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48" r:id="rId6"/>
  </p:sldMasterIdLst>
  <p:notesMasterIdLst>
    <p:notesMasterId r:id="rId36"/>
  </p:notesMasterIdLst>
  <p:sldIdLst>
    <p:sldId id="258" r:id="rId7"/>
    <p:sldId id="403" r:id="rId8"/>
    <p:sldId id="256" r:id="rId9"/>
    <p:sldId id="412" r:id="rId10"/>
    <p:sldId id="259" r:id="rId11"/>
    <p:sldId id="413" r:id="rId12"/>
    <p:sldId id="414" r:id="rId13"/>
    <p:sldId id="385" r:id="rId14"/>
    <p:sldId id="406" r:id="rId15"/>
    <p:sldId id="407" r:id="rId16"/>
    <p:sldId id="389" r:id="rId17"/>
    <p:sldId id="408" r:id="rId18"/>
    <p:sldId id="409" r:id="rId19"/>
    <p:sldId id="260" r:id="rId20"/>
    <p:sldId id="410" r:id="rId21"/>
    <p:sldId id="273" r:id="rId22"/>
    <p:sldId id="411" r:id="rId23"/>
    <p:sldId id="392" r:id="rId24"/>
    <p:sldId id="400" r:id="rId25"/>
    <p:sldId id="380" r:id="rId26"/>
    <p:sldId id="378" r:id="rId27"/>
    <p:sldId id="262" r:id="rId28"/>
    <p:sldId id="355" r:id="rId29"/>
    <p:sldId id="397" r:id="rId30"/>
    <p:sldId id="398" r:id="rId31"/>
    <p:sldId id="261" r:id="rId32"/>
    <p:sldId id="401" r:id="rId33"/>
    <p:sldId id="404" r:id="rId34"/>
    <p:sldId id="257" r:id="rId3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AF6CE-EB97-6C73-99C5-DC0C6E8B71F6}" v="4" dt="2024-12-01T20:28:31.485"/>
    <p1510:client id="{4C049457-ED2B-42B4-BA6D-B8C986EADE89}" v="2" dt="2024-12-02T10:41:04.399"/>
    <p1510:client id="{648E481A-4D4C-3EBD-A9C3-1A2C28E75EB8}" v="87" dt="2024-12-02T09:50:45.818"/>
    <p1510:client id="{AA818C90-FFF8-0728-57A0-B4D8E556D6FB}" v="85" dt="2024-12-02T10:39:28.392"/>
    <p1510:client id="{B21F5CDD-22B4-B65F-3B12-C160CC4A57A9}" v="166" dt="2024-12-01T21:25:30.660"/>
    <p1510:client id="{DB8827F8-0A13-3D72-5B9E-3D7D5B09B5E5}" v="65" dt="2024-12-02T10:23:25.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1B0C8-3A5C-4612-95E2-94A5EEB80C7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FF43576-57CC-4BBE-94EA-22B2983FF9E9}">
      <dgm:prSet phldrT="[Text]" phldr="0" custT="1"/>
      <dgm:spPr/>
      <dgm:t>
        <a:bodyPr/>
        <a:lstStyle/>
        <a:p>
          <a:pPr rtl="0"/>
          <a:r>
            <a:rPr lang="en-GB" altLang="en-US" sz="2800" b="0">
              <a:latin typeface="Calibri "/>
              <a:cs typeface="Arial"/>
            </a:rPr>
            <a:t>Expert Representation at Work</a:t>
          </a:r>
        </a:p>
      </dgm:t>
    </dgm:pt>
    <dgm:pt modelId="{BE9B9E67-02C8-46F7-8563-576249F6DC5D}" type="parTrans" cxnId="{74E9CC17-086C-4A17-942B-FDDF86E86D06}">
      <dgm:prSet/>
      <dgm:spPr/>
      <dgm:t>
        <a:bodyPr/>
        <a:lstStyle/>
        <a:p>
          <a:endParaRPr lang="en-US" sz="2800"/>
        </a:p>
      </dgm:t>
    </dgm:pt>
    <dgm:pt modelId="{3DE0C427-C992-4812-B80C-63ADB3A5D915}" type="sibTrans" cxnId="{74E9CC17-086C-4A17-942B-FDDF86E86D06}">
      <dgm:prSet/>
      <dgm:spPr/>
      <dgm:t>
        <a:bodyPr/>
        <a:lstStyle/>
        <a:p>
          <a:endParaRPr lang="en-US" sz="2800"/>
        </a:p>
      </dgm:t>
    </dgm:pt>
    <dgm:pt modelId="{2A073BF3-BEC3-46E5-9220-A1236E06F467}">
      <dgm:prSet custT="1"/>
      <dgm:spPr/>
      <dgm:t>
        <a:bodyPr/>
        <a:lstStyle/>
        <a:p>
          <a:r>
            <a:rPr lang="en-GB" sz="2800" b="0">
              <a:latin typeface="Calibri "/>
              <a:cs typeface="Arial"/>
            </a:rPr>
            <a:t>Employment advice and support</a:t>
          </a:r>
        </a:p>
      </dgm:t>
    </dgm:pt>
    <dgm:pt modelId="{EBB3132E-CF65-40DF-B22A-8BABEB663BC7}" type="parTrans" cxnId="{CD9EFA6B-BBB8-4205-A3E9-1CC1E06913E8}">
      <dgm:prSet/>
      <dgm:spPr/>
      <dgm:t>
        <a:bodyPr/>
        <a:lstStyle/>
        <a:p>
          <a:endParaRPr lang="en-US" sz="2800"/>
        </a:p>
      </dgm:t>
    </dgm:pt>
    <dgm:pt modelId="{EDDF01F6-4884-4CBF-9870-9A649425583A}" type="sibTrans" cxnId="{CD9EFA6B-BBB8-4205-A3E9-1CC1E06913E8}">
      <dgm:prSet/>
      <dgm:spPr/>
      <dgm:t>
        <a:bodyPr/>
        <a:lstStyle/>
        <a:p>
          <a:endParaRPr lang="en-US" sz="2800"/>
        </a:p>
      </dgm:t>
    </dgm:pt>
    <dgm:pt modelId="{0EE2E677-FBCB-4F22-9096-5AE871E845C2}">
      <dgm:prSet custT="1"/>
      <dgm:spPr>
        <a:solidFill>
          <a:srgbClr val="F8A60D"/>
        </a:solidFill>
      </dgm:spPr>
      <dgm:t>
        <a:bodyPr/>
        <a:lstStyle/>
        <a:p>
          <a:pPr rtl="0"/>
          <a:r>
            <a:rPr lang="en-GB" altLang="en-US" sz="2800" b="0">
              <a:latin typeface="Calibri "/>
              <a:cs typeface="Arial"/>
            </a:rPr>
            <a:t> PAY </a:t>
          </a:r>
        </a:p>
      </dgm:t>
    </dgm:pt>
    <dgm:pt modelId="{EA9FA11A-F012-44AA-8A56-96E7A049DF62}" type="parTrans" cxnId="{627C2801-D95D-4E53-8D7B-54D20A29D0DF}">
      <dgm:prSet/>
      <dgm:spPr/>
      <dgm:t>
        <a:bodyPr/>
        <a:lstStyle/>
        <a:p>
          <a:endParaRPr lang="en-US" sz="2800"/>
        </a:p>
      </dgm:t>
    </dgm:pt>
    <dgm:pt modelId="{154F9526-BEBC-4D92-970D-5B7224762D69}" type="sibTrans" cxnId="{627C2801-D95D-4E53-8D7B-54D20A29D0DF}">
      <dgm:prSet/>
      <dgm:spPr/>
      <dgm:t>
        <a:bodyPr/>
        <a:lstStyle/>
        <a:p>
          <a:endParaRPr lang="en-US" sz="2800"/>
        </a:p>
      </dgm:t>
    </dgm:pt>
    <dgm:pt modelId="{55F29829-C29B-452D-8ADF-E76CD7670816}">
      <dgm:prSet phldr="0" custT="1"/>
      <dgm:spPr/>
      <dgm:t>
        <a:bodyPr/>
        <a:lstStyle/>
        <a:p>
          <a:pPr rtl="0"/>
          <a:r>
            <a:rPr lang="en-US" altLang="en-US" sz="2800" b="0">
              <a:latin typeface="Calibri "/>
              <a:cs typeface="Arial"/>
            </a:rPr>
            <a:t>National Representation</a:t>
          </a:r>
          <a:endParaRPr lang="en-US" altLang="en-US" sz="2800" b="0">
            <a:latin typeface="Calibri "/>
            <a:cs typeface="Arial" panose="020B0604020202020204" pitchFamily="34" charset="0"/>
          </a:endParaRPr>
        </a:p>
      </dgm:t>
    </dgm:pt>
    <dgm:pt modelId="{76B27587-F9A2-443C-83E4-1CCE178A3A0B}" type="parTrans" cxnId="{E9957315-0BB6-44D8-B04E-51C2E4F197A6}">
      <dgm:prSet/>
      <dgm:spPr/>
      <dgm:t>
        <a:bodyPr/>
        <a:lstStyle/>
        <a:p>
          <a:endParaRPr lang="en-US" sz="2800"/>
        </a:p>
      </dgm:t>
    </dgm:pt>
    <dgm:pt modelId="{12EB1717-DF90-4076-8CF8-314F7B8880AE}" type="sibTrans" cxnId="{E9957315-0BB6-44D8-B04E-51C2E4F197A6}">
      <dgm:prSet/>
      <dgm:spPr/>
      <dgm:t>
        <a:bodyPr/>
        <a:lstStyle/>
        <a:p>
          <a:endParaRPr lang="en-US" sz="2800"/>
        </a:p>
      </dgm:t>
    </dgm:pt>
    <dgm:pt modelId="{F30C30E4-D59C-4885-B12F-023C80C89464}">
      <dgm:prSet custT="1"/>
      <dgm:spPr/>
      <dgm:t>
        <a:bodyPr/>
        <a:lstStyle/>
        <a:p>
          <a:r>
            <a:rPr lang="en-GB" altLang="en-US" sz="2800" b="0">
              <a:latin typeface="Calibri "/>
              <a:cs typeface="Arial" panose="020B0604020202020204" pitchFamily="34" charset="0"/>
            </a:rPr>
            <a:t>Legal Support HCP Employment Tribunals</a:t>
          </a:r>
        </a:p>
      </dgm:t>
    </dgm:pt>
    <dgm:pt modelId="{B0586547-7038-4481-B7B8-E73F75F485C8}" type="parTrans" cxnId="{E71CC591-E274-46B3-95F5-4C18126472C8}">
      <dgm:prSet/>
      <dgm:spPr/>
      <dgm:t>
        <a:bodyPr/>
        <a:lstStyle/>
        <a:p>
          <a:endParaRPr lang="en-US" sz="2800"/>
        </a:p>
      </dgm:t>
    </dgm:pt>
    <dgm:pt modelId="{E800735B-5FD4-491E-B0EB-E6AB71C30DA8}" type="sibTrans" cxnId="{E71CC591-E274-46B3-95F5-4C18126472C8}">
      <dgm:prSet/>
      <dgm:spPr/>
      <dgm:t>
        <a:bodyPr/>
        <a:lstStyle/>
        <a:p>
          <a:endParaRPr lang="en-US" sz="2800"/>
        </a:p>
      </dgm:t>
    </dgm:pt>
    <dgm:pt modelId="{A0E998AD-6315-440D-9FEC-16B2F81938DE}">
      <dgm:prSet phldr="0"/>
      <dgm:spPr/>
      <dgm:t>
        <a:bodyPr/>
        <a:lstStyle/>
        <a:p>
          <a:r>
            <a:rPr lang="en-GB" altLang="en-US" sz="2800" b="0">
              <a:latin typeface="Calibri "/>
              <a:cs typeface="Arial"/>
            </a:rPr>
            <a:t>Campaigning and lobbying</a:t>
          </a:r>
          <a:endParaRPr lang="en-US"/>
        </a:p>
      </dgm:t>
    </dgm:pt>
    <dgm:pt modelId="{9C7E22FF-1353-424B-B157-5860EDDD1E7A}" type="parTrans" cxnId="{3650810D-9E1E-473D-A729-BE306BA576EE}">
      <dgm:prSet/>
      <dgm:spPr/>
      <dgm:t>
        <a:bodyPr/>
        <a:lstStyle/>
        <a:p>
          <a:endParaRPr lang="en-GB"/>
        </a:p>
      </dgm:t>
    </dgm:pt>
    <dgm:pt modelId="{5D2C8A28-19A5-4EA1-8A98-0EE89A62B499}" type="sibTrans" cxnId="{3650810D-9E1E-473D-A729-BE306BA576EE}">
      <dgm:prSet/>
      <dgm:spPr/>
      <dgm:t>
        <a:bodyPr/>
        <a:lstStyle/>
        <a:p>
          <a:endParaRPr lang="en-GB"/>
        </a:p>
      </dgm:t>
    </dgm:pt>
    <dgm:pt modelId="{CA898C50-E94E-4E42-AD3C-620374F682CB}">
      <dgm:prSet phldr="0"/>
      <dgm:spPr/>
      <dgm:t>
        <a:bodyPr/>
        <a:lstStyle/>
        <a:p>
          <a:pPr rtl="0"/>
          <a:r>
            <a:rPr lang="en-US" altLang="en-US" b="0">
              <a:latin typeface="Calibri "/>
              <a:cs typeface="Arial"/>
            </a:rPr>
            <a:t> </a:t>
          </a:r>
          <a:r>
            <a:rPr lang="en-US" altLang="en-US">
              <a:latin typeface="Calibri "/>
              <a:cs typeface="Arial"/>
            </a:rPr>
            <a:t>Regional Representation</a:t>
          </a:r>
          <a:endParaRPr lang="en-US">
            <a:latin typeface="Aptos Display" panose="020F0302020204030204"/>
            <a:cs typeface="Arial"/>
          </a:endParaRPr>
        </a:p>
      </dgm:t>
    </dgm:pt>
    <dgm:pt modelId="{DBE1EAEB-2E7E-4428-ABEE-8157CB8AE5E5}" type="parTrans" cxnId="{AB1105EB-E565-4540-888B-334ED2D84BB0}">
      <dgm:prSet/>
      <dgm:spPr/>
      <dgm:t>
        <a:bodyPr/>
        <a:lstStyle/>
        <a:p>
          <a:endParaRPr lang="en-GB"/>
        </a:p>
      </dgm:t>
    </dgm:pt>
    <dgm:pt modelId="{C996EEE6-C014-4F4B-BC5A-F9F87045FFCB}" type="sibTrans" cxnId="{AB1105EB-E565-4540-888B-334ED2D84BB0}">
      <dgm:prSet/>
      <dgm:spPr/>
      <dgm:t>
        <a:bodyPr/>
        <a:lstStyle/>
        <a:p>
          <a:endParaRPr lang="en-GB"/>
        </a:p>
      </dgm:t>
    </dgm:pt>
    <dgm:pt modelId="{9BE140D6-F72D-43B4-B80B-CAC99E54654C}" type="pres">
      <dgm:prSet presAssocID="{88B1B0C8-3A5C-4612-95E2-94A5EEB80C7E}" presName="diagram" presStyleCnt="0">
        <dgm:presLayoutVars>
          <dgm:dir/>
          <dgm:resizeHandles val="exact"/>
        </dgm:presLayoutVars>
      </dgm:prSet>
      <dgm:spPr/>
    </dgm:pt>
    <dgm:pt modelId="{7647988E-F55C-49E5-8148-BAAD1E362220}" type="pres">
      <dgm:prSet presAssocID="{6FF43576-57CC-4BBE-94EA-22B2983FF9E9}" presName="node" presStyleLbl="node1" presStyleIdx="0" presStyleCnt="7">
        <dgm:presLayoutVars>
          <dgm:bulletEnabled val="1"/>
        </dgm:presLayoutVars>
      </dgm:prSet>
      <dgm:spPr/>
    </dgm:pt>
    <dgm:pt modelId="{BC535715-14C8-4381-B04B-96E7C13C0520}" type="pres">
      <dgm:prSet presAssocID="{3DE0C427-C992-4812-B80C-63ADB3A5D915}" presName="sibTrans" presStyleCnt="0"/>
      <dgm:spPr/>
    </dgm:pt>
    <dgm:pt modelId="{0291A823-97EA-4907-A201-528FF66D5143}" type="pres">
      <dgm:prSet presAssocID="{2A073BF3-BEC3-46E5-9220-A1236E06F467}" presName="node" presStyleLbl="node1" presStyleIdx="1" presStyleCnt="7">
        <dgm:presLayoutVars>
          <dgm:bulletEnabled val="1"/>
        </dgm:presLayoutVars>
      </dgm:prSet>
      <dgm:spPr/>
    </dgm:pt>
    <dgm:pt modelId="{08CD60FD-2D18-4A17-91DD-1F8B6B4609CB}" type="pres">
      <dgm:prSet presAssocID="{EDDF01F6-4884-4CBF-9870-9A649425583A}" presName="sibTrans" presStyleCnt="0"/>
      <dgm:spPr/>
    </dgm:pt>
    <dgm:pt modelId="{230793A8-047C-4981-8B67-E202460438FF}" type="pres">
      <dgm:prSet presAssocID="{0EE2E677-FBCB-4F22-9096-5AE871E845C2}" presName="node" presStyleLbl="node1" presStyleIdx="2" presStyleCnt="7">
        <dgm:presLayoutVars>
          <dgm:bulletEnabled val="1"/>
        </dgm:presLayoutVars>
      </dgm:prSet>
      <dgm:spPr/>
    </dgm:pt>
    <dgm:pt modelId="{2E1EA7ED-6640-4DE7-A58E-B5BD4E8A5984}" type="pres">
      <dgm:prSet presAssocID="{154F9526-BEBC-4D92-970D-5B7224762D69}" presName="sibTrans" presStyleCnt="0"/>
      <dgm:spPr/>
    </dgm:pt>
    <dgm:pt modelId="{720A6A6E-A43B-4C5E-AFBD-379BB8727761}" type="pres">
      <dgm:prSet presAssocID="{A0E998AD-6315-440D-9FEC-16B2F81938DE}" presName="node" presStyleLbl="node1" presStyleIdx="3" presStyleCnt="7">
        <dgm:presLayoutVars>
          <dgm:bulletEnabled val="1"/>
        </dgm:presLayoutVars>
      </dgm:prSet>
      <dgm:spPr/>
    </dgm:pt>
    <dgm:pt modelId="{119C5C49-FB09-49B4-A098-DB1FDAD4F7E7}" type="pres">
      <dgm:prSet presAssocID="{5D2C8A28-19A5-4EA1-8A98-0EE89A62B499}" presName="sibTrans" presStyleCnt="0"/>
      <dgm:spPr/>
    </dgm:pt>
    <dgm:pt modelId="{3BA553AD-C73A-438C-9BAC-06751AAB1B20}" type="pres">
      <dgm:prSet presAssocID="{55F29829-C29B-452D-8ADF-E76CD7670816}" presName="node" presStyleLbl="node1" presStyleIdx="4" presStyleCnt="7">
        <dgm:presLayoutVars>
          <dgm:bulletEnabled val="1"/>
        </dgm:presLayoutVars>
      </dgm:prSet>
      <dgm:spPr/>
    </dgm:pt>
    <dgm:pt modelId="{DBD5E5F5-055E-48CB-BF91-AAF2F33E35C0}" type="pres">
      <dgm:prSet presAssocID="{12EB1717-DF90-4076-8CF8-314F7B8880AE}" presName="sibTrans" presStyleCnt="0"/>
      <dgm:spPr/>
    </dgm:pt>
    <dgm:pt modelId="{109BE76F-B75E-4713-89AA-5B6ACFB9D733}" type="pres">
      <dgm:prSet presAssocID="{CA898C50-E94E-4E42-AD3C-620374F682CB}" presName="node" presStyleLbl="node1" presStyleIdx="5" presStyleCnt="7">
        <dgm:presLayoutVars>
          <dgm:bulletEnabled val="1"/>
        </dgm:presLayoutVars>
      </dgm:prSet>
      <dgm:spPr/>
    </dgm:pt>
    <dgm:pt modelId="{A0B9C47A-9F7E-4042-86B4-13A99E0B1A0E}" type="pres">
      <dgm:prSet presAssocID="{C996EEE6-C014-4F4B-BC5A-F9F87045FFCB}" presName="sibTrans" presStyleCnt="0"/>
      <dgm:spPr/>
    </dgm:pt>
    <dgm:pt modelId="{4A2F98D6-FB50-4834-ADA9-7E6CB466A8A4}" type="pres">
      <dgm:prSet presAssocID="{F30C30E4-D59C-4885-B12F-023C80C89464}" presName="node" presStyleLbl="node1" presStyleIdx="6" presStyleCnt="7">
        <dgm:presLayoutVars>
          <dgm:bulletEnabled val="1"/>
        </dgm:presLayoutVars>
      </dgm:prSet>
      <dgm:spPr/>
    </dgm:pt>
  </dgm:ptLst>
  <dgm:cxnLst>
    <dgm:cxn modelId="{7411C900-0143-4EBC-901E-9A5B252CB741}" type="presOf" srcId="{6FF43576-57CC-4BBE-94EA-22B2983FF9E9}" destId="{7647988E-F55C-49E5-8148-BAAD1E362220}" srcOrd="0" destOrd="0" presId="urn:microsoft.com/office/officeart/2005/8/layout/default"/>
    <dgm:cxn modelId="{627C2801-D95D-4E53-8D7B-54D20A29D0DF}" srcId="{88B1B0C8-3A5C-4612-95E2-94A5EEB80C7E}" destId="{0EE2E677-FBCB-4F22-9096-5AE871E845C2}" srcOrd="2" destOrd="0" parTransId="{EA9FA11A-F012-44AA-8A56-96E7A049DF62}" sibTransId="{154F9526-BEBC-4D92-970D-5B7224762D69}"/>
    <dgm:cxn modelId="{696CCF0B-EF57-401B-A30E-A8EFEBF060E0}" type="presOf" srcId="{CA898C50-E94E-4E42-AD3C-620374F682CB}" destId="{109BE76F-B75E-4713-89AA-5B6ACFB9D733}" srcOrd="0" destOrd="0" presId="urn:microsoft.com/office/officeart/2005/8/layout/default"/>
    <dgm:cxn modelId="{3650810D-9E1E-473D-A729-BE306BA576EE}" srcId="{88B1B0C8-3A5C-4612-95E2-94A5EEB80C7E}" destId="{A0E998AD-6315-440D-9FEC-16B2F81938DE}" srcOrd="3" destOrd="0" parTransId="{9C7E22FF-1353-424B-B157-5860EDDD1E7A}" sibTransId="{5D2C8A28-19A5-4EA1-8A98-0EE89A62B499}"/>
    <dgm:cxn modelId="{E9957315-0BB6-44D8-B04E-51C2E4F197A6}" srcId="{88B1B0C8-3A5C-4612-95E2-94A5EEB80C7E}" destId="{55F29829-C29B-452D-8ADF-E76CD7670816}" srcOrd="4" destOrd="0" parTransId="{76B27587-F9A2-443C-83E4-1CCE178A3A0B}" sibTransId="{12EB1717-DF90-4076-8CF8-314F7B8880AE}"/>
    <dgm:cxn modelId="{74E9CC17-086C-4A17-942B-FDDF86E86D06}" srcId="{88B1B0C8-3A5C-4612-95E2-94A5EEB80C7E}" destId="{6FF43576-57CC-4BBE-94EA-22B2983FF9E9}" srcOrd="0" destOrd="0" parTransId="{BE9B9E67-02C8-46F7-8563-576249F6DC5D}" sibTransId="{3DE0C427-C992-4812-B80C-63ADB3A5D915}"/>
    <dgm:cxn modelId="{AE389767-3EAC-45C5-9014-724E1150788F}" type="presOf" srcId="{F30C30E4-D59C-4885-B12F-023C80C89464}" destId="{4A2F98D6-FB50-4834-ADA9-7E6CB466A8A4}" srcOrd="0" destOrd="0" presId="urn:microsoft.com/office/officeart/2005/8/layout/default"/>
    <dgm:cxn modelId="{122F816A-243D-4A5B-A1E8-60EE7517494D}" type="presOf" srcId="{55F29829-C29B-452D-8ADF-E76CD7670816}" destId="{3BA553AD-C73A-438C-9BAC-06751AAB1B20}" srcOrd="0" destOrd="0" presId="urn:microsoft.com/office/officeart/2005/8/layout/default"/>
    <dgm:cxn modelId="{CD9EFA6B-BBB8-4205-A3E9-1CC1E06913E8}" srcId="{88B1B0C8-3A5C-4612-95E2-94A5EEB80C7E}" destId="{2A073BF3-BEC3-46E5-9220-A1236E06F467}" srcOrd="1" destOrd="0" parTransId="{EBB3132E-CF65-40DF-B22A-8BABEB663BC7}" sibTransId="{EDDF01F6-4884-4CBF-9870-9A649425583A}"/>
    <dgm:cxn modelId="{308D9F70-694C-44DB-834F-A5B2BB282AEF}" type="presOf" srcId="{88B1B0C8-3A5C-4612-95E2-94A5EEB80C7E}" destId="{9BE140D6-F72D-43B4-B80B-CAC99E54654C}" srcOrd="0" destOrd="0" presId="urn:microsoft.com/office/officeart/2005/8/layout/default"/>
    <dgm:cxn modelId="{2C7C525A-5017-4F1E-9217-863C65A6BC93}" type="presOf" srcId="{A0E998AD-6315-440D-9FEC-16B2F81938DE}" destId="{720A6A6E-A43B-4C5E-AFBD-379BB8727761}" srcOrd="0" destOrd="0" presId="urn:microsoft.com/office/officeart/2005/8/layout/default"/>
    <dgm:cxn modelId="{E71CC591-E274-46B3-95F5-4C18126472C8}" srcId="{88B1B0C8-3A5C-4612-95E2-94A5EEB80C7E}" destId="{F30C30E4-D59C-4885-B12F-023C80C89464}" srcOrd="6" destOrd="0" parTransId="{B0586547-7038-4481-B7B8-E73F75F485C8}" sibTransId="{E800735B-5FD4-491E-B0EB-E6AB71C30DA8}"/>
    <dgm:cxn modelId="{82483A9E-346C-44ED-A429-AAD6C3EFD848}" type="presOf" srcId="{0EE2E677-FBCB-4F22-9096-5AE871E845C2}" destId="{230793A8-047C-4981-8B67-E202460438FF}" srcOrd="0" destOrd="0" presId="urn:microsoft.com/office/officeart/2005/8/layout/default"/>
    <dgm:cxn modelId="{AB1105EB-E565-4540-888B-334ED2D84BB0}" srcId="{88B1B0C8-3A5C-4612-95E2-94A5EEB80C7E}" destId="{CA898C50-E94E-4E42-AD3C-620374F682CB}" srcOrd="5" destOrd="0" parTransId="{DBE1EAEB-2E7E-4428-ABEE-8157CB8AE5E5}" sibTransId="{C996EEE6-C014-4F4B-BC5A-F9F87045FFCB}"/>
    <dgm:cxn modelId="{A729DBEC-2AE6-44D2-9ABC-1FE3520FEB66}" type="presOf" srcId="{2A073BF3-BEC3-46E5-9220-A1236E06F467}" destId="{0291A823-97EA-4907-A201-528FF66D5143}" srcOrd="0" destOrd="0" presId="urn:microsoft.com/office/officeart/2005/8/layout/default"/>
    <dgm:cxn modelId="{3518493E-4307-4A44-941F-58377AF7AE2E}" type="presParOf" srcId="{9BE140D6-F72D-43B4-B80B-CAC99E54654C}" destId="{7647988E-F55C-49E5-8148-BAAD1E362220}" srcOrd="0" destOrd="0" presId="urn:microsoft.com/office/officeart/2005/8/layout/default"/>
    <dgm:cxn modelId="{BEEC0E91-43CB-4A66-A332-E3F333A50E95}" type="presParOf" srcId="{9BE140D6-F72D-43B4-B80B-CAC99E54654C}" destId="{BC535715-14C8-4381-B04B-96E7C13C0520}" srcOrd="1" destOrd="0" presId="urn:microsoft.com/office/officeart/2005/8/layout/default"/>
    <dgm:cxn modelId="{10264160-D3BF-488E-A4FD-F37978CEFB69}" type="presParOf" srcId="{9BE140D6-F72D-43B4-B80B-CAC99E54654C}" destId="{0291A823-97EA-4907-A201-528FF66D5143}" srcOrd="2" destOrd="0" presId="urn:microsoft.com/office/officeart/2005/8/layout/default"/>
    <dgm:cxn modelId="{74717C52-64EC-402E-8990-E2781566C8FF}" type="presParOf" srcId="{9BE140D6-F72D-43B4-B80B-CAC99E54654C}" destId="{08CD60FD-2D18-4A17-91DD-1F8B6B4609CB}" srcOrd="3" destOrd="0" presId="urn:microsoft.com/office/officeart/2005/8/layout/default"/>
    <dgm:cxn modelId="{F4CF2518-4BCF-49B5-999B-AEE180B9FF9B}" type="presParOf" srcId="{9BE140D6-F72D-43B4-B80B-CAC99E54654C}" destId="{230793A8-047C-4981-8B67-E202460438FF}" srcOrd="4" destOrd="0" presId="urn:microsoft.com/office/officeart/2005/8/layout/default"/>
    <dgm:cxn modelId="{EF018127-D601-45A9-AEEE-3C39E98EE482}" type="presParOf" srcId="{9BE140D6-F72D-43B4-B80B-CAC99E54654C}" destId="{2E1EA7ED-6640-4DE7-A58E-B5BD4E8A5984}" srcOrd="5" destOrd="0" presId="urn:microsoft.com/office/officeart/2005/8/layout/default"/>
    <dgm:cxn modelId="{57C75C30-24B8-4D1B-AA66-CBABD9C5BA20}" type="presParOf" srcId="{9BE140D6-F72D-43B4-B80B-CAC99E54654C}" destId="{720A6A6E-A43B-4C5E-AFBD-379BB8727761}" srcOrd="6" destOrd="0" presId="urn:microsoft.com/office/officeart/2005/8/layout/default"/>
    <dgm:cxn modelId="{49CB5DF7-4B76-4AFF-9CCC-78C5BB8314E4}" type="presParOf" srcId="{9BE140D6-F72D-43B4-B80B-CAC99E54654C}" destId="{119C5C49-FB09-49B4-A098-DB1FDAD4F7E7}" srcOrd="7" destOrd="0" presId="urn:microsoft.com/office/officeart/2005/8/layout/default"/>
    <dgm:cxn modelId="{CD1D5CC3-2410-4B53-A6A1-BD31E7BD2E93}" type="presParOf" srcId="{9BE140D6-F72D-43B4-B80B-CAC99E54654C}" destId="{3BA553AD-C73A-438C-9BAC-06751AAB1B20}" srcOrd="8" destOrd="0" presId="urn:microsoft.com/office/officeart/2005/8/layout/default"/>
    <dgm:cxn modelId="{6DE062CC-A0D7-4934-A4E6-98D5142D0E84}" type="presParOf" srcId="{9BE140D6-F72D-43B4-B80B-CAC99E54654C}" destId="{DBD5E5F5-055E-48CB-BF91-AAF2F33E35C0}" srcOrd="9" destOrd="0" presId="urn:microsoft.com/office/officeart/2005/8/layout/default"/>
    <dgm:cxn modelId="{D09C5F32-B5E3-449F-9102-579BDFFAA8A0}" type="presParOf" srcId="{9BE140D6-F72D-43B4-B80B-CAC99E54654C}" destId="{109BE76F-B75E-4713-89AA-5B6ACFB9D733}" srcOrd="10" destOrd="0" presId="urn:microsoft.com/office/officeart/2005/8/layout/default"/>
    <dgm:cxn modelId="{B7963B01-B7A2-415D-BFB4-61C3117EC09E}" type="presParOf" srcId="{9BE140D6-F72D-43B4-B80B-CAC99E54654C}" destId="{A0B9C47A-9F7E-4042-86B4-13A99E0B1A0E}" srcOrd="11" destOrd="0" presId="urn:microsoft.com/office/officeart/2005/8/layout/default"/>
    <dgm:cxn modelId="{9E3FFD67-403D-4F0F-AD7A-31CF7BCDCB06}" type="presParOf" srcId="{9BE140D6-F72D-43B4-B80B-CAC99E54654C}" destId="{4A2F98D6-FB50-4834-ADA9-7E6CB466A8A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3F7FD1-C8B7-46AA-8E5A-C56DB4C12CDC}"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n-GB"/>
        </a:p>
      </dgm:t>
    </dgm:pt>
    <dgm:pt modelId="{FD46A189-B584-40A1-9C9C-1340739E4933}">
      <dgm:prSet phldrT="[Text]"/>
      <dgm:spPr/>
      <dgm:t>
        <a:bodyPr/>
        <a:lstStyle/>
        <a:p>
          <a:r>
            <a:rPr lang="en-GB"/>
            <a:t>Senior Negotiating Officer</a:t>
          </a:r>
        </a:p>
      </dgm:t>
    </dgm:pt>
    <dgm:pt modelId="{A13B11A5-5044-472C-8561-6560AE55498D}" type="parTrans" cxnId="{075E37B2-2FED-4310-8A1B-B80E08513C2E}">
      <dgm:prSet/>
      <dgm:spPr/>
      <dgm:t>
        <a:bodyPr/>
        <a:lstStyle/>
        <a:p>
          <a:endParaRPr lang="en-GB"/>
        </a:p>
      </dgm:t>
    </dgm:pt>
    <dgm:pt modelId="{B203D65E-7456-4B77-BE58-B6DDA2076FD8}" type="sibTrans" cxnId="{075E37B2-2FED-4310-8A1B-B80E08513C2E}">
      <dgm:prSet/>
      <dgm:spPr/>
      <dgm:t>
        <a:bodyPr/>
        <a:lstStyle/>
        <a:p>
          <a:endParaRPr lang="en-GB"/>
        </a:p>
      </dgm:t>
    </dgm:pt>
    <dgm:pt modelId="{EDB36ED6-1184-4DBD-A1E7-5F33E1F9959D}">
      <dgm:prSet phldrT="[Text]"/>
      <dgm:spPr/>
      <dgm:t>
        <a:bodyPr/>
        <a:lstStyle/>
        <a:p>
          <a:r>
            <a:rPr lang="en-GB" b="1">
              <a:solidFill>
                <a:schemeClr val="tx1"/>
              </a:solidFill>
            </a:rPr>
            <a:t>Member Representation in all Sectors</a:t>
          </a:r>
        </a:p>
        <a:p>
          <a:r>
            <a:rPr lang="en-GB" b="1">
              <a:solidFill>
                <a:schemeClr val="tx1"/>
              </a:solidFill>
            </a:rPr>
            <a:t>Bargaining at local employer level</a:t>
          </a:r>
        </a:p>
        <a:p>
          <a:r>
            <a:rPr lang="en-GB" b="1">
              <a:solidFill>
                <a:schemeClr val="tx1"/>
              </a:solidFill>
            </a:rPr>
            <a:t>Individual Case Work </a:t>
          </a:r>
        </a:p>
        <a:p>
          <a:endParaRPr lang="en-GB"/>
        </a:p>
      </dgm:t>
    </dgm:pt>
    <dgm:pt modelId="{ACC2A5A6-892D-4606-A456-DA1CCEBB1567}" type="parTrans" cxnId="{B8A4E11A-62EF-4A40-A808-1DBBC42CB17C}">
      <dgm:prSet/>
      <dgm:spPr/>
      <dgm:t>
        <a:bodyPr/>
        <a:lstStyle/>
        <a:p>
          <a:endParaRPr lang="en-GB"/>
        </a:p>
      </dgm:t>
    </dgm:pt>
    <dgm:pt modelId="{30310762-2E68-4A12-B2B7-2907CBA163D2}" type="sibTrans" cxnId="{B8A4E11A-62EF-4A40-A808-1DBBC42CB17C}">
      <dgm:prSet/>
      <dgm:spPr/>
      <dgm:t>
        <a:bodyPr/>
        <a:lstStyle/>
        <a:p>
          <a:endParaRPr lang="en-GB"/>
        </a:p>
      </dgm:t>
    </dgm:pt>
    <dgm:pt modelId="{E75B8129-C93A-4E90-8C69-CBC09CE5B39F}">
      <dgm:prSet phldrT="[Text]"/>
      <dgm:spPr/>
      <dgm:t>
        <a:bodyPr/>
        <a:lstStyle/>
        <a:p>
          <a:endParaRPr lang="en-GB"/>
        </a:p>
        <a:p>
          <a:r>
            <a:rPr lang="en-GB" b="1">
              <a:solidFill>
                <a:schemeClr val="tx1"/>
              </a:solidFill>
            </a:rPr>
            <a:t>Regional Representation in ICB Workforce/People Boards</a:t>
          </a:r>
        </a:p>
        <a:p>
          <a:r>
            <a:rPr lang="en-GB" b="1">
              <a:solidFill>
                <a:schemeClr val="tx1"/>
              </a:solidFill>
            </a:rPr>
            <a:t>Social Partnership Forums</a:t>
          </a:r>
        </a:p>
        <a:p>
          <a:r>
            <a:rPr lang="en-GB"/>
            <a:t> </a:t>
          </a:r>
        </a:p>
      </dgm:t>
    </dgm:pt>
    <dgm:pt modelId="{ED28B52B-0BD0-4A40-A671-BC00AC07D861}" type="parTrans" cxnId="{091D2578-6225-4E28-B855-1969B2238AD9}">
      <dgm:prSet/>
      <dgm:spPr/>
      <dgm:t>
        <a:bodyPr/>
        <a:lstStyle/>
        <a:p>
          <a:endParaRPr lang="en-GB"/>
        </a:p>
      </dgm:t>
    </dgm:pt>
    <dgm:pt modelId="{6E9B13D4-BBA2-4029-86D6-4F0A1F343BAC}" type="sibTrans" cxnId="{091D2578-6225-4E28-B855-1969B2238AD9}">
      <dgm:prSet/>
      <dgm:spPr/>
      <dgm:t>
        <a:bodyPr/>
        <a:lstStyle/>
        <a:p>
          <a:endParaRPr lang="en-GB"/>
        </a:p>
      </dgm:t>
    </dgm:pt>
    <dgm:pt modelId="{E5C97999-5644-405F-9A97-0621BA68E29F}">
      <dgm:prSet phldrT="[Text]"/>
      <dgm:spPr/>
      <dgm:t>
        <a:bodyPr/>
        <a:lstStyle/>
        <a:p>
          <a:r>
            <a:rPr lang="en-GB" b="1">
              <a:solidFill>
                <a:schemeClr val="tx1"/>
              </a:solidFill>
            </a:rPr>
            <a:t>Supporting Stewards, Safety and Equality Reps Networks</a:t>
          </a:r>
        </a:p>
      </dgm:t>
    </dgm:pt>
    <dgm:pt modelId="{5F773B0D-7B6E-45EF-9B15-7664B67ABDB9}" type="parTrans" cxnId="{5A256267-BE6F-4872-957F-69F1344390E1}">
      <dgm:prSet/>
      <dgm:spPr/>
      <dgm:t>
        <a:bodyPr/>
        <a:lstStyle/>
        <a:p>
          <a:endParaRPr lang="en-GB"/>
        </a:p>
      </dgm:t>
    </dgm:pt>
    <dgm:pt modelId="{15269A4E-5007-4C74-BA99-8A384565BA32}" type="sibTrans" cxnId="{5A256267-BE6F-4872-957F-69F1344390E1}">
      <dgm:prSet/>
      <dgm:spPr/>
      <dgm:t>
        <a:bodyPr/>
        <a:lstStyle/>
        <a:p>
          <a:endParaRPr lang="en-GB"/>
        </a:p>
      </dgm:t>
    </dgm:pt>
    <dgm:pt modelId="{A43475E7-D88F-4E95-8E8C-0D762BAB1FFF}">
      <dgm:prSet phldrT="[Text]"/>
      <dgm:spPr/>
      <dgm:t>
        <a:bodyPr/>
        <a:lstStyle/>
        <a:p>
          <a:r>
            <a:rPr lang="en-GB" b="1">
              <a:solidFill>
                <a:schemeClr val="tx1"/>
              </a:solidFill>
            </a:rPr>
            <a:t>Contributing to National Workstreams</a:t>
          </a:r>
        </a:p>
        <a:p>
          <a:r>
            <a:rPr lang="en-GB" b="1">
              <a:solidFill>
                <a:schemeClr val="tx1"/>
              </a:solidFill>
            </a:rPr>
            <a:t>National Job Evaluation Group[NHS Staff Council]</a:t>
          </a:r>
        </a:p>
        <a:p>
          <a:r>
            <a:rPr lang="en-GB" b="1">
              <a:solidFill>
                <a:schemeClr val="tx1"/>
              </a:solidFill>
            </a:rPr>
            <a:t>CSP Lead on JE and Contributing to Career Development Workstream</a:t>
          </a:r>
        </a:p>
      </dgm:t>
    </dgm:pt>
    <dgm:pt modelId="{8B30C560-EB36-495B-9C54-858CA9013BBA}" type="parTrans" cxnId="{EA6BFE9C-7A6C-4AF1-A0BB-AD5D1FFC4696}">
      <dgm:prSet/>
      <dgm:spPr/>
      <dgm:t>
        <a:bodyPr/>
        <a:lstStyle/>
        <a:p>
          <a:endParaRPr lang="en-GB"/>
        </a:p>
      </dgm:t>
    </dgm:pt>
    <dgm:pt modelId="{3101D21D-9420-43FD-B21C-EA3E6A6621C4}" type="sibTrans" cxnId="{EA6BFE9C-7A6C-4AF1-A0BB-AD5D1FFC4696}">
      <dgm:prSet/>
      <dgm:spPr/>
      <dgm:t>
        <a:bodyPr/>
        <a:lstStyle/>
        <a:p>
          <a:endParaRPr lang="en-GB"/>
        </a:p>
      </dgm:t>
    </dgm:pt>
    <dgm:pt modelId="{55EBC42A-3C54-4DE1-8D36-51FEC20C886A}" type="pres">
      <dgm:prSet presAssocID="{5B3F7FD1-C8B7-46AA-8E5A-C56DB4C12CDC}" presName="diagram" presStyleCnt="0">
        <dgm:presLayoutVars>
          <dgm:chMax val="1"/>
          <dgm:dir/>
          <dgm:animLvl val="ctr"/>
          <dgm:resizeHandles val="exact"/>
        </dgm:presLayoutVars>
      </dgm:prSet>
      <dgm:spPr/>
    </dgm:pt>
    <dgm:pt modelId="{C5F88E34-98AA-410D-A619-69317A464BDF}" type="pres">
      <dgm:prSet presAssocID="{5B3F7FD1-C8B7-46AA-8E5A-C56DB4C12CDC}" presName="matrix" presStyleCnt="0"/>
      <dgm:spPr/>
    </dgm:pt>
    <dgm:pt modelId="{58E255E2-599C-41C3-B8FC-C6369232C1F3}" type="pres">
      <dgm:prSet presAssocID="{5B3F7FD1-C8B7-46AA-8E5A-C56DB4C12CDC}" presName="tile1" presStyleLbl="node1" presStyleIdx="0" presStyleCnt="4" custLinFactNeighborX="-2447" custLinFactNeighborY="-4035"/>
      <dgm:spPr/>
    </dgm:pt>
    <dgm:pt modelId="{00D126EC-DC68-4457-8FF1-116916FD0F14}" type="pres">
      <dgm:prSet presAssocID="{5B3F7FD1-C8B7-46AA-8E5A-C56DB4C12CDC}" presName="tile1text" presStyleLbl="node1" presStyleIdx="0" presStyleCnt="4">
        <dgm:presLayoutVars>
          <dgm:chMax val="0"/>
          <dgm:chPref val="0"/>
          <dgm:bulletEnabled val="1"/>
        </dgm:presLayoutVars>
      </dgm:prSet>
      <dgm:spPr/>
    </dgm:pt>
    <dgm:pt modelId="{E8DA6828-05CE-46A7-8623-E0CC623B7103}" type="pres">
      <dgm:prSet presAssocID="{5B3F7FD1-C8B7-46AA-8E5A-C56DB4C12CDC}" presName="tile2" presStyleLbl="node1" presStyleIdx="1" presStyleCnt="4"/>
      <dgm:spPr/>
    </dgm:pt>
    <dgm:pt modelId="{36D77F17-EC63-4F19-B837-F8666A954F5C}" type="pres">
      <dgm:prSet presAssocID="{5B3F7FD1-C8B7-46AA-8E5A-C56DB4C12CDC}" presName="tile2text" presStyleLbl="node1" presStyleIdx="1" presStyleCnt="4">
        <dgm:presLayoutVars>
          <dgm:chMax val="0"/>
          <dgm:chPref val="0"/>
          <dgm:bulletEnabled val="1"/>
        </dgm:presLayoutVars>
      </dgm:prSet>
      <dgm:spPr/>
    </dgm:pt>
    <dgm:pt modelId="{097C7BC4-FA9C-435C-A6A2-944045D15DB2}" type="pres">
      <dgm:prSet presAssocID="{5B3F7FD1-C8B7-46AA-8E5A-C56DB4C12CDC}" presName="tile3" presStyleLbl="node1" presStyleIdx="2" presStyleCnt="4"/>
      <dgm:spPr/>
    </dgm:pt>
    <dgm:pt modelId="{0BA8E401-677F-4567-B1EA-616A24E7F0D1}" type="pres">
      <dgm:prSet presAssocID="{5B3F7FD1-C8B7-46AA-8E5A-C56DB4C12CDC}" presName="tile3text" presStyleLbl="node1" presStyleIdx="2" presStyleCnt="4">
        <dgm:presLayoutVars>
          <dgm:chMax val="0"/>
          <dgm:chPref val="0"/>
          <dgm:bulletEnabled val="1"/>
        </dgm:presLayoutVars>
      </dgm:prSet>
      <dgm:spPr/>
    </dgm:pt>
    <dgm:pt modelId="{DB81D38E-EA72-4FDA-A8E5-5DD90DD64595}" type="pres">
      <dgm:prSet presAssocID="{5B3F7FD1-C8B7-46AA-8E5A-C56DB4C12CDC}" presName="tile4" presStyleLbl="node1" presStyleIdx="3" presStyleCnt="4" custLinFactNeighborY="0"/>
      <dgm:spPr/>
    </dgm:pt>
    <dgm:pt modelId="{951FD9CF-9FF1-419C-BD0A-57613602F94C}" type="pres">
      <dgm:prSet presAssocID="{5B3F7FD1-C8B7-46AA-8E5A-C56DB4C12CDC}" presName="tile4text" presStyleLbl="node1" presStyleIdx="3" presStyleCnt="4">
        <dgm:presLayoutVars>
          <dgm:chMax val="0"/>
          <dgm:chPref val="0"/>
          <dgm:bulletEnabled val="1"/>
        </dgm:presLayoutVars>
      </dgm:prSet>
      <dgm:spPr/>
    </dgm:pt>
    <dgm:pt modelId="{85A2B717-D0C8-4F9B-9668-CE1031ACD428}" type="pres">
      <dgm:prSet presAssocID="{5B3F7FD1-C8B7-46AA-8E5A-C56DB4C12CDC}" presName="centerTile" presStyleLbl="fgShp" presStyleIdx="0" presStyleCnt="1">
        <dgm:presLayoutVars>
          <dgm:chMax val="0"/>
          <dgm:chPref val="0"/>
        </dgm:presLayoutVars>
      </dgm:prSet>
      <dgm:spPr/>
    </dgm:pt>
  </dgm:ptLst>
  <dgm:cxnLst>
    <dgm:cxn modelId="{41E6DF09-484F-496D-996C-B4134ECADDFC}" type="presOf" srcId="{FD46A189-B584-40A1-9C9C-1340739E4933}" destId="{85A2B717-D0C8-4F9B-9668-CE1031ACD428}" srcOrd="0" destOrd="0" presId="urn:microsoft.com/office/officeart/2005/8/layout/matrix1"/>
    <dgm:cxn modelId="{B8A4E11A-62EF-4A40-A808-1DBBC42CB17C}" srcId="{FD46A189-B584-40A1-9C9C-1340739E4933}" destId="{EDB36ED6-1184-4DBD-A1E7-5F33E1F9959D}" srcOrd="0" destOrd="0" parTransId="{ACC2A5A6-892D-4606-A456-DA1CCEBB1567}" sibTransId="{30310762-2E68-4A12-B2B7-2907CBA163D2}"/>
    <dgm:cxn modelId="{CCD4FD34-1D30-4726-A875-9B157F444F58}" type="presOf" srcId="{A43475E7-D88F-4E95-8E8C-0D762BAB1FFF}" destId="{951FD9CF-9FF1-419C-BD0A-57613602F94C}" srcOrd="1" destOrd="0" presId="urn:microsoft.com/office/officeart/2005/8/layout/matrix1"/>
    <dgm:cxn modelId="{C078A55F-F8AC-4886-B002-8C214C2C1123}" type="presOf" srcId="{5B3F7FD1-C8B7-46AA-8E5A-C56DB4C12CDC}" destId="{55EBC42A-3C54-4DE1-8D36-51FEC20C886A}" srcOrd="0" destOrd="0" presId="urn:microsoft.com/office/officeart/2005/8/layout/matrix1"/>
    <dgm:cxn modelId="{5A256267-BE6F-4872-957F-69F1344390E1}" srcId="{FD46A189-B584-40A1-9C9C-1340739E4933}" destId="{E5C97999-5644-405F-9A97-0621BA68E29F}" srcOrd="2" destOrd="0" parTransId="{5F773B0D-7B6E-45EF-9B15-7664B67ABDB9}" sibTransId="{15269A4E-5007-4C74-BA99-8A384565BA32}"/>
    <dgm:cxn modelId="{97435954-0453-4223-92DD-8D9E9EB5B693}" type="presOf" srcId="{A43475E7-D88F-4E95-8E8C-0D762BAB1FFF}" destId="{DB81D38E-EA72-4FDA-A8E5-5DD90DD64595}" srcOrd="0" destOrd="0" presId="urn:microsoft.com/office/officeart/2005/8/layout/matrix1"/>
    <dgm:cxn modelId="{091D2578-6225-4E28-B855-1969B2238AD9}" srcId="{FD46A189-B584-40A1-9C9C-1340739E4933}" destId="{E75B8129-C93A-4E90-8C69-CBC09CE5B39F}" srcOrd="1" destOrd="0" parTransId="{ED28B52B-0BD0-4A40-A671-BC00AC07D861}" sibTransId="{6E9B13D4-BBA2-4029-86D6-4F0A1F343BAC}"/>
    <dgm:cxn modelId="{B26A588D-2253-41ED-BFAC-3CCDF1F076AE}" type="presOf" srcId="{E75B8129-C93A-4E90-8C69-CBC09CE5B39F}" destId="{E8DA6828-05CE-46A7-8623-E0CC623B7103}" srcOrd="0" destOrd="0" presId="urn:microsoft.com/office/officeart/2005/8/layout/matrix1"/>
    <dgm:cxn modelId="{EA6BFE9C-7A6C-4AF1-A0BB-AD5D1FFC4696}" srcId="{FD46A189-B584-40A1-9C9C-1340739E4933}" destId="{A43475E7-D88F-4E95-8E8C-0D762BAB1FFF}" srcOrd="3" destOrd="0" parTransId="{8B30C560-EB36-495B-9C54-858CA9013BBA}" sibTransId="{3101D21D-9420-43FD-B21C-EA3E6A6621C4}"/>
    <dgm:cxn modelId="{F57B08A1-7424-4B6D-AE1C-6D3EE647834D}" type="presOf" srcId="{E75B8129-C93A-4E90-8C69-CBC09CE5B39F}" destId="{36D77F17-EC63-4F19-B837-F8666A954F5C}" srcOrd="1" destOrd="0" presId="urn:microsoft.com/office/officeart/2005/8/layout/matrix1"/>
    <dgm:cxn modelId="{791C54AB-B30F-4BD3-BD1E-51D06D099482}" type="presOf" srcId="{EDB36ED6-1184-4DBD-A1E7-5F33E1F9959D}" destId="{58E255E2-599C-41C3-B8FC-C6369232C1F3}" srcOrd="0" destOrd="0" presId="urn:microsoft.com/office/officeart/2005/8/layout/matrix1"/>
    <dgm:cxn modelId="{075E37B2-2FED-4310-8A1B-B80E08513C2E}" srcId="{5B3F7FD1-C8B7-46AA-8E5A-C56DB4C12CDC}" destId="{FD46A189-B584-40A1-9C9C-1340739E4933}" srcOrd="0" destOrd="0" parTransId="{A13B11A5-5044-472C-8561-6560AE55498D}" sibTransId="{B203D65E-7456-4B77-BE58-B6DDA2076FD8}"/>
    <dgm:cxn modelId="{075B91C4-9E49-498C-A3C5-1657702E5C67}" type="presOf" srcId="{EDB36ED6-1184-4DBD-A1E7-5F33E1F9959D}" destId="{00D126EC-DC68-4457-8FF1-116916FD0F14}" srcOrd="1" destOrd="0" presId="urn:microsoft.com/office/officeart/2005/8/layout/matrix1"/>
    <dgm:cxn modelId="{64C62AC9-70C3-4EBC-8F72-98E6F074D1EB}" type="presOf" srcId="{E5C97999-5644-405F-9A97-0621BA68E29F}" destId="{0BA8E401-677F-4567-B1EA-616A24E7F0D1}" srcOrd="1" destOrd="0" presId="urn:microsoft.com/office/officeart/2005/8/layout/matrix1"/>
    <dgm:cxn modelId="{2CC70EEA-7C70-463F-A05D-3B235D9D4CCC}" type="presOf" srcId="{E5C97999-5644-405F-9A97-0621BA68E29F}" destId="{097C7BC4-FA9C-435C-A6A2-944045D15DB2}" srcOrd="0" destOrd="0" presId="urn:microsoft.com/office/officeart/2005/8/layout/matrix1"/>
    <dgm:cxn modelId="{90E99EC5-1BE3-428D-AA64-C58D5EFA2D13}" type="presParOf" srcId="{55EBC42A-3C54-4DE1-8D36-51FEC20C886A}" destId="{C5F88E34-98AA-410D-A619-69317A464BDF}" srcOrd="0" destOrd="0" presId="urn:microsoft.com/office/officeart/2005/8/layout/matrix1"/>
    <dgm:cxn modelId="{9CF1C898-212B-402E-9807-B3B18364E798}" type="presParOf" srcId="{C5F88E34-98AA-410D-A619-69317A464BDF}" destId="{58E255E2-599C-41C3-B8FC-C6369232C1F3}" srcOrd="0" destOrd="0" presId="urn:microsoft.com/office/officeart/2005/8/layout/matrix1"/>
    <dgm:cxn modelId="{A300CB65-7728-425B-99A6-27095370F875}" type="presParOf" srcId="{C5F88E34-98AA-410D-A619-69317A464BDF}" destId="{00D126EC-DC68-4457-8FF1-116916FD0F14}" srcOrd="1" destOrd="0" presId="urn:microsoft.com/office/officeart/2005/8/layout/matrix1"/>
    <dgm:cxn modelId="{B757A75D-1BAE-4B7D-A151-9ECD4905D9CD}" type="presParOf" srcId="{C5F88E34-98AA-410D-A619-69317A464BDF}" destId="{E8DA6828-05CE-46A7-8623-E0CC623B7103}" srcOrd="2" destOrd="0" presId="urn:microsoft.com/office/officeart/2005/8/layout/matrix1"/>
    <dgm:cxn modelId="{A9F08429-3283-4050-9445-C92A3A5D64B3}" type="presParOf" srcId="{C5F88E34-98AA-410D-A619-69317A464BDF}" destId="{36D77F17-EC63-4F19-B837-F8666A954F5C}" srcOrd="3" destOrd="0" presId="urn:microsoft.com/office/officeart/2005/8/layout/matrix1"/>
    <dgm:cxn modelId="{C101FCBF-C984-4DB6-A7B6-A389160B703C}" type="presParOf" srcId="{C5F88E34-98AA-410D-A619-69317A464BDF}" destId="{097C7BC4-FA9C-435C-A6A2-944045D15DB2}" srcOrd="4" destOrd="0" presId="urn:microsoft.com/office/officeart/2005/8/layout/matrix1"/>
    <dgm:cxn modelId="{4A12821C-832F-4ED8-844B-FD081842D4D1}" type="presParOf" srcId="{C5F88E34-98AA-410D-A619-69317A464BDF}" destId="{0BA8E401-677F-4567-B1EA-616A24E7F0D1}" srcOrd="5" destOrd="0" presId="urn:microsoft.com/office/officeart/2005/8/layout/matrix1"/>
    <dgm:cxn modelId="{CBB6B16E-2E66-4AE6-A1F6-0E4095C11BBA}" type="presParOf" srcId="{C5F88E34-98AA-410D-A619-69317A464BDF}" destId="{DB81D38E-EA72-4FDA-A8E5-5DD90DD64595}" srcOrd="6" destOrd="0" presId="urn:microsoft.com/office/officeart/2005/8/layout/matrix1"/>
    <dgm:cxn modelId="{67A2E341-DBC2-41E0-82EE-2EBEC1BA4B34}" type="presParOf" srcId="{C5F88E34-98AA-410D-A619-69317A464BDF}" destId="{951FD9CF-9FF1-419C-BD0A-57613602F94C}" srcOrd="7" destOrd="0" presId="urn:microsoft.com/office/officeart/2005/8/layout/matrix1"/>
    <dgm:cxn modelId="{7866C326-8BBF-4D99-B709-F9D2CFE609AD}" type="presParOf" srcId="{55EBC42A-3C54-4DE1-8D36-51FEC20C886A}" destId="{85A2B717-D0C8-4F9B-9668-CE1031ACD42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B3F624-A4ED-48EC-950F-AC231DD6BF01}"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4229A191-7BB2-4726-828A-6F7A64FE1324}">
      <dgm:prSet phldrT="[Text]" custT="1"/>
      <dgm:spPr>
        <a:solidFill>
          <a:srgbClr val="FFC000"/>
        </a:solidFill>
      </dgm:spPr>
      <dgm:t>
        <a:bodyPr/>
        <a:lstStyle/>
        <a:p>
          <a:endParaRPr lang="en-GB" sz="1400"/>
        </a:p>
        <a:p>
          <a:r>
            <a:rPr lang="en-GB" sz="2400" b="1">
              <a:solidFill>
                <a:schemeClr val="tx1"/>
              </a:solidFill>
            </a:rPr>
            <a:t>Members</a:t>
          </a:r>
        </a:p>
        <a:p>
          <a:r>
            <a:rPr lang="en-GB" sz="2400" b="1">
              <a:solidFill>
                <a:schemeClr val="tx1"/>
              </a:solidFill>
            </a:rPr>
            <a:t>Policy</a:t>
          </a:r>
        </a:p>
        <a:p>
          <a:r>
            <a:rPr lang="en-GB" sz="2400" b="1">
              <a:solidFill>
                <a:schemeClr val="tx1"/>
              </a:solidFill>
            </a:rPr>
            <a:t>Leadership</a:t>
          </a:r>
        </a:p>
      </dgm:t>
    </dgm:pt>
    <dgm:pt modelId="{0B4F2672-0E3C-4263-8CCE-1BA51C9413F2}" type="parTrans" cxnId="{6633698A-0D3E-44EC-8811-13D02BD55462}">
      <dgm:prSet/>
      <dgm:spPr/>
      <dgm:t>
        <a:bodyPr/>
        <a:lstStyle/>
        <a:p>
          <a:endParaRPr lang="en-GB" sz="1400"/>
        </a:p>
      </dgm:t>
    </dgm:pt>
    <dgm:pt modelId="{9E0522BC-E45D-4094-8F24-D0A319FA9882}" type="sibTrans" cxnId="{6633698A-0D3E-44EC-8811-13D02BD55462}">
      <dgm:prSet/>
      <dgm:spPr/>
      <dgm:t>
        <a:bodyPr/>
        <a:lstStyle/>
        <a:p>
          <a:endParaRPr lang="en-GB" sz="1400"/>
        </a:p>
      </dgm:t>
    </dgm:pt>
    <dgm:pt modelId="{A4B68716-99EA-46A2-980E-B5EE715787C3}">
      <dgm:prSet phldrT="[Text]" custT="1"/>
      <dgm:spPr>
        <a:solidFill>
          <a:srgbClr val="7030A0"/>
        </a:solidFill>
      </dgm:spPr>
      <dgm:t>
        <a:bodyPr/>
        <a:lstStyle/>
        <a:p>
          <a:r>
            <a:rPr lang="en-GB" sz="1400"/>
            <a:t>Employment Committee</a:t>
          </a:r>
        </a:p>
      </dgm:t>
    </dgm:pt>
    <dgm:pt modelId="{71258E71-63F5-43BF-890C-394C055DA616}" type="parTrans" cxnId="{94582638-5AB9-4A1B-BF8C-DBE547FA7548}">
      <dgm:prSet/>
      <dgm:spPr/>
      <dgm:t>
        <a:bodyPr/>
        <a:lstStyle/>
        <a:p>
          <a:endParaRPr lang="en-GB" sz="1400"/>
        </a:p>
      </dgm:t>
    </dgm:pt>
    <dgm:pt modelId="{812DB4FD-5998-4B75-8838-42F3F16D32B7}" type="sibTrans" cxnId="{94582638-5AB9-4A1B-BF8C-DBE547FA7548}">
      <dgm:prSet/>
      <dgm:spPr/>
      <dgm:t>
        <a:bodyPr/>
        <a:lstStyle/>
        <a:p>
          <a:endParaRPr lang="en-GB" sz="1400"/>
        </a:p>
      </dgm:t>
    </dgm:pt>
    <dgm:pt modelId="{3BD8D2A6-A04C-4D7C-AB02-F5A91C7A0767}">
      <dgm:prSet phldrT="[Text]" custT="1"/>
      <dgm:spPr/>
      <dgm:t>
        <a:bodyPr/>
        <a:lstStyle/>
        <a:p>
          <a:r>
            <a:rPr lang="en-GB" sz="1400" b="1">
              <a:solidFill>
                <a:schemeClr val="bg1"/>
              </a:solidFill>
            </a:rPr>
            <a:t>Alliances </a:t>
          </a:r>
        </a:p>
        <a:p>
          <a:r>
            <a:rPr lang="en-GB" sz="1400" b="1">
              <a:solidFill>
                <a:schemeClr val="bg1"/>
              </a:solidFill>
            </a:rPr>
            <a:t>NHS Staff Council</a:t>
          </a:r>
        </a:p>
        <a:p>
          <a:r>
            <a:rPr lang="en-GB" sz="1400" b="1">
              <a:solidFill>
                <a:schemeClr val="bg1"/>
              </a:solidFill>
            </a:rPr>
            <a:t> TUC </a:t>
          </a:r>
        </a:p>
        <a:p>
          <a:r>
            <a:rPr lang="en-GB" sz="1400" b="1">
              <a:solidFill>
                <a:schemeClr val="bg1"/>
              </a:solidFill>
            </a:rPr>
            <a:t>ICBs  </a:t>
          </a:r>
        </a:p>
        <a:p>
          <a:r>
            <a:rPr lang="en-GB" sz="1400" b="1">
              <a:solidFill>
                <a:schemeClr val="bg1"/>
              </a:solidFill>
            </a:rPr>
            <a:t>Social Partnership Forums </a:t>
          </a:r>
        </a:p>
        <a:p>
          <a:r>
            <a:rPr lang="en-GB" sz="1400" b="1">
              <a:solidFill>
                <a:schemeClr val="bg1"/>
              </a:solidFill>
            </a:rPr>
            <a:t>Health and Safety National Groups</a:t>
          </a:r>
        </a:p>
        <a:p>
          <a:endParaRPr lang="en-GB" sz="1400" b="1">
            <a:solidFill>
              <a:schemeClr val="bg1"/>
            </a:solidFill>
          </a:endParaRPr>
        </a:p>
        <a:p>
          <a:endParaRPr lang="en-GB" sz="1400" b="1">
            <a:solidFill>
              <a:schemeClr val="bg1"/>
            </a:solidFill>
          </a:endParaRPr>
        </a:p>
      </dgm:t>
    </dgm:pt>
    <dgm:pt modelId="{16B2F180-4005-4A74-A2BA-64362303A108}" type="parTrans" cxnId="{C78EB801-1C5D-4B47-84A8-451F6065FEFB}">
      <dgm:prSet/>
      <dgm:spPr/>
      <dgm:t>
        <a:bodyPr/>
        <a:lstStyle/>
        <a:p>
          <a:endParaRPr lang="en-GB" sz="1400"/>
        </a:p>
      </dgm:t>
    </dgm:pt>
    <dgm:pt modelId="{C0E5BA13-ECE9-4232-945A-4433939C03A4}" type="sibTrans" cxnId="{C78EB801-1C5D-4B47-84A8-451F6065FEFB}">
      <dgm:prSet/>
      <dgm:spPr/>
      <dgm:t>
        <a:bodyPr/>
        <a:lstStyle/>
        <a:p>
          <a:endParaRPr lang="en-GB" sz="1400"/>
        </a:p>
      </dgm:t>
    </dgm:pt>
    <dgm:pt modelId="{D20A657B-6250-40F2-A4C8-2227EEF6CC56}">
      <dgm:prSet phldrT="[Text]" custT="1"/>
      <dgm:spPr>
        <a:solidFill>
          <a:schemeClr val="accent5">
            <a:lumMod val="60000"/>
            <a:lumOff val="40000"/>
          </a:schemeClr>
        </a:solidFill>
      </dgm:spPr>
      <dgm:t>
        <a:bodyPr/>
        <a:lstStyle/>
        <a:p>
          <a:r>
            <a:rPr lang="en-GB" sz="1400" b="1">
              <a:solidFill>
                <a:schemeClr val="bg1"/>
              </a:solidFill>
            </a:rPr>
            <a:t>CSP Representatives TU</a:t>
          </a:r>
        </a:p>
        <a:p>
          <a:r>
            <a:rPr lang="en-GB" sz="1400" b="1">
              <a:solidFill>
                <a:schemeClr val="bg1"/>
              </a:solidFill>
            </a:rPr>
            <a:t>Regional Stewards</a:t>
          </a:r>
        </a:p>
        <a:p>
          <a:r>
            <a:rPr lang="en-GB" sz="1400" b="1">
              <a:solidFill>
                <a:schemeClr val="bg1"/>
              </a:solidFill>
            </a:rPr>
            <a:t>Health and Safety Stewards</a:t>
          </a:r>
        </a:p>
      </dgm:t>
    </dgm:pt>
    <dgm:pt modelId="{AC4DA330-6E88-4132-8DD8-35C494D5601D}" type="parTrans" cxnId="{47CC8DC6-1B84-48B8-90B1-EF46D6C9734F}">
      <dgm:prSet/>
      <dgm:spPr/>
      <dgm:t>
        <a:bodyPr/>
        <a:lstStyle/>
        <a:p>
          <a:endParaRPr lang="en-GB" sz="1400"/>
        </a:p>
      </dgm:t>
    </dgm:pt>
    <dgm:pt modelId="{11A2EC47-0885-422C-8827-93C9EEEE252C}" type="sibTrans" cxnId="{47CC8DC6-1B84-48B8-90B1-EF46D6C9734F}">
      <dgm:prSet/>
      <dgm:spPr/>
      <dgm:t>
        <a:bodyPr/>
        <a:lstStyle/>
        <a:p>
          <a:endParaRPr lang="en-GB" sz="1400"/>
        </a:p>
      </dgm:t>
    </dgm:pt>
    <dgm:pt modelId="{D8F634DC-D489-42CA-9246-B9FA0AABDA76}">
      <dgm:prSet phldrT="[Text]" custT="1"/>
      <dgm:spPr/>
      <dgm:t>
        <a:bodyPr/>
        <a:lstStyle/>
        <a:p>
          <a:r>
            <a:rPr lang="en-GB" sz="2000">
              <a:solidFill>
                <a:schemeClr val="bg1"/>
              </a:solidFill>
            </a:rPr>
            <a:t>CSP Council</a:t>
          </a:r>
        </a:p>
      </dgm:t>
    </dgm:pt>
    <dgm:pt modelId="{212DDC46-4DD1-4B20-883A-FD7ACEE9309E}" type="parTrans" cxnId="{7C55BE99-7D58-4E72-8D6D-5880BB86B64E}">
      <dgm:prSet/>
      <dgm:spPr/>
      <dgm:t>
        <a:bodyPr/>
        <a:lstStyle/>
        <a:p>
          <a:endParaRPr lang="en-GB" sz="1400"/>
        </a:p>
      </dgm:t>
    </dgm:pt>
    <dgm:pt modelId="{72897518-1A93-4A0B-8932-CEFABC23F3CF}" type="sibTrans" cxnId="{7C55BE99-7D58-4E72-8D6D-5880BB86B64E}">
      <dgm:prSet/>
      <dgm:spPr/>
      <dgm:t>
        <a:bodyPr/>
        <a:lstStyle/>
        <a:p>
          <a:endParaRPr lang="en-GB" sz="1400"/>
        </a:p>
      </dgm:t>
    </dgm:pt>
    <dgm:pt modelId="{6A4621FC-96D8-4AE4-BBF8-C33D36F3C759}">
      <dgm:prSet phldrT="[Text]" custT="1"/>
      <dgm:spPr>
        <a:solidFill>
          <a:srgbClr val="00B0F0"/>
        </a:solidFill>
      </dgm:spPr>
      <dgm:t>
        <a:bodyPr/>
        <a:lstStyle/>
        <a:p>
          <a:r>
            <a:rPr lang="en-GB" sz="2000" b="1">
              <a:solidFill>
                <a:schemeClr val="bg1"/>
              </a:solidFill>
            </a:rPr>
            <a:t>Network Groups</a:t>
          </a:r>
        </a:p>
      </dgm:t>
    </dgm:pt>
    <dgm:pt modelId="{F27CC4DD-7F81-4B2E-8288-B61D6893E026}" type="parTrans" cxnId="{35F575E5-F257-476D-885E-8101D18532B5}">
      <dgm:prSet/>
      <dgm:spPr/>
      <dgm:t>
        <a:bodyPr/>
        <a:lstStyle/>
        <a:p>
          <a:endParaRPr lang="en-GB" sz="1400"/>
        </a:p>
      </dgm:t>
    </dgm:pt>
    <dgm:pt modelId="{24C8B647-21E4-4B85-BA32-031118E89E9D}" type="sibTrans" cxnId="{35F575E5-F257-476D-885E-8101D18532B5}">
      <dgm:prSet/>
      <dgm:spPr/>
      <dgm:t>
        <a:bodyPr/>
        <a:lstStyle/>
        <a:p>
          <a:endParaRPr lang="en-GB" sz="1400"/>
        </a:p>
      </dgm:t>
    </dgm:pt>
    <dgm:pt modelId="{B7819A9C-1244-4B3F-8C4F-1F6408914596}">
      <dgm:prSet phldrT="[Text]" custT="1"/>
      <dgm:spPr>
        <a:solidFill>
          <a:srgbClr val="FFC000"/>
        </a:solidFill>
      </dgm:spPr>
      <dgm:t>
        <a:bodyPr/>
        <a:lstStyle/>
        <a:p>
          <a:r>
            <a:rPr lang="en-GB" sz="2400" b="1">
              <a:solidFill>
                <a:schemeClr val="bg1"/>
              </a:solidFill>
            </a:rPr>
            <a:t>Annual Representative Conference</a:t>
          </a:r>
        </a:p>
      </dgm:t>
    </dgm:pt>
    <dgm:pt modelId="{2232E1E6-F1AA-48D6-838F-238334144B38}" type="parTrans" cxnId="{63EFBCD5-4545-4C23-B9D9-D72B36D33387}">
      <dgm:prSet/>
      <dgm:spPr/>
      <dgm:t>
        <a:bodyPr/>
        <a:lstStyle/>
        <a:p>
          <a:endParaRPr lang="en-GB" sz="1400"/>
        </a:p>
      </dgm:t>
    </dgm:pt>
    <dgm:pt modelId="{B80BBD7A-177C-45A3-A20E-CA8B2CADC896}" type="sibTrans" cxnId="{63EFBCD5-4545-4C23-B9D9-D72B36D33387}">
      <dgm:prSet/>
      <dgm:spPr/>
      <dgm:t>
        <a:bodyPr/>
        <a:lstStyle/>
        <a:p>
          <a:endParaRPr lang="en-GB" sz="1400"/>
        </a:p>
      </dgm:t>
    </dgm:pt>
    <dgm:pt modelId="{2B7B53C3-11AD-4D52-B192-48A3BCEDE194}" type="pres">
      <dgm:prSet presAssocID="{BFB3F624-A4ED-48EC-950F-AC231DD6BF01}" presName="Name0" presStyleCnt="0">
        <dgm:presLayoutVars>
          <dgm:chMax val="1"/>
          <dgm:chPref val="1"/>
          <dgm:dir/>
          <dgm:animOne val="branch"/>
          <dgm:animLvl val="lvl"/>
        </dgm:presLayoutVars>
      </dgm:prSet>
      <dgm:spPr/>
    </dgm:pt>
    <dgm:pt modelId="{D63FA61D-09EE-4BDB-82B5-9FCFA53E9424}" type="pres">
      <dgm:prSet presAssocID="{4229A191-7BB2-4726-828A-6F7A64FE1324}" presName="Parent" presStyleLbl="node0" presStyleIdx="0" presStyleCnt="1" custScaleX="171509" custLinFactNeighborX="10150" custLinFactNeighborY="-3595">
        <dgm:presLayoutVars>
          <dgm:chMax val="6"/>
          <dgm:chPref val="6"/>
        </dgm:presLayoutVars>
      </dgm:prSet>
      <dgm:spPr/>
    </dgm:pt>
    <dgm:pt modelId="{9589220F-AA69-4772-AAA0-40C37F82B77A}" type="pres">
      <dgm:prSet presAssocID="{A4B68716-99EA-46A2-980E-B5EE715787C3}" presName="Accent1" presStyleCnt="0"/>
      <dgm:spPr/>
    </dgm:pt>
    <dgm:pt modelId="{21B7DECF-4106-401B-9AD7-A9DED117871C}" type="pres">
      <dgm:prSet presAssocID="{A4B68716-99EA-46A2-980E-B5EE715787C3}" presName="Accent" presStyleLbl="bgShp" presStyleIdx="0" presStyleCnt="6"/>
      <dgm:spPr/>
    </dgm:pt>
    <dgm:pt modelId="{78FE3FAC-80DE-4005-BB29-6868ADEF2E0C}" type="pres">
      <dgm:prSet presAssocID="{A4B68716-99EA-46A2-980E-B5EE715787C3}" presName="Child1" presStyleLbl="node1" presStyleIdx="0" presStyleCnt="6" custScaleX="132319">
        <dgm:presLayoutVars>
          <dgm:chMax val="0"/>
          <dgm:chPref val="0"/>
          <dgm:bulletEnabled val="1"/>
        </dgm:presLayoutVars>
      </dgm:prSet>
      <dgm:spPr/>
    </dgm:pt>
    <dgm:pt modelId="{58523F26-3A2B-45C4-883E-FF7ACC5C127E}" type="pres">
      <dgm:prSet presAssocID="{3BD8D2A6-A04C-4D7C-AB02-F5A91C7A0767}" presName="Accent2" presStyleCnt="0"/>
      <dgm:spPr/>
    </dgm:pt>
    <dgm:pt modelId="{3109998F-DCD5-4B7E-A8A6-D1CB3B89252E}" type="pres">
      <dgm:prSet presAssocID="{3BD8D2A6-A04C-4D7C-AB02-F5A91C7A0767}" presName="Accent" presStyleLbl="bgShp" presStyleIdx="1" presStyleCnt="6"/>
      <dgm:spPr/>
    </dgm:pt>
    <dgm:pt modelId="{5212C083-6441-4AC6-8998-052E25F7D5F1}" type="pres">
      <dgm:prSet presAssocID="{3BD8D2A6-A04C-4D7C-AB02-F5A91C7A0767}" presName="Child2" presStyleLbl="node1" presStyleIdx="1" presStyleCnt="6" custScaleX="153831" custScaleY="149540" custLinFactX="10526" custLinFactNeighborX="100000" custLinFactNeighborY="-4086">
        <dgm:presLayoutVars>
          <dgm:chMax val="0"/>
          <dgm:chPref val="0"/>
          <dgm:bulletEnabled val="1"/>
        </dgm:presLayoutVars>
      </dgm:prSet>
      <dgm:spPr/>
    </dgm:pt>
    <dgm:pt modelId="{F99EAE5E-6A2C-433A-8EBD-7A8B9EB2A8AC}" type="pres">
      <dgm:prSet presAssocID="{D20A657B-6250-40F2-A4C8-2227EEF6CC56}" presName="Accent3" presStyleCnt="0"/>
      <dgm:spPr/>
    </dgm:pt>
    <dgm:pt modelId="{D4975773-9AAE-418E-8762-CBAA160AA57F}" type="pres">
      <dgm:prSet presAssocID="{D20A657B-6250-40F2-A4C8-2227EEF6CC56}" presName="Accent" presStyleLbl="bgShp" presStyleIdx="2" presStyleCnt="6" custLinFactX="32144" custLinFactNeighborX="100000" custLinFactNeighborY="89301"/>
      <dgm:spPr/>
    </dgm:pt>
    <dgm:pt modelId="{21CEA24A-E517-4700-8D16-F9185B54C5F5}" type="pres">
      <dgm:prSet presAssocID="{D20A657B-6250-40F2-A4C8-2227EEF6CC56}" presName="Child3" presStyleLbl="node1" presStyleIdx="2" presStyleCnt="6" custScaleX="149876" custScaleY="141029" custLinFactX="30017" custLinFactNeighborX="100000" custLinFactNeighborY="31068">
        <dgm:presLayoutVars>
          <dgm:chMax val="0"/>
          <dgm:chPref val="0"/>
          <dgm:bulletEnabled val="1"/>
        </dgm:presLayoutVars>
      </dgm:prSet>
      <dgm:spPr/>
    </dgm:pt>
    <dgm:pt modelId="{A4AC1AAF-8DB4-41D6-8499-9346C7824FCE}" type="pres">
      <dgm:prSet presAssocID="{D8F634DC-D489-42CA-9246-B9FA0AABDA76}" presName="Accent4" presStyleCnt="0"/>
      <dgm:spPr/>
    </dgm:pt>
    <dgm:pt modelId="{DB0C7E35-8FFA-4795-9DA7-3734CD1B8040}" type="pres">
      <dgm:prSet presAssocID="{D8F634DC-D489-42CA-9246-B9FA0AABDA76}" presName="Accent" presStyleLbl="bgShp" presStyleIdx="3" presStyleCnt="6"/>
      <dgm:spPr/>
    </dgm:pt>
    <dgm:pt modelId="{B263816A-43EF-4D12-BF5E-88E919DE01A9}" type="pres">
      <dgm:prSet presAssocID="{D8F634DC-D489-42CA-9246-B9FA0AABDA76}" presName="Child4" presStyleLbl="node1" presStyleIdx="3" presStyleCnt="6" custScaleX="218900" custLinFactNeighborX="-8101" custLinFactNeighborY="1768">
        <dgm:presLayoutVars>
          <dgm:chMax val="0"/>
          <dgm:chPref val="0"/>
          <dgm:bulletEnabled val="1"/>
        </dgm:presLayoutVars>
      </dgm:prSet>
      <dgm:spPr/>
    </dgm:pt>
    <dgm:pt modelId="{EC1AA7E8-B443-425A-9B8F-94583C588B9E}" type="pres">
      <dgm:prSet presAssocID="{6A4621FC-96D8-4AE4-BBF8-C33D36F3C759}" presName="Accent5" presStyleCnt="0"/>
      <dgm:spPr/>
    </dgm:pt>
    <dgm:pt modelId="{8F6A11EA-CAA9-4D95-B91D-6AD0C7959C60}" type="pres">
      <dgm:prSet presAssocID="{6A4621FC-96D8-4AE4-BBF8-C33D36F3C759}" presName="Accent" presStyleLbl="bgShp" presStyleIdx="4" presStyleCnt="6"/>
      <dgm:spPr/>
    </dgm:pt>
    <dgm:pt modelId="{2186EB53-9CF1-477F-986D-75DAED7D2381}" type="pres">
      <dgm:prSet presAssocID="{6A4621FC-96D8-4AE4-BBF8-C33D36F3C759}" presName="Child5" presStyleLbl="node1" presStyleIdx="4" presStyleCnt="6" custScaleX="206356" custScaleY="159765" custLinFactX="-41790" custLinFactNeighborX="-100000" custLinFactNeighborY="-6925">
        <dgm:presLayoutVars>
          <dgm:chMax val="0"/>
          <dgm:chPref val="0"/>
          <dgm:bulletEnabled val="1"/>
        </dgm:presLayoutVars>
      </dgm:prSet>
      <dgm:spPr/>
    </dgm:pt>
    <dgm:pt modelId="{02859489-12F5-4554-895A-4CDFAA271829}" type="pres">
      <dgm:prSet presAssocID="{B7819A9C-1244-4B3F-8C4F-1F6408914596}" presName="Accent6" presStyleCnt="0"/>
      <dgm:spPr/>
    </dgm:pt>
    <dgm:pt modelId="{33A70E24-3ACA-400C-A68E-259682782495}" type="pres">
      <dgm:prSet presAssocID="{B7819A9C-1244-4B3F-8C4F-1F6408914596}" presName="Accent" presStyleLbl="bgShp" presStyleIdx="5" presStyleCnt="6" custScaleY="92249" custLinFactNeighborX="-66908" custLinFactNeighborY="-22997"/>
      <dgm:spPr/>
    </dgm:pt>
    <dgm:pt modelId="{337B1AB3-FF31-4829-AE25-598C3A67E8BF}" type="pres">
      <dgm:prSet presAssocID="{B7819A9C-1244-4B3F-8C4F-1F6408914596}" presName="Child6" presStyleLbl="node1" presStyleIdx="5" presStyleCnt="6" custScaleX="220794" custScaleY="134242" custLinFactX="-7905" custLinFactNeighborX="-100000" custLinFactNeighborY="-42863">
        <dgm:presLayoutVars>
          <dgm:chMax val="0"/>
          <dgm:chPref val="0"/>
          <dgm:bulletEnabled val="1"/>
        </dgm:presLayoutVars>
      </dgm:prSet>
      <dgm:spPr/>
    </dgm:pt>
  </dgm:ptLst>
  <dgm:cxnLst>
    <dgm:cxn modelId="{C78EB801-1C5D-4B47-84A8-451F6065FEFB}" srcId="{4229A191-7BB2-4726-828A-6F7A64FE1324}" destId="{3BD8D2A6-A04C-4D7C-AB02-F5A91C7A0767}" srcOrd="1" destOrd="0" parTransId="{16B2F180-4005-4A74-A2BA-64362303A108}" sibTransId="{C0E5BA13-ECE9-4232-945A-4433939C03A4}"/>
    <dgm:cxn modelId="{DF9FD830-CDBB-4E9F-AC85-7964CBD37ABF}" type="presOf" srcId="{4229A191-7BB2-4726-828A-6F7A64FE1324}" destId="{D63FA61D-09EE-4BDB-82B5-9FCFA53E9424}" srcOrd="0" destOrd="0" presId="urn:microsoft.com/office/officeart/2011/layout/HexagonRadial"/>
    <dgm:cxn modelId="{94582638-5AB9-4A1B-BF8C-DBE547FA7548}" srcId="{4229A191-7BB2-4726-828A-6F7A64FE1324}" destId="{A4B68716-99EA-46A2-980E-B5EE715787C3}" srcOrd="0" destOrd="0" parTransId="{71258E71-63F5-43BF-890C-394C055DA616}" sibTransId="{812DB4FD-5998-4B75-8838-42F3F16D32B7}"/>
    <dgm:cxn modelId="{7B6DCD50-751E-4E7A-9DEA-D92503706EDE}" type="presOf" srcId="{BFB3F624-A4ED-48EC-950F-AC231DD6BF01}" destId="{2B7B53C3-11AD-4D52-B192-48A3BCEDE194}" srcOrd="0" destOrd="0" presId="urn:microsoft.com/office/officeart/2011/layout/HexagonRadial"/>
    <dgm:cxn modelId="{E9A57158-A1CA-4E79-9AB6-892364B5B1FA}" type="presOf" srcId="{3BD8D2A6-A04C-4D7C-AB02-F5A91C7A0767}" destId="{5212C083-6441-4AC6-8998-052E25F7D5F1}" srcOrd="0" destOrd="0" presId="urn:microsoft.com/office/officeart/2011/layout/HexagonRadial"/>
    <dgm:cxn modelId="{8D928E7A-01F8-4BB0-B720-3118E67CF0C3}" type="presOf" srcId="{A4B68716-99EA-46A2-980E-B5EE715787C3}" destId="{78FE3FAC-80DE-4005-BB29-6868ADEF2E0C}" srcOrd="0" destOrd="0" presId="urn:microsoft.com/office/officeart/2011/layout/HexagonRadial"/>
    <dgm:cxn modelId="{AD59935A-61DC-4D73-A827-A4FAC80F10C9}" type="presOf" srcId="{D20A657B-6250-40F2-A4C8-2227EEF6CC56}" destId="{21CEA24A-E517-4700-8D16-F9185B54C5F5}" srcOrd="0" destOrd="0" presId="urn:microsoft.com/office/officeart/2011/layout/HexagonRadial"/>
    <dgm:cxn modelId="{6633698A-0D3E-44EC-8811-13D02BD55462}" srcId="{BFB3F624-A4ED-48EC-950F-AC231DD6BF01}" destId="{4229A191-7BB2-4726-828A-6F7A64FE1324}" srcOrd="0" destOrd="0" parTransId="{0B4F2672-0E3C-4263-8CCE-1BA51C9413F2}" sibTransId="{9E0522BC-E45D-4094-8F24-D0A319FA9882}"/>
    <dgm:cxn modelId="{7C55BE99-7D58-4E72-8D6D-5880BB86B64E}" srcId="{4229A191-7BB2-4726-828A-6F7A64FE1324}" destId="{D8F634DC-D489-42CA-9246-B9FA0AABDA76}" srcOrd="3" destOrd="0" parTransId="{212DDC46-4DD1-4B20-883A-FD7ACEE9309E}" sibTransId="{72897518-1A93-4A0B-8932-CEFABC23F3CF}"/>
    <dgm:cxn modelId="{1B2A3FA6-C5D6-4F01-B31D-BBA84BF5981C}" type="presOf" srcId="{B7819A9C-1244-4B3F-8C4F-1F6408914596}" destId="{337B1AB3-FF31-4829-AE25-598C3A67E8BF}" srcOrd="0" destOrd="0" presId="urn:microsoft.com/office/officeart/2011/layout/HexagonRadial"/>
    <dgm:cxn modelId="{47CC8DC6-1B84-48B8-90B1-EF46D6C9734F}" srcId="{4229A191-7BB2-4726-828A-6F7A64FE1324}" destId="{D20A657B-6250-40F2-A4C8-2227EEF6CC56}" srcOrd="2" destOrd="0" parTransId="{AC4DA330-6E88-4132-8DD8-35C494D5601D}" sibTransId="{11A2EC47-0885-422C-8827-93C9EEEE252C}"/>
    <dgm:cxn modelId="{63EFBCD5-4545-4C23-B9D9-D72B36D33387}" srcId="{4229A191-7BB2-4726-828A-6F7A64FE1324}" destId="{B7819A9C-1244-4B3F-8C4F-1F6408914596}" srcOrd="5" destOrd="0" parTransId="{2232E1E6-F1AA-48D6-838F-238334144B38}" sibTransId="{B80BBD7A-177C-45A3-A20E-CA8B2CADC896}"/>
    <dgm:cxn modelId="{35F575E5-F257-476D-885E-8101D18532B5}" srcId="{4229A191-7BB2-4726-828A-6F7A64FE1324}" destId="{6A4621FC-96D8-4AE4-BBF8-C33D36F3C759}" srcOrd="4" destOrd="0" parTransId="{F27CC4DD-7F81-4B2E-8288-B61D6893E026}" sibTransId="{24C8B647-21E4-4B85-BA32-031118E89E9D}"/>
    <dgm:cxn modelId="{F7177CE8-15B8-44D5-AE58-6ECEC5894694}" type="presOf" srcId="{6A4621FC-96D8-4AE4-BBF8-C33D36F3C759}" destId="{2186EB53-9CF1-477F-986D-75DAED7D2381}" srcOrd="0" destOrd="0" presId="urn:microsoft.com/office/officeart/2011/layout/HexagonRadial"/>
    <dgm:cxn modelId="{DFF25CF1-4863-456C-87E8-C85BC1AB3F8C}" type="presOf" srcId="{D8F634DC-D489-42CA-9246-B9FA0AABDA76}" destId="{B263816A-43EF-4D12-BF5E-88E919DE01A9}" srcOrd="0" destOrd="0" presId="urn:microsoft.com/office/officeart/2011/layout/HexagonRadial"/>
    <dgm:cxn modelId="{5A3E41F5-02C1-45FC-94A1-65A072693491}" type="presParOf" srcId="{2B7B53C3-11AD-4D52-B192-48A3BCEDE194}" destId="{D63FA61D-09EE-4BDB-82B5-9FCFA53E9424}" srcOrd="0" destOrd="0" presId="urn:microsoft.com/office/officeart/2011/layout/HexagonRadial"/>
    <dgm:cxn modelId="{F0ECCC1F-BA25-44A4-89C6-94008169A3F4}" type="presParOf" srcId="{2B7B53C3-11AD-4D52-B192-48A3BCEDE194}" destId="{9589220F-AA69-4772-AAA0-40C37F82B77A}" srcOrd="1" destOrd="0" presId="urn:microsoft.com/office/officeart/2011/layout/HexagonRadial"/>
    <dgm:cxn modelId="{369F2402-104F-4D6C-B038-7F5FAF5EF408}" type="presParOf" srcId="{9589220F-AA69-4772-AAA0-40C37F82B77A}" destId="{21B7DECF-4106-401B-9AD7-A9DED117871C}" srcOrd="0" destOrd="0" presId="urn:microsoft.com/office/officeart/2011/layout/HexagonRadial"/>
    <dgm:cxn modelId="{53BCA915-D159-45AC-AB05-67A9AE495E38}" type="presParOf" srcId="{2B7B53C3-11AD-4D52-B192-48A3BCEDE194}" destId="{78FE3FAC-80DE-4005-BB29-6868ADEF2E0C}" srcOrd="2" destOrd="0" presId="urn:microsoft.com/office/officeart/2011/layout/HexagonRadial"/>
    <dgm:cxn modelId="{81948022-2B4F-4C84-9EB3-863DE377D8F9}" type="presParOf" srcId="{2B7B53C3-11AD-4D52-B192-48A3BCEDE194}" destId="{58523F26-3A2B-45C4-883E-FF7ACC5C127E}" srcOrd="3" destOrd="0" presId="urn:microsoft.com/office/officeart/2011/layout/HexagonRadial"/>
    <dgm:cxn modelId="{E6ACDDC7-BB65-46EF-A0A8-1A6BED3C8B74}" type="presParOf" srcId="{58523F26-3A2B-45C4-883E-FF7ACC5C127E}" destId="{3109998F-DCD5-4B7E-A8A6-D1CB3B89252E}" srcOrd="0" destOrd="0" presId="urn:microsoft.com/office/officeart/2011/layout/HexagonRadial"/>
    <dgm:cxn modelId="{0117BC4E-1D92-48DE-9624-D33500FA22BB}" type="presParOf" srcId="{2B7B53C3-11AD-4D52-B192-48A3BCEDE194}" destId="{5212C083-6441-4AC6-8998-052E25F7D5F1}" srcOrd="4" destOrd="0" presId="urn:microsoft.com/office/officeart/2011/layout/HexagonRadial"/>
    <dgm:cxn modelId="{5C148CE2-DC73-46A4-9ED1-94BCA33DF919}" type="presParOf" srcId="{2B7B53C3-11AD-4D52-B192-48A3BCEDE194}" destId="{F99EAE5E-6A2C-433A-8EBD-7A8B9EB2A8AC}" srcOrd="5" destOrd="0" presId="urn:microsoft.com/office/officeart/2011/layout/HexagonRadial"/>
    <dgm:cxn modelId="{B098780A-92A7-4669-A369-B5090ECB1640}" type="presParOf" srcId="{F99EAE5E-6A2C-433A-8EBD-7A8B9EB2A8AC}" destId="{D4975773-9AAE-418E-8762-CBAA160AA57F}" srcOrd="0" destOrd="0" presId="urn:microsoft.com/office/officeart/2011/layout/HexagonRadial"/>
    <dgm:cxn modelId="{F2987125-2850-48F0-9BA8-34847B2AC514}" type="presParOf" srcId="{2B7B53C3-11AD-4D52-B192-48A3BCEDE194}" destId="{21CEA24A-E517-4700-8D16-F9185B54C5F5}" srcOrd="6" destOrd="0" presId="urn:microsoft.com/office/officeart/2011/layout/HexagonRadial"/>
    <dgm:cxn modelId="{84CFA1D8-E6F3-4AEE-8327-B398F30C0923}" type="presParOf" srcId="{2B7B53C3-11AD-4D52-B192-48A3BCEDE194}" destId="{A4AC1AAF-8DB4-41D6-8499-9346C7824FCE}" srcOrd="7" destOrd="0" presId="urn:microsoft.com/office/officeart/2011/layout/HexagonRadial"/>
    <dgm:cxn modelId="{4E754584-0E3E-431F-92BB-D23163E9F68D}" type="presParOf" srcId="{A4AC1AAF-8DB4-41D6-8499-9346C7824FCE}" destId="{DB0C7E35-8FFA-4795-9DA7-3734CD1B8040}" srcOrd="0" destOrd="0" presId="urn:microsoft.com/office/officeart/2011/layout/HexagonRadial"/>
    <dgm:cxn modelId="{EDCCEBF6-E53D-4E70-B1FC-B4E69697335B}" type="presParOf" srcId="{2B7B53C3-11AD-4D52-B192-48A3BCEDE194}" destId="{B263816A-43EF-4D12-BF5E-88E919DE01A9}" srcOrd="8" destOrd="0" presId="urn:microsoft.com/office/officeart/2011/layout/HexagonRadial"/>
    <dgm:cxn modelId="{0FEDFB71-86F8-447C-A9D1-474D6736FE76}" type="presParOf" srcId="{2B7B53C3-11AD-4D52-B192-48A3BCEDE194}" destId="{EC1AA7E8-B443-425A-9B8F-94583C588B9E}" srcOrd="9" destOrd="0" presId="urn:microsoft.com/office/officeart/2011/layout/HexagonRadial"/>
    <dgm:cxn modelId="{4D82995E-921C-4D9A-A5B5-E843D60F3C99}" type="presParOf" srcId="{EC1AA7E8-B443-425A-9B8F-94583C588B9E}" destId="{8F6A11EA-CAA9-4D95-B91D-6AD0C7959C60}" srcOrd="0" destOrd="0" presId="urn:microsoft.com/office/officeart/2011/layout/HexagonRadial"/>
    <dgm:cxn modelId="{DDCA0D4A-DA71-4982-80CF-8D53D4CBEAAF}" type="presParOf" srcId="{2B7B53C3-11AD-4D52-B192-48A3BCEDE194}" destId="{2186EB53-9CF1-477F-986D-75DAED7D2381}" srcOrd="10" destOrd="0" presId="urn:microsoft.com/office/officeart/2011/layout/HexagonRadial"/>
    <dgm:cxn modelId="{798E1839-CB64-4263-B544-CEAF2519CE8A}" type="presParOf" srcId="{2B7B53C3-11AD-4D52-B192-48A3BCEDE194}" destId="{02859489-12F5-4554-895A-4CDFAA271829}" srcOrd="11" destOrd="0" presId="urn:microsoft.com/office/officeart/2011/layout/HexagonRadial"/>
    <dgm:cxn modelId="{0940ACCF-B59E-4172-9A3E-3A8AE7C1377B}" type="presParOf" srcId="{02859489-12F5-4554-895A-4CDFAA271829}" destId="{33A70E24-3ACA-400C-A68E-259682782495}" srcOrd="0" destOrd="0" presId="urn:microsoft.com/office/officeart/2011/layout/HexagonRadial"/>
    <dgm:cxn modelId="{D9F37F5C-8196-4082-A58C-BC86B3B9362C}" type="presParOf" srcId="{2B7B53C3-11AD-4D52-B192-48A3BCEDE194}" destId="{337B1AB3-FF31-4829-AE25-598C3A67E8B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3BD4C6-BC86-4855-821C-31EEBCE0166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0285A51-92E2-425D-8C0A-245E1AF3953F}">
      <dgm:prSet phldr="0"/>
      <dgm:spPr/>
      <dgm:t>
        <a:bodyPr/>
        <a:lstStyle/>
        <a:p>
          <a:pPr algn="l" rtl="0"/>
          <a:r>
            <a:rPr lang="en-US">
              <a:latin typeface="Segoe UI"/>
              <a:cs typeface="Segoe UI"/>
            </a:rPr>
            <a:t>Designing Better Reasonable Adjustments (Dec 12)</a:t>
          </a:r>
        </a:p>
      </dgm:t>
    </dgm:pt>
    <dgm:pt modelId="{3909492D-3323-4FAE-8E3E-FA52D5B206D7}" type="parTrans" cxnId="{87E0314A-9D95-4AE7-93FD-E2C2723EAAF4}">
      <dgm:prSet/>
      <dgm:spPr/>
    </dgm:pt>
    <dgm:pt modelId="{69B244EB-EAB9-4221-8B75-6E7914E1B26D}" type="sibTrans" cxnId="{87E0314A-9D95-4AE7-93FD-E2C2723EAAF4}">
      <dgm:prSet/>
      <dgm:spPr/>
    </dgm:pt>
    <dgm:pt modelId="{A7FBDCFE-5249-4E65-BC40-89A1ED2A6AF5}">
      <dgm:prSet phldr="0"/>
      <dgm:spPr/>
      <dgm:t>
        <a:bodyPr/>
        <a:lstStyle/>
        <a:p>
          <a:pPr algn="l" rtl="0"/>
          <a:r>
            <a:rPr lang="en-US">
              <a:latin typeface="Segoe UI"/>
              <a:cs typeface="Segoe UI"/>
            </a:rPr>
            <a:t>Preparing Motions for Annual Representative Conference (Jan 16)</a:t>
          </a:r>
        </a:p>
      </dgm:t>
    </dgm:pt>
    <dgm:pt modelId="{B4052D9C-D5B1-4419-9D77-69B6C79FC55D}" type="parTrans" cxnId="{05336DA1-2344-4256-9084-12736E68CF36}">
      <dgm:prSet/>
      <dgm:spPr/>
    </dgm:pt>
    <dgm:pt modelId="{D77BE201-FE87-46B0-BADE-BEFCB1D4C7D3}" type="sibTrans" cxnId="{05336DA1-2344-4256-9084-12736E68CF36}">
      <dgm:prSet/>
      <dgm:spPr/>
    </dgm:pt>
    <dgm:pt modelId="{61C80869-287D-43DF-BA61-5339F6D61FC4}" type="pres">
      <dgm:prSet presAssocID="{293BD4C6-BC86-4855-821C-31EEBCE0166A}" presName="diagram" presStyleCnt="0">
        <dgm:presLayoutVars>
          <dgm:dir/>
          <dgm:resizeHandles val="exact"/>
        </dgm:presLayoutVars>
      </dgm:prSet>
      <dgm:spPr/>
    </dgm:pt>
    <dgm:pt modelId="{612D2FF7-F3E9-49AD-A962-C7C66B883C33}" type="pres">
      <dgm:prSet presAssocID="{D0285A51-92E2-425D-8C0A-245E1AF3953F}" presName="node" presStyleLbl="node1" presStyleIdx="0" presStyleCnt="2">
        <dgm:presLayoutVars>
          <dgm:bulletEnabled val="1"/>
        </dgm:presLayoutVars>
      </dgm:prSet>
      <dgm:spPr/>
    </dgm:pt>
    <dgm:pt modelId="{A9560362-C645-41FD-9BC5-7BDFE7F30200}" type="pres">
      <dgm:prSet presAssocID="{69B244EB-EAB9-4221-8B75-6E7914E1B26D}" presName="sibTrans" presStyleCnt="0"/>
      <dgm:spPr/>
    </dgm:pt>
    <dgm:pt modelId="{281A9A9F-FF37-4D25-8B86-BE9350A63F44}" type="pres">
      <dgm:prSet presAssocID="{A7FBDCFE-5249-4E65-BC40-89A1ED2A6AF5}" presName="node" presStyleLbl="node1" presStyleIdx="1" presStyleCnt="2">
        <dgm:presLayoutVars>
          <dgm:bulletEnabled val="1"/>
        </dgm:presLayoutVars>
      </dgm:prSet>
      <dgm:spPr/>
    </dgm:pt>
  </dgm:ptLst>
  <dgm:cxnLst>
    <dgm:cxn modelId="{87E0314A-9D95-4AE7-93FD-E2C2723EAAF4}" srcId="{293BD4C6-BC86-4855-821C-31EEBCE0166A}" destId="{D0285A51-92E2-425D-8C0A-245E1AF3953F}" srcOrd="0" destOrd="0" parTransId="{3909492D-3323-4FAE-8E3E-FA52D5B206D7}" sibTransId="{69B244EB-EAB9-4221-8B75-6E7914E1B26D}"/>
    <dgm:cxn modelId="{05336DA1-2344-4256-9084-12736E68CF36}" srcId="{293BD4C6-BC86-4855-821C-31EEBCE0166A}" destId="{A7FBDCFE-5249-4E65-BC40-89A1ED2A6AF5}" srcOrd="1" destOrd="0" parTransId="{B4052D9C-D5B1-4419-9D77-69B6C79FC55D}" sibTransId="{D77BE201-FE87-46B0-BADE-BEFCB1D4C7D3}"/>
    <dgm:cxn modelId="{D674BDB7-7300-4B68-975F-31E94E316BEA}" type="presOf" srcId="{293BD4C6-BC86-4855-821C-31EEBCE0166A}" destId="{61C80869-287D-43DF-BA61-5339F6D61FC4}" srcOrd="0" destOrd="0" presId="urn:microsoft.com/office/officeart/2005/8/layout/default"/>
    <dgm:cxn modelId="{83A8E6CE-26DF-40A8-BBE8-489795877292}" type="presOf" srcId="{D0285A51-92E2-425D-8C0A-245E1AF3953F}" destId="{612D2FF7-F3E9-49AD-A962-C7C66B883C33}" srcOrd="0" destOrd="0" presId="urn:microsoft.com/office/officeart/2005/8/layout/default"/>
    <dgm:cxn modelId="{1B8B70D0-843F-40D5-B161-B1FDCF0B3CB2}" type="presOf" srcId="{A7FBDCFE-5249-4E65-BC40-89A1ED2A6AF5}" destId="{281A9A9F-FF37-4D25-8B86-BE9350A63F44}" srcOrd="0" destOrd="0" presId="urn:microsoft.com/office/officeart/2005/8/layout/default"/>
    <dgm:cxn modelId="{03ECF4BE-6341-406A-8B26-15678A1EAF43}" type="presParOf" srcId="{61C80869-287D-43DF-BA61-5339F6D61FC4}" destId="{612D2FF7-F3E9-49AD-A962-C7C66B883C33}" srcOrd="0" destOrd="0" presId="urn:microsoft.com/office/officeart/2005/8/layout/default"/>
    <dgm:cxn modelId="{C855F699-8903-4EDE-8124-F03CA92F2126}" type="presParOf" srcId="{61C80869-287D-43DF-BA61-5339F6D61FC4}" destId="{A9560362-C645-41FD-9BC5-7BDFE7F30200}" srcOrd="1" destOrd="0" presId="urn:microsoft.com/office/officeart/2005/8/layout/default"/>
    <dgm:cxn modelId="{50A7F9DF-21BA-4067-A0B5-933282D2D9A3}" type="presParOf" srcId="{61C80869-287D-43DF-BA61-5339F6D61FC4}" destId="{281A9A9F-FF37-4D25-8B86-BE9350A63F44}"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4A8941-EE95-4CBA-B2F0-6EA2DEFA09D5}"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B348E7A-2E64-4B76-B383-A6787C609809}">
      <dgm:prSet phldr="0"/>
      <dgm:spPr/>
      <dgm:t>
        <a:bodyPr/>
        <a:lstStyle/>
        <a:p>
          <a:pPr rtl="0"/>
          <a:r>
            <a:rPr lang="en-US" err="1">
              <a:latin typeface="Calibri"/>
              <a:ea typeface="Calibri"/>
              <a:cs typeface="Calibri"/>
            </a:rPr>
            <a:t>Organising</a:t>
          </a:r>
          <a:r>
            <a:rPr lang="en-US">
              <a:latin typeface="Calibri"/>
              <a:ea typeface="Calibri"/>
              <a:cs typeface="Calibri"/>
            </a:rPr>
            <a:t> Around On-Call (October 2024)</a:t>
          </a:r>
        </a:p>
      </dgm:t>
    </dgm:pt>
    <dgm:pt modelId="{82041D7F-213A-4136-A1C7-991F04873B9A}" type="parTrans" cxnId="{0F0176A9-8671-4713-A943-10C8F03FA48B}">
      <dgm:prSet/>
      <dgm:spPr/>
    </dgm:pt>
    <dgm:pt modelId="{8A8F3632-17E3-4754-9E48-6E422563B25B}" type="sibTrans" cxnId="{0F0176A9-8671-4713-A943-10C8F03FA48B}">
      <dgm:prSet/>
      <dgm:spPr/>
    </dgm:pt>
    <dgm:pt modelId="{75042CE8-E0FB-4324-B967-F0EAC46D783B}">
      <dgm:prSet phldr="0"/>
      <dgm:spPr/>
      <dgm:t>
        <a:bodyPr/>
        <a:lstStyle/>
        <a:p>
          <a:r>
            <a:rPr lang="en-US">
              <a:latin typeface="Calibri"/>
              <a:ea typeface="Calibri"/>
              <a:cs typeface="Calibri"/>
            </a:rPr>
            <a:t>Ready, Set, Physio! Getting Ahead as a New Band 5 (September 2024)</a:t>
          </a:r>
        </a:p>
      </dgm:t>
    </dgm:pt>
    <dgm:pt modelId="{840B70D5-7F74-4FE9-B00A-8CD9819CDFE4}" type="parTrans" cxnId="{D5739917-31E5-4E71-B110-75C5A7A44FBC}">
      <dgm:prSet/>
      <dgm:spPr/>
    </dgm:pt>
    <dgm:pt modelId="{1BD9A799-21AE-4FE4-BB76-1DC2C39E1ADE}" type="sibTrans" cxnId="{D5739917-31E5-4E71-B110-75C5A7A44FBC}">
      <dgm:prSet/>
      <dgm:spPr/>
    </dgm:pt>
    <dgm:pt modelId="{0EF9E5BA-B864-4FF0-AED4-601F580D1173}">
      <dgm:prSet phldr="0"/>
      <dgm:spPr/>
      <dgm:t>
        <a:bodyPr/>
        <a:lstStyle/>
        <a:p>
          <a:r>
            <a:rPr lang="en-US">
              <a:latin typeface="Calibri"/>
              <a:ea typeface="Calibri"/>
              <a:cs typeface="Calibri"/>
            </a:rPr>
            <a:t>Standing up for internationally educated physios (August 2024)</a:t>
          </a:r>
        </a:p>
      </dgm:t>
    </dgm:pt>
    <dgm:pt modelId="{FEDD3935-1AB2-4B42-B28D-AF599B18448E}" type="parTrans" cxnId="{C1D5993B-4ECC-40B8-92E2-EFA38B61061B}">
      <dgm:prSet/>
      <dgm:spPr/>
    </dgm:pt>
    <dgm:pt modelId="{B61E956D-5FD7-4881-BCA8-B017CB75DDD1}" type="sibTrans" cxnId="{C1D5993B-4ECC-40B8-92E2-EFA38B61061B}">
      <dgm:prSet/>
      <dgm:spPr/>
    </dgm:pt>
    <dgm:pt modelId="{BE846481-AE76-4E72-9EA0-DC3F501953B0}">
      <dgm:prSet phldr="0"/>
      <dgm:spPr/>
      <dgm:t>
        <a:bodyPr/>
        <a:lstStyle/>
        <a:p>
          <a:pPr rtl="0"/>
          <a:r>
            <a:rPr lang="en-US"/>
            <a:t>Mileage and expenses (April 2024)</a:t>
          </a:r>
          <a:endParaRPr lang="en-US">
            <a:latin typeface="Calibri"/>
            <a:ea typeface="Calibri"/>
            <a:cs typeface="Calibri"/>
          </a:endParaRPr>
        </a:p>
      </dgm:t>
    </dgm:pt>
    <dgm:pt modelId="{68ACB6A8-3AB2-473C-BA80-66D5350D513F}" type="parTrans" cxnId="{53FE3071-757F-447A-9FBE-5417B6392FAE}">
      <dgm:prSet/>
      <dgm:spPr/>
    </dgm:pt>
    <dgm:pt modelId="{3E17E7F9-105C-4107-8219-6B97B7E97287}" type="sibTrans" cxnId="{53FE3071-757F-447A-9FBE-5417B6392FAE}">
      <dgm:prSet/>
      <dgm:spPr/>
    </dgm:pt>
    <dgm:pt modelId="{46E1E7B6-AADF-458E-8A7E-F9550659B887}" type="pres">
      <dgm:prSet presAssocID="{054A8941-EE95-4CBA-B2F0-6EA2DEFA09D5}" presName="diagram" presStyleCnt="0">
        <dgm:presLayoutVars>
          <dgm:dir/>
          <dgm:resizeHandles val="exact"/>
        </dgm:presLayoutVars>
      </dgm:prSet>
      <dgm:spPr/>
    </dgm:pt>
    <dgm:pt modelId="{251DE688-66EC-4D93-AE2D-45E8E2CBE518}" type="pres">
      <dgm:prSet presAssocID="{2B348E7A-2E64-4B76-B383-A6787C609809}" presName="node" presStyleLbl="node1" presStyleIdx="0" presStyleCnt="4">
        <dgm:presLayoutVars>
          <dgm:bulletEnabled val="1"/>
        </dgm:presLayoutVars>
      </dgm:prSet>
      <dgm:spPr/>
    </dgm:pt>
    <dgm:pt modelId="{6959F513-9B6D-4530-9FFC-D00194D2BD02}" type="pres">
      <dgm:prSet presAssocID="{8A8F3632-17E3-4754-9E48-6E422563B25B}" presName="sibTrans" presStyleCnt="0"/>
      <dgm:spPr/>
    </dgm:pt>
    <dgm:pt modelId="{286DFDF6-0F6A-4E0D-8D55-45E10608D1DF}" type="pres">
      <dgm:prSet presAssocID="{75042CE8-E0FB-4324-B967-F0EAC46D783B}" presName="node" presStyleLbl="node1" presStyleIdx="1" presStyleCnt="4">
        <dgm:presLayoutVars>
          <dgm:bulletEnabled val="1"/>
        </dgm:presLayoutVars>
      </dgm:prSet>
      <dgm:spPr/>
    </dgm:pt>
    <dgm:pt modelId="{9B278117-2D05-4EF6-90E0-36EC256B215D}" type="pres">
      <dgm:prSet presAssocID="{1BD9A799-21AE-4FE4-BB76-1DC2C39E1ADE}" presName="sibTrans" presStyleCnt="0"/>
      <dgm:spPr/>
    </dgm:pt>
    <dgm:pt modelId="{A87BB40E-F2A8-4385-B082-B96B263B4DCC}" type="pres">
      <dgm:prSet presAssocID="{0EF9E5BA-B864-4FF0-AED4-601F580D1173}" presName="node" presStyleLbl="node1" presStyleIdx="2" presStyleCnt="4">
        <dgm:presLayoutVars>
          <dgm:bulletEnabled val="1"/>
        </dgm:presLayoutVars>
      </dgm:prSet>
      <dgm:spPr/>
    </dgm:pt>
    <dgm:pt modelId="{0FE918B1-FA96-45A7-A643-5956ECCA2B28}" type="pres">
      <dgm:prSet presAssocID="{B61E956D-5FD7-4881-BCA8-B017CB75DDD1}" presName="sibTrans" presStyleCnt="0"/>
      <dgm:spPr/>
    </dgm:pt>
    <dgm:pt modelId="{80DC1BCF-D42F-4EEE-8631-CDEEEEBC4E74}" type="pres">
      <dgm:prSet presAssocID="{BE846481-AE76-4E72-9EA0-DC3F501953B0}" presName="node" presStyleLbl="node1" presStyleIdx="3" presStyleCnt="4">
        <dgm:presLayoutVars>
          <dgm:bulletEnabled val="1"/>
        </dgm:presLayoutVars>
      </dgm:prSet>
      <dgm:spPr/>
    </dgm:pt>
  </dgm:ptLst>
  <dgm:cxnLst>
    <dgm:cxn modelId="{F1836312-0CE3-4D78-B77F-9AFD578812E0}" type="presOf" srcId="{054A8941-EE95-4CBA-B2F0-6EA2DEFA09D5}" destId="{46E1E7B6-AADF-458E-8A7E-F9550659B887}" srcOrd="0" destOrd="0" presId="urn:microsoft.com/office/officeart/2005/8/layout/default"/>
    <dgm:cxn modelId="{D5739917-31E5-4E71-B110-75C5A7A44FBC}" srcId="{054A8941-EE95-4CBA-B2F0-6EA2DEFA09D5}" destId="{75042CE8-E0FB-4324-B967-F0EAC46D783B}" srcOrd="1" destOrd="0" parTransId="{840B70D5-7F74-4FE9-B00A-8CD9819CDFE4}" sibTransId="{1BD9A799-21AE-4FE4-BB76-1DC2C39E1ADE}"/>
    <dgm:cxn modelId="{BBD21820-8F18-4AE1-B3D6-3E8B0BD74B9B}" type="presOf" srcId="{0EF9E5BA-B864-4FF0-AED4-601F580D1173}" destId="{A87BB40E-F2A8-4385-B082-B96B263B4DCC}" srcOrd="0" destOrd="0" presId="urn:microsoft.com/office/officeart/2005/8/layout/default"/>
    <dgm:cxn modelId="{C1D5993B-4ECC-40B8-92E2-EFA38B61061B}" srcId="{054A8941-EE95-4CBA-B2F0-6EA2DEFA09D5}" destId="{0EF9E5BA-B864-4FF0-AED4-601F580D1173}" srcOrd="2" destOrd="0" parTransId="{FEDD3935-1AB2-4B42-B28D-AF599B18448E}" sibTransId="{B61E956D-5FD7-4881-BCA8-B017CB75DDD1}"/>
    <dgm:cxn modelId="{A5366C65-6616-43C6-BB23-F218AB166BEF}" type="presOf" srcId="{75042CE8-E0FB-4324-B967-F0EAC46D783B}" destId="{286DFDF6-0F6A-4E0D-8D55-45E10608D1DF}" srcOrd="0" destOrd="0" presId="urn:microsoft.com/office/officeart/2005/8/layout/default"/>
    <dgm:cxn modelId="{D0C2AA66-F1BE-49FE-9A92-F4AF7956ECF6}" type="presOf" srcId="{2B348E7A-2E64-4B76-B383-A6787C609809}" destId="{251DE688-66EC-4D93-AE2D-45E8E2CBE518}" srcOrd="0" destOrd="0" presId="urn:microsoft.com/office/officeart/2005/8/layout/default"/>
    <dgm:cxn modelId="{53FE3071-757F-447A-9FBE-5417B6392FAE}" srcId="{054A8941-EE95-4CBA-B2F0-6EA2DEFA09D5}" destId="{BE846481-AE76-4E72-9EA0-DC3F501953B0}" srcOrd="3" destOrd="0" parTransId="{68ACB6A8-3AB2-473C-BA80-66D5350D513F}" sibTransId="{3E17E7F9-105C-4107-8219-6B97B7E97287}"/>
    <dgm:cxn modelId="{6EC6E685-0C74-4740-90B1-4579DB49AAA1}" type="presOf" srcId="{BE846481-AE76-4E72-9EA0-DC3F501953B0}" destId="{80DC1BCF-D42F-4EEE-8631-CDEEEEBC4E74}" srcOrd="0" destOrd="0" presId="urn:microsoft.com/office/officeart/2005/8/layout/default"/>
    <dgm:cxn modelId="{0F0176A9-8671-4713-A943-10C8F03FA48B}" srcId="{054A8941-EE95-4CBA-B2F0-6EA2DEFA09D5}" destId="{2B348E7A-2E64-4B76-B383-A6787C609809}" srcOrd="0" destOrd="0" parTransId="{82041D7F-213A-4136-A1C7-991F04873B9A}" sibTransId="{8A8F3632-17E3-4754-9E48-6E422563B25B}"/>
    <dgm:cxn modelId="{C3E7C287-75AC-4746-9737-85FAD5FAA040}" type="presParOf" srcId="{46E1E7B6-AADF-458E-8A7E-F9550659B887}" destId="{251DE688-66EC-4D93-AE2D-45E8E2CBE518}" srcOrd="0" destOrd="0" presId="urn:microsoft.com/office/officeart/2005/8/layout/default"/>
    <dgm:cxn modelId="{9B422ECA-30AE-438F-8D33-9C3DD1A046C0}" type="presParOf" srcId="{46E1E7B6-AADF-458E-8A7E-F9550659B887}" destId="{6959F513-9B6D-4530-9FFC-D00194D2BD02}" srcOrd="1" destOrd="0" presId="urn:microsoft.com/office/officeart/2005/8/layout/default"/>
    <dgm:cxn modelId="{372C33EA-CEAF-49D9-936B-28D51D22383A}" type="presParOf" srcId="{46E1E7B6-AADF-458E-8A7E-F9550659B887}" destId="{286DFDF6-0F6A-4E0D-8D55-45E10608D1DF}" srcOrd="2" destOrd="0" presId="urn:microsoft.com/office/officeart/2005/8/layout/default"/>
    <dgm:cxn modelId="{1D000EF3-9941-4D67-83D3-2202F0A020BA}" type="presParOf" srcId="{46E1E7B6-AADF-458E-8A7E-F9550659B887}" destId="{9B278117-2D05-4EF6-90E0-36EC256B215D}" srcOrd="3" destOrd="0" presId="urn:microsoft.com/office/officeart/2005/8/layout/default"/>
    <dgm:cxn modelId="{1E7E2ED1-623A-4BFC-AB25-5D04B401A591}" type="presParOf" srcId="{46E1E7B6-AADF-458E-8A7E-F9550659B887}" destId="{A87BB40E-F2A8-4385-B082-B96B263B4DCC}" srcOrd="4" destOrd="0" presId="urn:microsoft.com/office/officeart/2005/8/layout/default"/>
    <dgm:cxn modelId="{B82A0CE2-5D33-48D9-AF2F-6455F4EB7713}" type="presParOf" srcId="{46E1E7B6-AADF-458E-8A7E-F9550659B887}" destId="{0FE918B1-FA96-45A7-A643-5956ECCA2B28}" srcOrd="5" destOrd="0" presId="urn:microsoft.com/office/officeart/2005/8/layout/default"/>
    <dgm:cxn modelId="{5BD4DE0D-95BE-4AA1-A717-E00F1567D29E}" type="presParOf" srcId="{46E1E7B6-AADF-458E-8A7E-F9550659B887}" destId="{80DC1BCF-D42F-4EEE-8631-CDEEEEBC4E74}"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7988E-F55C-49E5-8148-BAAD1E362220}">
      <dsp:nvSpPr>
        <dsp:cNvPr id="0" name=""/>
        <dsp:cNvSpPr/>
      </dsp:nvSpPr>
      <dsp:spPr>
        <a:xfrm>
          <a:off x="3252" y="646966"/>
          <a:ext cx="2580205" cy="154812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altLang="en-US" sz="2800" b="0" kern="1200">
              <a:latin typeface="Calibri "/>
              <a:cs typeface="Arial"/>
            </a:rPr>
            <a:t>Expert Representation at Work</a:t>
          </a:r>
        </a:p>
      </dsp:txBody>
      <dsp:txXfrm>
        <a:off x="3252" y="646966"/>
        <a:ext cx="2580205" cy="1548123"/>
      </dsp:txXfrm>
    </dsp:sp>
    <dsp:sp modelId="{0291A823-97EA-4907-A201-528FF66D5143}">
      <dsp:nvSpPr>
        <dsp:cNvPr id="0" name=""/>
        <dsp:cNvSpPr/>
      </dsp:nvSpPr>
      <dsp:spPr>
        <a:xfrm>
          <a:off x="2841478" y="646966"/>
          <a:ext cx="2580205" cy="154812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a:latin typeface="Calibri "/>
              <a:cs typeface="Arial"/>
            </a:rPr>
            <a:t>Employment advice and support</a:t>
          </a:r>
        </a:p>
      </dsp:txBody>
      <dsp:txXfrm>
        <a:off x="2841478" y="646966"/>
        <a:ext cx="2580205" cy="1548123"/>
      </dsp:txXfrm>
    </dsp:sp>
    <dsp:sp modelId="{230793A8-047C-4981-8B67-E202460438FF}">
      <dsp:nvSpPr>
        <dsp:cNvPr id="0" name=""/>
        <dsp:cNvSpPr/>
      </dsp:nvSpPr>
      <dsp:spPr>
        <a:xfrm>
          <a:off x="5679703" y="646966"/>
          <a:ext cx="2580205" cy="1548123"/>
        </a:xfrm>
        <a:prstGeom prst="rect">
          <a:avLst/>
        </a:prstGeom>
        <a:solidFill>
          <a:srgbClr val="F8A60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altLang="en-US" sz="2800" b="0" kern="1200">
              <a:latin typeface="Calibri "/>
              <a:cs typeface="Arial"/>
            </a:rPr>
            <a:t> PAY </a:t>
          </a:r>
        </a:p>
      </dsp:txBody>
      <dsp:txXfrm>
        <a:off x="5679703" y="646966"/>
        <a:ext cx="2580205" cy="1548123"/>
      </dsp:txXfrm>
    </dsp:sp>
    <dsp:sp modelId="{720A6A6E-A43B-4C5E-AFBD-379BB8727761}">
      <dsp:nvSpPr>
        <dsp:cNvPr id="0" name=""/>
        <dsp:cNvSpPr/>
      </dsp:nvSpPr>
      <dsp:spPr>
        <a:xfrm>
          <a:off x="8517929" y="646966"/>
          <a:ext cx="2580205" cy="154812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altLang="en-US" sz="2900" b="0" kern="1200">
              <a:latin typeface="Calibri "/>
              <a:cs typeface="Arial"/>
            </a:rPr>
            <a:t>Campaigning and lobbying</a:t>
          </a:r>
          <a:endParaRPr lang="en-US" sz="2900" kern="1200"/>
        </a:p>
      </dsp:txBody>
      <dsp:txXfrm>
        <a:off x="8517929" y="646966"/>
        <a:ext cx="2580205" cy="1548123"/>
      </dsp:txXfrm>
    </dsp:sp>
    <dsp:sp modelId="{3BA553AD-C73A-438C-9BAC-06751AAB1B20}">
      <dsp:nvSpPr>
        <dsp:cNvPr id="0" name=""/>
        <dsp:cNvSpPr/>
      </dsp:nvSpPr>
      <dsp:spPr>
        <a:xfrm>
          <a:off x="1422365" y="2453110"/>
          <a:ext cx="2580205" cy="154812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altLang="en-US" sz="2800" b="0" kern="1200">
              <a:latin typeface="Calibri "/>
              <a:cs typeface="Arial"/>
            </a:rPr>
            <a:t>National Representation</a:t>
          </a:r>
          <a:endParaRPr lang="en-US" altLang="en-US" sz="2800" b="0" kern="1200">
            <a:latin typeface="Calibri "/>
            <a:cs typeface="Arial" panose="020B0604020202020204" pitchFamily="34" charset="0"/>
          </a:endParaRPr>
        </a:p>
      </dsp:txBody>
      <dsp:txXfrm>
        <a:off x="1422365" y="2453110"/>
        <a:ext cx="2580205" cy="1548123"/>
      </dsp:txXfrm>
    </dsp:sp>
    <dsp:sp modelId="{109BE76F-B75E-4713-89AA-5B6ACFB9D733}">
      <dsp:nvSpPr>
        <dsp:cNvPr id="0" name=""/>
        <dsp:cNvSpPr/>
      </dsp:nvSpPr>
      <dsp:spPr>
        <a:xfrm>
          <a:off x="4260590" y="2453110"/>
          <a:ext cx="2580205" cy="154812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altLang="en-US" sz="2900" b="0" kern="1200">
              <a:latin typeface="Calibri "/>
              <a:cs typeface="Arial"/>
            </a:rPr>
            <a:t> </a:t>
          </a:r>
          <a:r>
            <a:rPr lang="en-US" altLang="en-US" sz="2900" kern="1200">
              <a:latin typeface="Calibri "/>
              <a:cs typeface="Arial"/>
            </a:rPr>
            <a:t>Regional Representation</a:t>
          </a:r>
          <a:endParaRPr lang="en-US" sz="2900" kern="1200">
            <a:latin typeface="Aptos Display" panose="020F0302020204030204"/>
            <a:cs typeface="Arial"/>
          </a:endParaRPr>
        </a:p>
      </dsp:txBody>
      <dsp:txXfrm>
        <a:off x="4260590" y="2453110"/>
        <a:ext cx="2580205" cy="1548123"/>
      </dsp:txXfrm>
    </dsp:sp>
    <dsp:sp modelId="{4A2F98D6-FB50-4834-ADA9-7E6CB466A8A4}">
      <dsp:nvSpPr>
        <dsp:cNvPr id="0" name=""/>
        <dsp:cNvSpPr/>
      </dsp:nvSpPr>
      <dsp:spPr>
        <a:xfrm>
          <a:off x="7098816" y="2453110"/>
          <a:ext cx="2580205" cy="154812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altLang="en-US" sz="2800" b="0" kern="1200">
              <a:latin typeface="Calibri "/>
              <a:cs typeface="Arial" panose="020B0604020202020204" pitchFamily="34" charset="0"/>
            </a:rPr>
            <a:t>Legal Support HCP Employment Tribunals</a:t>
          </a:r>
        </a:p>
      </dsp:txBody>
      <dsp:txXfrm>
        <a:off x="7098816" y="2453110"/>
        <a:ext cx="2580205" cy="1548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255E2-599C-41C3-B8FC-C6369232C1F3}">
      <dsp:nvSpPr>
        <dsp:cNvPr id="0" name=""/>
        <dsp:cNvSpPr/>
      </dsp:nvSpPr>
      <dsp:spPr>
        <a:xfrm rot="16200000">
          <a:off x="1111697" y="-1111697"/>
          <a:ext cx="2669734" cy="4893128"/>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b="1" kern="1200">
              <a:solidFill>
                <a:schemeClr val="tx1"/>
              </a:solidFill>
            </a:rPr>
            <a:t>Member Representation in all Sectors</a:t>
          </a:r>
        </a:p>
        <a:p>
          <a:pPr marL="0" lvl="0" indent="0" algn="ctr" defTabSz="844550">
            <a:lnSpc>
              <a:spcPct val="90000"/>
            </a:lnSpc>
            <a:spcBef>
              <a:spcPct val="0"/>
            </a:spcBef>
            <a:spcAft>
              <a:spcPct val="35000"/>
            </a:spcAft>
            <a:buNone/>
          </a:pPr>
          <a:r>
            <a:rPr lang="en-GB" sz="1900" b="1" kern="1200">
              <a:solidFill>
                <a:schemeClr val="tx1"/>
              </a:solidFill>
            </a:rPr>
            <a:t>Bargaining at local employer level</a:t>
          </a:r>
        </a:p>
        <a:p>
          <a:pPr marL="0" lvl="0" indent="0" algn="ctr" defTabSz="844550">
            <a:lnSpc>
              <a:spcPct val="90000"/>
            </a:lnSpc>
            <a:spcBef>
              <a:spcPct val="0"/>
            </a:spcBef>
            <a:spcAft>
              <a:spcPct val="35000"/>
            </a:spcAft>
            <a:buNone/>
          </a:pPr>
          <a:r>
            <a:rPr lang="en-GB" sz="1900" b="1" kern="1200">
              <a:solidFill>
                <a:schemeClr val="tx1"/>
              </a:solidFill>
            </a:rPr>
            <a:t>Individual Case Work </a:t>
          </a:r>
        </a:p>
        <a:p>
          <a:pPr marL="0" lvl="0" indent="0" algn="ctr" defTabSz="844550">
            <a:lnSpc>
              <a:spcPct val="90000"/>
            </a:lnSpc>
            <a:spcBef>
              <a:spcPct val="0"/>
            </a:spcBef>
            <a:spcAft>
              <a:spcPct val="35000"/>
            </a:spcAft>
            <a:buNone/>
          </a:pPr>
          <a:endParaRPr lang="en-GB" sz="1900" kern="1200"/>
        </a:p>
      </dsp:txBody>
      <dsp:txXfrm rot="5400000">
        <a:off x="-1" y="1"/>
        <a:ext cx="4893128" cy="2002300"/>
      </dsp:txXfrm>
    </dsp:sp>
    <dsp:sp modelId="{E8DA6828-05CE-46A7-8623-E0CC623B7103}">
      <dsp:nvSpPr>
        <dsp:cNvPr id="0" name=""/>
        <dsp:cNvSpPr/>
      </dsp:nvSpPr>
      <dsp:spPr>
        <a:xfrm>
          <a:off x="4893128" y="0"/>
          <a:ext cx="4893128" cy="2669734"/>
        </a:xfrm>
        <a:prstGeom prst="round1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GB" sz="1900" kern="1200"/>
        </a:p>
        <a:p>
          <a:pPr marL="0" lvl="0" indent="0" algn="ctr" defTabSz="844550">
            <a:lnSpc>
              <a:spcPct val="90000"/>
            </a:lnSpc>
            <a:spcBef>
              <a:spcPct val="0"/>
            </a:spcBef>
            <a:spcAft>
              <a:spcPct val="35000"/>
            </a:spcAft>
            <a:buNone/>
          </a:pPr>
          <a:r>
            <a:rPr lang="en-GB" sz="1900" b="1" kern="1200">
              <a:solidFill>
                <a:schemeClr val="tx1"/>
              </a:solidFill>
            </a:rPr>
            <a:t>Regional Representation in ICB Workforce/People Boards</a:t>
          </a:r>
        </a:p>
        <a:p>
          <a:pPr marL="0" lvl="0" indent="0" algn="ctr" defTabSz="844550">
            <a:lnSpc>
              <a:spcPct val="90000"/>
            </a:lnSpc>
            <a:spcBef>
              <a:spcPct val="0"/>
            </a:spcBef>
            <a:spcAft>
              <a:spcPct val="35000"/>
            </a:spcAft>
            <a:buNone/>
          </a:pPr>
          <a:r>
            <a:rPr lang="en-GB" sz="1900" b="1" kern="1200">
              <a:solidFill>
                <a:schemeClr val="tx1"/>
              </a:solidFill>
            </a:rPr>
            <a:t>Social Partnership Forums</a:t>
          </a:r>
        </a:p>
        <a:p>
          <a:pPr marL="0" lvl="0" indent="0" algn="ctr" defTabSz="844550">
            <a:lnSpc>
              <a:spcPct val="90000"/>
            </a:lnSpc>
            <a:spcBef>
              <a:spcPct val="0"/>
            </a:spcBef>
            <a:spcAft>
              <a:spcPct val="35000"/>
            </a:spcAft>
            <a:buNone/>
          </a:pPr>
          <a:r>
            <a:rPr lang="en-GB" sz="1900" kern="1200"/>
            <a:t> </a:t>
          </a:r>
        </a:p>
      </dsp:txBody>
      <dsp:txXfrm>
        <a:off x="4893128" y="0"/>
        <a:ext cx="4893128" cy="2002300"/>
      </dsp:txXfrm>
    </dsp:sp>
    <dsp:sp modelId="{097C7BC4-FA9C-435C-A6A2-944045D15DB2}">
      <dsp:nvSpPr>
        <dsp:cNvPr id="0" name=""/>
        <dsp:cNvSpPr/>
      </dsp:nvSpPr>
      <dsp:spPr>
        <a:xfrm rot="10800000">
          <a:off x="0" y="2669734"/>
          <a:ext cx="4893128" cy="2669734"/>
        </a:xfrm>
        <a:prstGeom prst="round1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b="1" kern="1200">
              <a:solidFill>
                <a:schemeClr val="tx1"/>
              </a:solidFill>
            </a:rPr>
            <a:t>Supporting Stewards, Safety and Equality Reps Networks</a:t>
          </a:r>
        </a:p>
      </dsp:txBody>
      <dsp:txXfrm rot="10800000">
        <a:off x="0" y="3337167"/>
        <a:ext cx="4893128" cy="2002300"/>
      </dsp:txXfrm>
    </dsp:sp>
    <dsp:sp modelId="{DB81D38E-EA72-4FDA-A8E5-5DD90DD64595}">
      <dsp:nvSpPr>
        <dsp:cNvPr id="0" name=""/>
        <dsp:cNvSpPr/>
      </dsp:nvSpPr>
      <dsp:spPr>
        <a:xfrm rot="5400000">
          <a:off x="6004825" y="1558036"/>
          <a:ext cx="2669734" cy="4893128"/>
        </a:xfrm>
        <a:prstGeom prst="round1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b="1" kern="1200">
              <a:solidFill>
                <a:schemeClr val="tx1"/>
              </a:solidFill>
            </a:rPr>
            <a:t>Contributing to National Workstreams</a:t>
          </a:r>
        </a:p>
        <a:p>
          <a:pPr marL="0" lvl="0" indent="0" algn="ctr" defTabSz="844550">
            <a:lnSpc>
              <a:spcPct val="90000"/>
            </a:lnSpc>
            <a:spcBef>
              <a:spcPct val="0"/>
            </a:spcBef>
            <a:spcAft>
              <a:spcPct val="35000"/>
            </a:spcAft>
            <a:buNone/>
          </a:pPr>
          <a:r>
            <a:rPr lang="en-GB" sz="1900" b="1" kern="1200">
              <a:solidFill>
                <a:schemeClr val="tx1"/>
              </a:solidFill>
            </a:rPr>
            <a:t>National Job Evaluation Group[NHS Staff Council]</a:t>
          </a:r>
        </a:p>
        <a:p>
          <a:pPr marL="0" lvl="0" indent="0" algn="ctr" defTabSz="844550">
            <a:lnSpc>
              <a:spcPct val="90000"/>
            </a:lnSpc>
            <a:spcBef>
              <a:spcPct val="0"/>
            </a:spcBef>
            <a:spcAft>
              <a:spcPct val="35000"/>
            </a:spcAft>
            <a:buNone/>
          </a:pPr>
          <a:r>
            <a:rPr lang="en-GB" sz="1900" b="1" kern="1200">
              <a:solidFill>
                <a:schemeClr val="tx1"/>
              </a:solidFill>
            </a:rPr>
            <a:t>CSP Lead on JE and Contributing to Career Development Workstream</a:t>
          </a:r>
        </a:p>
      </dsp:txBody>
      <dsp:txXfrm rot="-5400000">
        <a:off x="4893128" y="3337167"/>
        <a:ext cx="4893128" cy="2002300"/>
      </dsp:txXfrm>
    </dsp:sp>
    <dsp:sp modelId="{85A2B717-D0C8-4F9B-9668-CE1031ACD428}">
      <dsp:nvSpPr>
        <dsp:cNvPr id="0" name=""/>
        <dsp:cNvSpPr/>
      </dsp:nvSpPr>
      <dsp:spPr>
        <a:xfrm>
          <a:off x="3425189" y="2002300"/>
          <a:ext cx="2935877" cy="1334867"/>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Senior Negotiating Officer</a:t>
          </a:r>
        </a:p>
      </dsp:txBody>
      <dsp:txXfrm>
        <a:off x="3490352" y="2067463"/>
        <a:ext cx="2805551" cy="1204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FA61D-09EE-4BDB-82B5-9FCFA53E9424}">
      <dsp:nvSpPr>
        <dsp:cNvPr id="0" name=""/>
        <dsp:cNvSpPr/>
      </dsp:nvSpPr>
      <dsp:spPr>
        <a:xfrm>
          <a:off x="4454601" y="1385896"/>
          <a:ext cx="3145523" cy="1586508"/>
        </a:xfrm>
        <a:prstGeom prst="hexagon">
          <a:avLst>
            <a:gd name="adj" fmla="val 28570"/>
            <a:gd name="vf" fmla="val 115470"/>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p>
        <a:p>
          <a:pPr marL="0" lvl="0" indent="0" algn="ctr" defTabSz="622300">
            <a:lnSpc>
              <a:spcPct val="90000"/>
            </a:lnSpc>
            <a:spcBef>
              <a:spcPct val="0"/>
            </a:spcBef>
            <a:spcAft>
              <a:spcPct val="35000"/>
            </a:spcAft>
            <a:buNone/>
          </a:pPr>
          <a:r>
            <a:rPr lang="en-GB" sz="2400" b="1" kern="1200">
              <a:solidFill>
                <a:schemeClr val="tx1"/>
              </a:solidFill>
            </a:rPr>
            <a:t>Members</a:t>
          </a:r>
        </a:p>
        <a:p>
          <a:pPr marL="0" lvl="0" indent="0" algn="ctr" defTabSz="622300">
            <a:lnSpc>
              <a:spcPct val="90000"/>
            </a:lnSpc>
            <a:spcBef>
              <a:spcPct val="0"/>
            </a:spcBef>
            <a:spcAft>
              <a:spcPct val="35000"/>
            </a:spcAft>
            <a:buNone/>
          </a:pPr>
          <a:r>
            <a:rPr lang="en-GB" sz="2400" b="1" kern="1200">
              <a:solidFill>
                <a:schemeClr val="tx1"/>
              </a:solidFill>
            </a:rPr>
            <a:t>Policy</a:t>
          </a:r>
        </a:p>
        <a:p>
          <a:pPr marL="0" lvl="0" indent="0" algn="ctr" defTabSz="622300">
            <a:lnSpc>
              <a:spcPct val="90000"/>
            </a:lnSpc>
            <a:spcBef>
              <a:spcPct val="0"/>
            </a:spcBef>
            <a:spcAft>
              <a:spcPct val="35000"/>
            </a:spcAft>
            <a:buNone/>
          </a:pPr>
          <a:r>
            <a:rPr lang="en-GB" sz="2400" b="1" kern="1200">
              <a:solidFill>
                <a:schemeClr val="tx1"/>
              </a:solidFill>
            </a:rPr>
            <a:t>Leadership</a:t>
          </a:r>
        </a:p>
      </dsp:txBody>
      <dsp:txXfrm>
        <a:off x="4867816" y="1594310"/>
        <a:ext cx="2319093" cy="1169680"/>
      </dsp:txXfrm>
    </dsp:sp>
    <dsp:sp modelId="{3109998F-DCD5-4B7E-A8A6-D1CB3B89252E}">
      <dsp:nvSpPr>
        <dsp:cNvPr id="0" name=""/>
        <dsp:cNvSpPr/>
      </dsp:nvSpPr>
      <dsp:spPr>
        <a:xfrm>
          <a:off x="6072649" y="683894"/>
          <a:ext cx="691973" cy="59622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FE3FAC-80DE-4005-BB29-6868ADEF2E0C}">
      <dsp:nvSpPr>
        <dsp:cNvPr id="0" name=""/>
        <dsp:cNvSpPr/>
      </dsp:nvSpPr>
      <dsp:spPr>
        <a:xfrm>
          <a:off x="4850262" y="0"/>
          <a:ext cx="1988719" cy="1300248"/>
        </a:xfrm>
        <a:prstGeom prst="hexagon">
          <a:avLst>
            <a:gd name="adj" fmla="val 28570"/>
            <a:gd name="vf" fmla="val 115470"/>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Employment Committee</a:t>
          </a:r>
        </a:p>
      </dsp:txBody>
      <dsp:txXfrm>
        <a:off x="5139816" y="189314"/>
        <a:ext cx="1409611" cy="921620"/>
      </dsp:txXfrm>
    </dsp:sp>
    <dsp:sp modelId="{D4975773-9AAE-418E-8762-CBAA160AA57F}">
      <dsp:nvSpPr>
        <dsp:cNvPr id="0" name=""/>
        <dsp:cNvSpPr/>
      </dsp:nvSpPr>
      <dsp:spPr>
        <a:xfrm>
          <a:off x="7794638" y="2330956"/>
          <a:ext cx="691973" cy="59622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2C083-6441-4AC6-8998-052E25F7D5F1}">
      <dsp:nvSpPr>
        <dsp:cNvPr id="0" name=""/>
        <dsp:cNvSpPr/>
      </dsp:nvSpPr>
      <dsp:spPr>
        <a:xfrm>
          <a:off x="7728180" y="424540"/>
          <a:ext cx="2312038" cy="1944391"/>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bg1"/>
              </a:solidFill>
            </a:rPr>
            <a:t>Alliances </a:t>
          </a:r>
        </a:p>
        <a:p>
          <a:pPr marL="0" lvl="0" indent="0" algn="ctr" defTabSz="622300">
            <a:lnSpc>
              <a:spcPct val="90000"/>
            </a:lnSpc>
            <a:spcBef>
              <a:spcPct val="0"/>
            </a:spcBef>
            <a:spcAft>
              <a:spcPct val="35000"/>
            </a:spcAft>
            <a:buNone/>
          </a:pPr>
          <a:r>
            <a:rPr lang="en-GB" sz="1400" b="1" kern="1200">
              <a:solidFill>
                <a:schemeClr val="bg1"/>
              </a:solidFill>
            </a:rPr>
            <a:t>NHS Staff Council</a:t>
          </a:r>
        </a:p>
        <a:p>
          <a:pPr marL="0" lvl="0" indent="0" algn="ctr" defTabSz="622300">
            <a:lnSpc>
              <a:spcPct val="90000"/>
            </a:lnSpc>
            <a:spcBef>
              <a:spcPct val="0"/>
            </a:spcBef>
            <a:spcAft>
              <a:spcPct val="35000"/>
            </a:spcAft>
            <a:buNone/>
          </a:pPr>
          <a:r>
            <a:rPr lang="en-GB" sz="1400" b="1" kern="1200">
              <a:solidFill>
                <a:schemeClr val="bg1"/>
              </a:solidFill>
            </a:rPr>
            <a:t> TUC </a:t>
          </a:r>
        </a:p>
        <a:p>
          <a:pPr marL="0" lvl="0" indent="0" algn="ctr" defTabSz="622300">
            <a:lnSpc>
              <a:spcPct val="90000"/>
            </a:lnSpc>
            <a:spcBef>
              <a:spcPct val="0"/>
            </a:spcBef>
            <a:spcAft>
              <a:spcPct val="35000"/>
            </a:spcAft>
            <a:buNone/>
          </a:pPr>
          <a:r>
            <a:rPr lang="en-GB" sz="1400" b="1" kern="1200">
              <a:solidFill>
                <a:schemeClr val="bg1"/>
              </a:solidFill>
            </a:rPr>
            <a:t>ICBs  </a:t>
          </a:r>
        </a:p>
        <a:p>
          <a:pPr marL="0" lvl="0" indent="0" algn="ctr" defTabSz="622300">
            <a:lnSpc>
              <a:spcPct val="90000"/>
            </a:lnSpc>
            <a:spcBef>
              <a:spcPct val="0"/>
            </a:spcBef>
            <a:spcAft>
              <a:spcPct val="35000"/>
            </a:spcAft>
            <a:buNone/>
          </a:pPr>
          <a:r>
            <a:rPr lang="en-GB" sz="1400" b="1" kern="1200">
              <a:solidFill>
                <a:schemeClr val="bg1"/>
              </a:solidFill>
            </a:rPr>
            <a:t>Social Partnership Forums </a:t>
          </a:r>
        </a:p>
        <a:p>
          <a:pPr marL="0" lvl="0" indent="0" algn="ctr" defTabSz="622300">
            <a:lnSpc>
              <a:spcPct val="90000"/>
            </a:lnSpc>
            <a:spcBef>
              <a:spcPct val="0"/>
            </a:spcBef>
            <a:spcAft>
              <a:spcPct val="35000"/>
            </a:spcAft>
            <a:buNone/>
          </a:pPr>
          <a:r>
            <a:rPr lang="en-GB" sz="1400" b="1" kern="1200">
              <a:solidFill>
                <a:schemeClr val="bg1"/>
              </a:solidFill>
            </a:rPr>
            <a:t>Health and Safety National Groups</a:t>
          </a:r>
        </a:p>
        <a:p>
          <a:pPr marL="0" lvl="0" indent="0" algn="ctr" defTabSz="622300">
            <a:lnSpc>
              <a:spcPct val="90000"/>
            </a:lnSpc>
            <a:spcBef>
              <a:spcPct val="0"/>
            </a:spcBef>
            <a:spcAft>
              <a:spcPct val="35000"/>
            </a:spcAft>
            <a:buNone/>
          </a:pPr>
          <a:endParaRPr lang="en-GB" sz="1400" b="1" kern="1200">
            <a:solidFill>
              <a:schemeClr val="bg1"/>
            </a:solidFill>
          </a:endParaRPr>
        </a:p>
        <a:p>
          <a:pPr marL="0" lvl="0" indent="0" algn="ctr" defTabSz="622300">
            <a:lnSpc>
              <a:spcPct val="90000"/>
            </a:lnSpc>
            <a:spcBef>
              <a:spcPct val="0"/>
            </a:spcBef>
            <a:spcAft>
              <a:spcPct val="35000"/>
            </a:spcAft>
            <a:buNone/>
          </a:pPr>
          <a:endParaRPr lang="en-GB" sz="1400" b="1" kern="1200">
            <a:solidFill>
              <a:schemeClr val="bg1"/>
            </a:solidFill>
          </a:endParaRPr>
        </a:p>
      </dsp:txBody>
      <dsp:txXfrm>
        <a:off x="8106021" y="742299"/>
        <a:ext cx="1556356" cy="1308873"/>
      </dsp:txXfrm>
    </dsp:sp>
    <dsp:sp modelId="{DB0C7E35-8FFA-4795-9DA7-3734CD1B8040}">
      <dsp:nvSpPr>
        <dsp:cNvPr id="0" name=""/>
        <dsp:cNvSpPr/>
      </dsp:nvSpPr>
      <dsp:spPr>
        <a:xfrm>
          <a:off x="6319234" y="3056724"/>
          <a:ext cx="691973" cy="59622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CEA24A-E517-4700-8D16-F9185B54C5F5}">
      <dsp:nvSpPr>
        <dsp:cNvPr id="0" name=""/>
        <dsp:cNvSpPr/>
      </dsp:nvSpPr>
      <dsp:spPr>
        <a:xfrm>
          <a:off x="8050846" y="2509157"/>
          <a:ext cx="2252596" cy="1833727"/>
        </a:xfrm>
        <a:prstGeom prst="hexagon">
          <a:avLst>
            <a:gd name="adj" fmla="val 28570"/>
            <a:gd name="vf" fmla="val 11547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bg1"/>
              </a:solidFill>
            </a:rPr>
            <a:t>CSP Representatives TU</a:t>
          </a:r>
        </a:p>
        <a:p>
          <a:pPr marL="0" lvl="0" indent="0" algn="ctr" defTabSz="622300">
            <a:lnSpc>
              <a:spcPct val="90000"/>
            </a:lnSpc>
            <a:spcBef>
              <a:spcPct val="0"/>
            </a:spcBef>
            <a:spcAft>
              <a:spcPct val="35000"/>
            </a:spcAft>
            <a:buNone/>
          </a:pPr>
          <a:r>
            <a:rPr lang="en-GB" sz="1400" b="1" kern="1200">
              <a:solidFill>
                <a:schemeClr val="bg1"/>
              </a:solidFill>
            </a:rPr>
            <a:t>Regional Stewards</a:t>
          </a:r>
        </a:p>
        <a:p>
          <a:pPr marL="0" lvl="0" indent="0" algn="ctr" defTabSz="622300">
            <a:lnSpc>
              <a:spcPct val="90000"/>
            </a:lnSpc>
            <a:spcBef>
              <a:spcPct val="0"/>
            </a:spcBef>
            <a:spcAft>
              <a:spcPct val="35000"/>
            </a:spcAft>
            <a:buNone/>
          </a:pPr>
          <a:r>
            <a:rPr lang="en-GB" sz="1400" b="1" kern="1200">
              <a:solidFill>
                <a:schemeClr val="bg1"/>
              </a:solidFill>
            </a:rPr>
            <a:t>Health and Safety Stewards</a:t>
          </a:r>
        </a:p>
      </dsp:txBody>
      <dsp:txXfrm>
        <a:off x="8413194" y="2804127"/>
        <a:ext cx="1527900" cy="1243787"/>
      </dsp:txXfrm>
    </dsp:sp>
    <dsp:sp modelId="{8F6A11EA-CAA9-4D95-B91D-6AD0C7959C60}">
      <dsp:nvSpPr>
        <dsp:cNvPr id="0" name=""/>
        <dsp:cNvSpPr/>
      </dsp:nvSpPr>
      <dsp:spPr>
        <a:xfrm>
          <a:off x="4927608" y="3187330"/>
          <a:ext cx="691973" cy="59622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3816A-43EF-4D12-BF5E-88E919DE01A9}">
      <dsp:nvSpPr>
        <dsp:cNvPr id="0" name=""/>
        <dsp:cNvSpPr/>
      </dsp:nvSpPr>
      <dsp:spPr>
        <a:xfrm>
          <a:off x="4077862" y="3172570"/>
          <a:ext cx="3290008" cy="1300248"/>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CSP Council</a:t>
          </a:r>
        </a:p>
      </dsp:txBody>
      <dsp:txXfrm>
        <a:off x="4475856" y="3329862"/>
        <a:ext cx="2494020" cy="985664"/>
      </dsp:txXfrm>
    </dsp:sp>
    <dsp:sp modelId="{33A70E24-3ACA-400C-A68E-259682782495}">
      <dsp:nvSpPr>
        <dsp:cNvPr id="0" name=""/>
        <dsp:cNvSpPr/>
      </dsp:nvSpPr>
      <dsp:spPr>
        <a:xfrm>
          <a:off x="3643810" y="1959144"/>
          <a:ext cx="691973" cy="5500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6EB53-9CF1-477F-986D-75DAED7D2381}">
      <dsp:nvSpPr>
        <dsp:cNvPr id="0" name=""/>
        <dsp:cNvSpPr/>
      </dsp:nvSpPr>
      <dsp:spPr>
        <a:xfrm>
          <a:off x="778018" y="1894241"/>
          <a:ext cx="3101475" cy="2077341"/>
        </a:xfrm>
        <a:prstGeom prst="hexagon">
          <a:avLst>
            <a:gd name="adj" fmla="val 28570"/>
            <a:gd name="vf" fmla="val 11547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bg1"/>
              </a:solidFill>
            </a:rPr>
            <a:t>Network Groups</a:t>
          </a:r>
        </a:p>
      </dsp:txBody>
      <dsp:txXfrm>
        <a:off x="1234306" y="2199859"/>
        <a:ext cx="2188899" cy="1466105"/>
      </dsp:txXfrm>
    </dsp:sp>
    <dsp:sp modelId="{337B1AB3-FF31-4829-AE25-598C3A67E8BF}">
      <dsp:nvSpPr>
        <dsp:cNvPr id="0" name=""/>
        <dsp:cNvSpPr/>
      </dsp:nvSpPr>
      <dsp:spPr>
        <a:xfrm>
          <a:off x="1178801" y="18009"/>
          <a:ext cx="3318475" cy="1745479"/>
        </a:xfrm>
        <a:prstGeom prst="hexagon">
          <a:avLst>
            <a:gd name="adj" fmla="val 28570"/>
            <a:gd name="vf" fmla="val 115470"/>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Annual Representative Conference</a:t>
          </a:r>
        </a:p>
      </dsp:txBody>
      <dsp:txXfrm>
        <a:off x="1621568" y="250899"/>
        <a:ext cx="2432941" cy="12796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2FF7-F3E9-49AD-A962-C7C66B883C33}">
      <dsp:nvSpPr>
        <dsp:cNvPr id="0" name=""/>
        <dsp:cNvSpPr/>
      </dsp:nvSpPr>
      <dsp:spPr>
        <a:xfrm>
          <a:off x="0" y="128225"/>
          <a:ext cx="2653367" cy="159202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latin typeface="Segoe UI"/>
              <a:cs typeface="Segoe UI"/>
            </a:rPr>
            <a:t>Designing Better Reasonable Adjustments (Dec 12)</a:t>
          </a:r>
        </a:p>
      </dsp:txBody>
      <dsp:txXfrm>
        <a:off x="0" y="128225"/>
        <a:ext cx="2653367" cy="1592020"/>
      </dsp:txXfrm>
    </dsp:sp>
    <dsp:sp modelId="{281A9A9F-FF37-4D25-8B86-BE9350A63F44}">
      <dsp:nvSpPr>
        <dsp:cNvPr id="0" name=""/>
        <dsp:cNvSpPr/>
      </dsp:nvSpPr>
      <dsp:spPr>
        <a:xfrm>
          <a:off x="0" y="1985582"/>
          <a:ext cx="2653367" cy="159202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latin typeface="Segoe UI"/>
              <a:cs typeface="Segoe UI"/>
            </a:rPr>
            <a:t>Preparing Motions for Annual Representative Conference (Jan 16)</a:t>
          </a:r>
        </a:p>
      </dsp:txBody>
      <dsp:txXfrm>
        <a:off x="0" y="1985582"/>
        <a:ext cx="2653367" cy="1592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DE688-66EC-4D93-AE2D-45E8E2CBE518}">
      <dsp:nvSpPr>
        <dsp:cNvPr id="0" name=""/>
        <dsp:cNvSpPr/>
      </dsp:nvSpPr>
      <dsp:spPr>
        <a:xfrm>
          <a:off x="3348" y="175330"/>
          <a:ext cx="2656676" cy="159400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err="1">
              <a:latin typeface="Calibri"/>
              <a:ea typeface="Calibri"/>
              <a:cs typeface="Calibri"/>
            </a:rPr>
            <a:t>Organising</a:t>
          </a:r>
          <a:r>
            <a:rPr lang="en-US" sz="2500" kern="1200">
              <a:latin typeface="Calibri"/>
              <a:ea typeface="Calibri"/>
              <a:cs typeface="Calibri"/>
            </a:rPr>
            <a:t> Around On-Call (October 2024)</a:t>
          </a:r>
        </a:p>
      </dsp:txBody>
      <dsp:txXfrm>
        <a:off x="3348" y="175330"/>
        <a:ext cx="2656676" cy="1594006"/>
      </dsp:txXfrm>
    </dsp:sp>
    <dsp:sp modelId="{286DFDF6-0F6A-4E0D-8D55-45E10608D1DF}">
      <dsp:nvSpPr>
        <dsp:cNvPr id="0" name=""/>
        <dsp:cNvSpPr/>
      </dsp:nvSpPr>
      <dsp:spPr>
        <a:xfrm>
          <a:off x="2925693" y="175330"/>
          <a:ext cx="2656676" cy="159400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a:ea typeface="Calibri"/>
              <a:cs typeface="Calibri"/>
            </a:rPr>
            <a:t>Ready, Set, Physio! Getting Ahead as a New Band 5 (September 2024)</a:t>
          </a:r>
        </a:p>
      </dsp:txBody>
      <dsp:txXfrm>
        <a:off x="2925693" y="175330"/>
        <a:ext cx="2656676" cy="1594006"/>
      </dsp:txXfrm>
    </dsp:sp>
    <dsp:sp modelId="{A87BB40E-F2A8-4385-B082-B96B263B4DCC}">
      <dsp:nvSpPr>
        <dsp:cNvPr id="0" name=""/>
        <dsp:cNvSpPr/>
      </dsp:nvSpPr>
      <dsp:spPr>
        <a:xfrm>
          <a:off x="5848037" y="175330"/>
          <a:ext cx="2656676" cy="159400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a:ea typeface="Calibri"/>
              <a:cs typeface="Calibri"/>
            </a:rPr>
            <a:t>Standing up for internationally educated physios (August 2024)</a:t>
          </a:r>
        </a:p>
      </dsp:txBody>
      <dsp:txXfrm>
        <a:off x="5848037" y="175330"/>
        <a:ext cx="2656676" cy="1594006"/>
      </dsp:txXfrm>
    </dsp:sp>
    <dsp:sp modelId="{80DC1BCF-D42F-4EEE-8631-CDEEEEBC4E74}">
      <dsp:nvSpPr>
        <dsp:cNvPr id="0" name=""/>
        <dsp:cNvSpPr/>
      </dsp:nvSpPr>
      <dsp:spPr>
        <a:xfrm>
          <a:off x="8770382" y="175330"/>
          <a:ext cx="2656676" cy="159400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t>Mileage and expenses (April 2024)</a:t>
          </a:r>
          <a:endParaRPr lang="en-US" sz="2500" kern="1200">
            <a:latin typeface="Calibri"/>
            <a:ea typeface="Calibri"/>
            <a:cs typeface="Calibri"/>
          </a:endParaRPr>
        </a:p>
      </dsp:txBody>
      <dsp:txXfrm>
        <a:off x="8770382" y="175330"/>
        <a:ext cx="2656676" cy="15940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6BFAB-B7AF-4109-A861-F6FBF8E3705A}" type="datetimeFigureOut">
              <a:rPr lang="en-GB" smtClean="0"/>
              <a:t>02/12/2024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80ED3-4838-4527-B2E0-5589A3C2EFB8}" type="slidenum">
              <a:rPr lang="en-GB" smtClean="0"/>
              <a:t>‹#›</a:t>
            </a:fld>
            <a:endParaRPr lang="en-GB"/>
          </a:p>
        </p:txBody>
      </p:sp>
    </p:spTree>
    <p:extLst>
      <p:ext uri="{BB962C8B-B14F-4D97-AF65-F5344CB8AC3E}">
        <p14:creationId xmlns:p14="http://schemas.microsoft.com/office/powerpoint/2010/main" val="2692401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sp.org.uk/campaigns-influencing/campaig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Throughout this webinar we refer to 'support worker'. We are aware that there are many titles for this roles, which includes physiotherapy assistant, physio support worker, assistant practitioners and rehabilitation or therapy assistant or similar. We will refer to support worker through out this webinar. We also use the term 'associate' which refers to the membership category that support workers are included in at the CSP. </a:t>
            </a:r>
            <a:endParaRPr lang="en-US"/>
          </a:p>
        </p:txBody>
      </p:sp>
      <p:sp>
        <p:nvSpPr>
          <p:cNvPr id="4" name="Slide Number Placeholder 3"/>
          <p:cNvSpPr>
            <a:spLocks noGrp="1"/>
          </p:cNvSpPr>
          <p:nvPr>
            <p:ph type="sldNum" sz="quarter" idx="5"/>
          </p:nvPr>
        </p:nvSpPr>
        <p:spPr/>
        <p:txBody>
          <a:bodyPr/>
          <a:lstStyle/>
          <a:p>
            <a:fld id="{9697020C-FC3C-4F71-9B74-B31A5FC7BD0C}" type="slidenum">
              <a:rPr lang="en-GB" smtClean="0"/>
              <a:t>1</a:t>
            </a:fld>
            <a:endParaRPr lang="en-GB"/>
          </a:p>
        </p:txBody>
      </p:sp>
    </p:spTree>
    <p:extLst>
      <p:ext uri="{BB962C8B-B14F-4D97-AF65-F5344CB8AC3E}">
        <p14:creationId xmlns:p14="http://schemas.microsoft.com/office/powerpoint/2010/main" val="582632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We have seen a clear pattern in career progression and people have been in CSP volunteer roles in the past. You may be surprised on how many NHS leaders were CSP Stewards… </a:t>
            </a:r>
          </a:p>
          <a:p>
            <a:endParaRPr lang="en-GB">
              <a:cs typeface="Calibri"/>
            </a:endParaRPr>
          </a:p>
          <a:p>
            <a:r>
              <a:rPr lang="en-GB">
                <a:cs typeface="Calibri"/>
              </a:rPr>
              <a:t>Partnership working is championed by the NHS as an organisation and is seen as best practice.</a:t>
            </a:r>
            <a:endParaRPr lang="en-GB">
              <a:ea typeface="Calibri"/>
              <a:cs typeface="Calibri"/>
            </a:endParaRPr>
          </a:p>
          <a:p>
            <a:r>
              <a:rPr lang="en-GB"/>
              <a:t>‌</a:t>
            </a:r>
          </a:p>
          <a:p>
            <a:r>
              <a:rPr lang="en-GB"/>
              <a:t>Brilliant opportunity to make a difference by advising and supporting people in the workplace.</a:t>
            </a:r>
            <a:br>
              <a:rPr lang="en-GB">
                <a:cs typeface="+mn-lt"/>
              </a:rPr>
            </a:br>
            <a:r>
              <a:rPr lang="en-GB"/>
              <a:t>Also great training and support from the CSP</a:t>
            </a:r>
            <a:br>
              <a:rPr lang="en-GB">
                <a:cs typeface="+mn-lt"/>
              </a:rPr>
            </a:br>
            <a:r>
              <a:rPr lang="en-GB"/>
              <a:t>Very educational about how the workplace operates and the NHS as a whole.</a:t>
            </a:r>
            <a:br>
              <a:rPr lang="en-GB">
                <a:cs typeface="+mn-lt"/>
              </a:rPr>
            </a:br>
            <a:r>
              <a:rPr lang="en-GB"/>
              <a:t>Great opportunity to network and see how other placed do things , sometimes better and sometimes not</a:t>
            </a:r>
            <a:endParaRPr lang="en-GB">
              <a:cs typeface="Calibri"/>
            </a:endParaRPr>
          </a:p>
          <a:p>
            <a:endParaRPr lang="en-GB">
              <a:cs typeface="Calibri"/>
            </a:endParaRPr>
          </a:p>
          <a:p>
            <a:r>
              <a:rPr lang="en-GB"/>
              <a:t> A Trade Union Rep role is a official role recognised by the employer to represent their members, therefore management should not treat you differently from other members of the workforce. When you challenge managers you will be doing this in a official capacity and managers must respect that.</a:t>
            </a:r>
            <a:endParaRPr lang="en-US"/>
          </a:p>
          <a:p>
            <a:endParaRPr lang="en-GB"/>
          </a:p>
          <a:p>
            <a:r>
              <a:rPr lang="en-GB"/>
              <a:t>We have seen a clear pattern in career progression and people have been in CSP Volunteer Roles in the past. You may be surprised on how many NHS Leaders were CSP Stewards… </a:t>
            </a:r>
            <a:endParaRPr lang="en-US"/>
          </a:p>
          <a:p>
            <a:endParaRPr lang="en-GB"/>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5D68C-EE3A-3248-AF17-0A8430663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11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EBC2F-A947-43CC-A2EF-2205D3494872}" type="slidenum">
              <a:rPr lang="en-GB" smtClean="0"/>
              <a:t>18</a:t>
            </a:fld>
            <a:endParaRPr lang="en-GB"/>
          </a:p>
        </p:txBody>
      </p:sp>
    </p:spTree>
    <p:extLst>
      <p:ext uri="{BB962C8B-B14F-4D97-AF65-F5344CB8AC3E}">
        <p14:creationId xmlns:p14="http://schemas.microsoft.com/office/powerpoint/2010/main" val="193189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EBC2F-A947-43CC-A2EF-2205D3494872}" type="slidenum">
              <a:rPr lang="en-GB" smtClean="0"/>
              <a:t>19</a:t>
            </a:fld>
            <a:endParaRPr lang="en-GB"/>
          </a:p>
        </p:txBody>
      </p:sp>
    </p:spTree>
    <p:extLst>
      <p:ext uri="{BB962C8B-B14F-4D97-AF65-F5344CB8AC3E}">
        <p14:creationId xmlns:p14="http://schemas.microsoft.com/office/powerpoint/2010/main" val="196403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professional advisers in my time  - work across the UK and all with 3 main components to their roles</a:t>
            </a:r>
          </a:p>
          <a:p>
            <a:r>
              <a:rPr lang="en-US"/>
              <a:t>PAS – member benefit and a service where members can contact the PAT via email or telephone with general queries about professional practice issues e.g. PLI, scope of practice, values and behaviours, consent, policy in practice.</a:t>
            </a:r>
          </a:p>
          <a:p>
            <a:r>
              <a:rPr lang="en-US"/>
              <a:t>-Covered on a </a:t>
            </a:r>
            <a:r>
              <a:rPr lang="en-US" err="1"/>
              <a:t>rota</a:t>
            </a:r>
            <a:r>
              <a:rPr lang="en-US"/>
              <a:t> basis and all of the professional advisers are registered physios with different clinical and professional areas of expertise. </a:t>
            </a:r>
          </a:p>
          <a:p>
            <a:r>
              <a:rPr lang="en-US"/>
              <a:t>-</a:t>
            </a:r>
          </a:p>
          <a:p>
            <a:r>
              <a:rPr lang="en-US" b="1"/>
              <a:t>Regional role</a:t>
            </a:r>
            <a:endParaRPr lang="en-US"/>
          </a:p>
          <a:p>
            <a:r>
              <a:rPr lang="en-US"/>
              <a:t>Work with the regional team to facilitate networking in the region to really build that physio community locally.</a:t>
            </a:r>
          </a:p>
          <a:p>
            <a:r>
              <a:rPr lang="en-US"/>
              <a:t>Promote CSP activities and workstreams</a:t>
            </a:r>
          </a:p>
          <a:p>
            <a:r>
              <a:rPr lang="en-US"/>
              <a:t>Support members with local issues (e.g. workforce issues, supporting putting policy into practice, workplace issues with a professional slant on them e.g. competencies, supervision and meeting HCPC standards. </a:t>
            </a:r>
          </a:p>
          <a:p>
            <a:r>
              <a:rPr lang="en-US"/>
              <a:t>Love to hear about </a:t>
            </a:r>
            <a:r>
              <a:rPr lang="en-US" err="1"/>
              <a:t>whats</a:t>
            </a:r>
            <a:r>
              <a:rPr lang="en-US"/>
              <a:t> going on the region so it is our role to try and find out what the challenges are and what you may be working on/what’s on your agenda (feed back in to the relevant workstreams) but we also love hearing about the successes – so if you have overcome some challenges within your services or if you are doing anything innovative to address things like health </a:t>
            </a:r>
            <a:r>
              <a:rPr lang="en-US" err="1"/>
              <a:t>inequalitites</a:t>
            </a:r>
            <a:r>
              <a:rPr lang="en-US"/>
              <a:t> and workforce issues please get in touch. </a:t>
            </a:r>
          </a:p>
          <a:p>
            <a:r>
              <a:rPr lang="en-US" b="1"/>
              <a:t>Nationally</a:t>
            </a:r>
            <a:endParaRPr lang="en-US"/>
          </a:p>
          <a:p>
            <a:r>
              <a:rPr lang="en-US"/>
              <a:t>Each professional adviser has a national role where they are involved with work that sits within our strategic workstreams e.g. I lead on support workers, exercise professionals, support policy influencing in the community rehab space and also help look after medicines and prescribing for the professional </a:t>
            </a:r>
            <a:r>
              <a:rPr lang="en-US" err="1"/>
              <a:t>alsongside</a:t>
            </a:r>
            <a:r>
              <a:rPr lang="en-US"/>
              <a:t> my colleague Pip white. This is known a business as usual as it is something that is continually evolving and something members consistently need support with. Other business as usual work that sits with the professional advisers includes PLI, support student placements.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9180ED3-4838-4527-B2E0-5589A3C2EFB8}" type="slidenum">
              <a:rPr lang="en-GB" smtClean="0"/>
              <a:t>20</a:t>
            </a:fld>
            <a:endParaRPr lang="en-GB"/>
          </a:p>
        </p:txBody>
      </p:sp>
    </p:spTree>
    <p:extLst>
      <p:ext uri="{BB962C8B-B14F-4D97-AF65-F5344CB8AC3E}">
        <p14:creationId xmlns:p14="http://schemas.microsoft.com/office/powerpoint/2010/main" val="256511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9pPr>
          </a:lstStyle>
          <a:p>
            <a:pPr>
              <a:spcBef>
                <a:spcPct val="0"/>
              </a:spcBef>
            </a:pPr>
            <a:fld id="{287B4D5D-E46D-47CB-B5FA-DB08A07F8327}" type="slidenum">
              <a:rPr lang="en-GB" altLang="en-US" sz="1400" smtClean="0"/>
              <a:pPr>
                <a:spcBef>
                  <a:spcPct val="0"/>
                </a:spcBef>
              </a:pPr>
              <a:t>21</a:t>
            </a:fld>
            <a:endParaRPr lang="en-GB" altLang="en-US" sz="1400"/>
          </a:p>
        </p:txBody>
      </p:sp>
      <p:sp>
        <p:nvSpPr>
          <p:cNvPr id="66563" name="Rectangle 1"/>
          <p:cNvSpPr>
            <a:spLocks noGrp="1" noRot="1" noChangeAspect="1" noChangeArrowheads="1" noTextEdit="1"/>
          </p:cNvSpPr>
          <p:nvPr>
            <p:ph type="sldImg"/>
          </p:nvPr>
        </p:nvSpPr>
        <p:spPr>
          <a:xfrm>
            <a:off x="92075" y="746125"/>
            <a:ext cx="6613525" cy="3721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p:cNvSpPr txBox="1">
            <a:spLocks noGrp="1" noChangeArrowheads="1"/>
          </p:cNvSpPr>
          <p:nvPr>
            <p:ph type="body" idx="1"/>
          </p:nvPr>
        </p:nvSpPr>
        <p:spPr>
          <a:xfrm>
            <a:off x="679450" y="4716463"/>
            <a:ext cx="5438775" cy="4465637"/>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279" tIns="45139" rIns="90279" bIns="45139"/>
          <a:lstStyle/>
          <a:p>
            <a:pPr marL="216569" indent="-214977" eaLnBrk="1" hangingPunct="1">
              <a:spcBef>
                <a:spcPct val="0"/>
              </a:spcBef>
              <a:buClrTx/>
              <a:buSzTx/>
              <a:tabLst>
                <a:tab pos="726143" algn="l"/>
                <a:tab pos="1452287" algn="l"/>
                <a:tab pos="2178430" algn="l"/>
                <a:tab pos="2904573" algn="l"/>
                <a:tab pos="3630716" algn="l"/>
                <a:tab pos="4356861" algn="l"/>
                <a:tab pos="5083004" algn="l"/>
              </a:tabLst>
              <a:defRPr/>
            </a:pPr>
            <a:endParaRPr lang="en-GB" altLang="en-US" sz="1400">
              <a:latin typeface="Arial" panose="020B0604020202020204" pitchFamily="34" charset="0"/>
              <a:ea typeface="Microsoft YaHei" panose="020B0503020204020204" pitchFamily="34" charset="-122"/>
            </a:endParaRPr>
          </a:p>
        </p:txBody>
      </p:sp>
      <p:sp>
        <p:nvSpPr>
          <p:cNvPr id="66565" name="Text Box 3"/>
          <p:cNvSpPr txBox="1">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279" tIns="45139" rIns="90279" bIns="45139"/>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eaLnBrk="1">
              <a:spcBef>
                <a:spcPct val="0"/>
              </a:spcBef>
            </a:pPr>
            <a:fld id="{187F7678-2405-4F90-80AB-D70CB88EE8CD}" type="slidenum">
              <a:rPr lang="en-GB" altLang="en-US">
                <a:latin typeface="Calibri" panose="020F0502020204030204" pitchFamily="34" charset="0"/>
              </a:rPr>
              <a:pPr eaLnBrk="1">
                <a:spcBef>
                  <a:spcPct val="0"/>
                </a:spcBef>
              </a:pPr>
              <a:t>21</a:t>
            </a:fld>
            <a:endParaRPr lang="en-GB" altLang="en-US">
              <a:latin typeface="Calibri" panose="020F0502020204030204" pitchFamily="34" charset="0"/>
            </a:endParaRPr>
          </a:p>
        </p:txBody>
      </p:sp>
    </p:spTree>
    <p:extLst>
      <p:ext uri="{BB962C8B-B14F-4D97-AF65-F5344CB8AC3E}">
        <p14:creationId xmlns:p14="http://schemas.microsoft.com/office/powerpoint/2010/main" val="10349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CSP has opportunities for members to develop leadership skills-</a:t>
            </a:r>
          </a:p>
          <a:p>
            <a:endParaRPr lang="en-GB" b="1"/>
          </a:p>
          <a:p>
            <a:r>
              <a:rPr lang="en-GB" b="1"/>
              <a:t>CSP Leadership Development Programme- </a:t>
            </a:r>
            <a:r>
              <a:rPr lang="en-GB" b="0" i="0">
                <a:solidFill>
                  <a:srgbClr val="222222"/>
                </a:solidFill>
                <a:effectLst/>
                <a:latin typeface="fsalbertregular"/>
              </a:rPr>
              <a:t>The Leadership Development Programme is a two-semester modular programme delivered using a variety of stimulating, engaging and interactive learning methods to help develop your leadership skills.</a:t>
            </a:r>
          </a:p>
          <a:p>
            <a:r>
              <a:rPr lang="en-GB" b="0" i="0">
                <a:solidFill>
                  <a:srgbClr val="222222"/>
                </a:solidFill>
                <a:effectLst/>
                <a:latin typeface="fsalbertregular"/>
              </a:rPr>
              <a:t>https://www.csp.org.uk/professional-clinical/leadership/leadership-development-programme  </a:t>
            </a:r>
          </a:p>
          <a:p>
            <a:endParaRPr lang="en-GB" b="0" i="0">
              <a:solidFill>
                <a:srgbClr val="222222"/>
              </a:solidFill>
              <a:effectLst/>
              <a:latin typeface="fsalbertregular"/>
            </a:endParaRPr>
          </a:p>
          <a:p>
            <a:r>
              <a:rPr lang="en-GB" b="1" i="0">
                <a:solidFill>
                  <a:srgbClr val="222222"/>
                </a:solidFill>
                <a:effectLst/>
                <a:latin typeface="fsalbertregular"/>
              </a:rPr>
              <a:t>CSP Find a Mentor Scheme-</a:t>
            </a:r>
            <a:r>
              <a:rPr lang="en-GB" b="0" i="0">
                <a:solidFill>
                  <a:srgbClr val="222222"/>
                </a:solidFill>
                <a:effectLst/>
                <a:latin typeface="fsalbertregular"/>
              </a:rPr>
              <a:t>The CSP mentoring platform offers members support via an online hub and is currently available to all chartered, associate and retired members, as well as international affiliates and final year students. </a:t>
            </a:r>
            <a:r>
              <a:rPr lang="en-GB" b="1" i="0">
                <a:solidFill>
                  <a:srgbClr val="222222"/>
                </a:solidFill>
                <a:effectLst/>
                <a:latin typeface="fsalbertregular"/>
              </a:rPr>
              <a:t> </a:t>
            </a:r>
            <a:r>
              <a:rPr lang="en-GB" b="0" i="0">
                <a:solidFill>
                  <a:srgbClr val="222222"/>
                </a:solidFill>
                <a:effectLst/>
                <a:latin typeface="fsalbertregular"/>
              </a:rPr>
              <a:t>https://www.csp.org.uk/professional-clinical/leadership/csp-mentoring-scheme </a:t>
            </a:r>
            <a:endParaRPr lang="en-GB"/>
          </a:p>
        </p:txBody>
      </p:sp>
      <p:sp>
        <p:nvSpPr>
          <p:cNvPr id="4" name="Slide Number Placeholder 3"/>
          <p:cNvSpPr>
            <a:spLocks noGrp="1"/>
          </p:cNvSpPr>
          <p:nvPr>
            <p:ph type="sldNum" idx="10"/>
          </p:nvPr>
        </p:nvSpPr>
        <p:spPr/>
        <p:txBody>
          <a:bodyPr/>
          <a:lstStyle/>
          <a:p>
            <a:pPr>
              <a:defRPr/>
            </a:pPr>
            <a:fld id="{04A04D29-D706-45F4-A7AB-1571154CA4FE}" type="slidenum">
              <a:rPr lang="en-GB" altLang="en-US" smtClean="0"/>
              <a:pPr>
                <a:defRPr/>
              </a:pPr>
              <a:t>23</a:t>
            </a:fld>
            <a:endParaRPr lang="en-GB" altLang="en-US"/>
          </a:p>
        </p:txBody>
      </p:sp>
    </p:spTree>
    <p:extLst>
      <p:ext uri="{BB962C8B-B14F-4D97-AF65-F5344CB8AC3E}">
        <p14:creationId xmlns:p14="http://schemas.microsoft.com/office/powerpoint/2010/main" val="118089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a:solidFill>
              <a:srgbClr val="000000"/>
            </a:solidFill>
            <a:miter lim="800000"/>
            <a:headEnd/>
            <a:tailEnd/>
          </a:ln>
        </p:spPr>
      </p:sp>
      <p:sp>
        <p:nvSpPr>
          <p:cNvPr id="37891"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i="0">
                <a:solidFill>
                  <a:schemeClr val="accent1">
                    <a:lumMod val="50000"/>
                  </a:schemeClr>
                </a:solidFill>
                <a:effectLst/>
                <a:latin typeface="Frutiger 55 Roman"/>
                <a:cs typeface="Segoe UI" panose="020B0502040204020203" pitchFamily="34" charset="0"/>
              </a:rPr>
              <a:t>This network section brings together all relevant resources for CSP chartered members working in the independent sector (either self-employed or as a partner or business owner).</a:t>
            </a:r>
          </a:p>
          <a:p>
            <a:pPr algn="l"/>
            <a:endParaRPr lang="en-GB" b="0" i="0">
              <a:solidFill>
                <a:srgbClr val="222222"/>
              </a:solidFill>
              <a:effectLst/>
              <a:latin typeface="fsalbertlight"/>
            </a:endParaRPr>
          </a:p>
          <a:p>
            <a:pPr algn="l"/>
            <a:endParaRPr lang="en-GB" b="0" i="0">
              <a:solidFill>
                <a:srgbClr val="222222"/>
              </a:solidFill>
              <a:effectLst/>
              <a:latin typeface="fsalbertlight"/>
            </a:endParaRPr>
          </a:p>
          <a:p>
            <a:pPr algn="l"/>
            <a:r>
              <a:rPr lang="en-GB" b="0" i="0">
                <a:solidFill>
                  <a:srgbClr val="222222"/>
                </a:solidFill>
                <a:effectLst/>
                <a:latin typeface="fsalbertlight"/>
              </a:rPr>
              <a:t>The </a:t>
            </a:r>
            <a:r>
              <a:rPr lang="en-GB" b="0" i="0" u="none" strike="noStrike">
                <a:solidFill>
                  <a:srgbClr val="2B2652"/>
                </a:solidFill>
                <a:effectLst/>
                <a:latin typeface="fsalbertregular"/>
                <a:hlinkClick r:id="rId3"/>
              </a:rPr>
              <a:t>CSP’s campaigns</a:t>
            </a:r>
            <a:r>
              <a:rPr lang="en-GB" b="0" i="0">
                <a:solidFill>
                  <a:srgbClr val="222222"/>
                </a:solidFill>
                <a:effectLst/>
                <a:latin typeface="fsalbertlight"/>
              </a:rPr>
              <a:t> promote physiotherapy to patients and potential funders. Our local promotional campaigns such as </a:t>
            </a:r>
            <a:r>
              <a:rPr lang="en-GB" b="0" i="1">
                <a:solidFill>
                  <a:srgbClr val="222222"/>
                </a:solidFill>
                <a:effectLst/>
                <a:latin typeface="fsalbertlight"/>
              </a:rPr>
              <a:t>Love activity, hate exercise?</a:t>
            </a:r>
            <a:r>
              <a:rPr lang="en-GB" b="0" i="0">
                <a:solidFill>
                  <a:srgbClr val="222222"/>
                </a:solidFill>
                <a:effectLst/>
                <a:latin typeface="fsalbertlight"/>
              </a:rPr>
              <a:t> are designed to provide opportunities for practitioners to promote their services locally, as well as to get profession-wide messages across to the public.</a:t>
            </a:r>
          </a:p>
          <a:p>
            <a:pPr algn="l"/>
            <a:r>
              <a:rPr lang="en-GB" b="0" i="0">
                <a:solidFill>
                  <a:srgbClr val="222222"/>
                </a:solidFill>
                <a:effectLst/>
                <a:latin typeface="fsalbertlight"/>
              </a:rPr>
              <a:t>We are the only representative body for physios in the UK. During the pandemic we have lobbied government to highlight the need for policies to be more inclusive of the independent sector in the following areas:</a:t>
            </a:r>
          </a:p>
          <a:p>
            <a:pPr algn="l">
              <a:buFont typeface="Arial" panose="020B0604020202020204" pitchFamily="34" charset="0"/>
              <a:buChar char="•"/>
            </a:pPr>
            <a:r>
              <a:rPr lang="en-GB" b="0" i="0">
                <a:solidFill>
                  <a:srgbClr val="222222"/>
                </a:solidFill>
                <a:effectLst/>
                <a:latin typeface="fsalbertlight"/>
              </a:rPr>
              <a:t>Pushing for pre-registration training numbers to take account of independent as well as NHS staffing needs.</a:t>
            </a:r>
          </a:p>
          <a:p>
            <a:pPr algn="l">
              <a:buFont typeface="Arial" panose="020B0604020202020204" pitchFamily="34" charset="0"/>
              <a:buChar char="•"/>
            </a:pPr>
            <a:r>
              <a:rPr lang="en-GB" b="0" i="0">
                <a:solidFill>
                  <a:srgbClr val="222222"/>
                </a:solidFill>
                <a:effectLst/>
                <a:latin typeface="fsalbertlight"/>
              </a:rPr>
              <a:t>Winning the same access to visas for physios working outside the NHS as those in the public sector.</a:t>
            </a:r>
          </a:p>
          <a:p>
            <a:pPr algn="l">
              <a:buFont typeface="Arial" panose="020B0604020202020204" pitchFamily="34" charset="0"/>
              <a:buChar char="•"/>
            </a:pPr>
            <a:r>
              <a:rPr lang="en-GB" b="0" i="0">
                <a:solidFill>
                  <a:srgbClr val="222222"/>
                </a:solidFill>
                <a:effectLst/>
                <a:latin typeface="fsalbertlight"/>
              </a:rPr>
              <a:t>Influencing the NHS to make temporary use of independent practitioners to supplement the NHS workforce during and after Covid.</a:t>
            </a:r>
          </a:p>
          <a:p>
            <a:pPr algn="l">
              <a:buFont typeface="Arial" panose="020B0604020202020204" pitchFamily="34" charset="0"/>
              <a:buChar char="•"/>
            </a:pPr>
            <a:r>
              <a:rPr lang="en-GB" b="0" i="0">
                <a:solidFill>
                  <a:srgbClr val="222222"/>
                </a:solidFill>
                <a:effectLst/>
                <a:latin typeface="fsalbertlight"/>
              </a:rPr>
              <a:t>Campaigning for independent practitioners to have better access to Covid testing, and highlighting the anomalies around testing for independent physios treating people in care homes.</a:t>
            </a:r>
          </a:p>
          <a:p>
            <a:pPr algn="l">
              <a:buFont typeface="Arial" panose="020B0604020202020204" pitchFamily="34" charset="0"/>
              <a:buChar char="•"/>
            </a:pPr>
            <a:r>
              <a:rPr lang="en-GB" b="0" i="0">
                <a:solidFill>
                  <a:srgbClr val="222222"/>
                </a:solidFill>
                <a:effectLst/>
                <a:latin typeface="fsalbertlight"/>
              </a:rPr>
              <a:t>Arguing that professional accreditation proposals from the HCPC and government agencies should recognise all sectors, not just the NHS.</a:t>
            </a:r>
          </a:p>
          <a:p>
            <a:pPr algn="l">
              <a:buFont typeface="Arial" panose="020B0604020202020204" pitchFamily="34" charset="0"/>
              <a:buChar char="•"/>
            </a:pPr>
            <a:r>
              <a:rPr lang="en-GB" b="0" i="0">
                <a:solidFill>
                  <a:srgbClr val="222222"/>
                </a:solidFill>
                <a:effectLst/>
                <a:latin typeface="fsalbertlight"/>
              </a:rPr>
              <a:t>Creating alliance with other professions to lobby for better financial support for self-employed practitioners and small businesses.</a:t>
            </a:r>
          </a:p>
          <a:p>
            <a:pPr algn="l">
              <a:buFont typeface="Arial" panose="020B0604020202020204" pitchFamily="34" charset="0"/>
              <a:buChar char="•"/>
            </a:pPr>
            <a:r>
              <a:rPr lang="en-GB" b="0" i="0">
                <a:solidFill>
                  <a:srgbClr val="222222"/>
                </a:solidFill>
                <a:effectLst/>
                <a:latin typeface="fsalbertlight"/>
              </a:rPr>
              <a:t>Successfully challenging contradictory advice for physios and people offering similar services outside of healthcare, which would disadvantage independent physios.</a:t>
            </a:r>
          </a:p>
          <a:p>
            <a:pPr eaLnBrk="1" hangingPunct="1">
              <a:spcBef>
                <a:spcPct val="0"/>
              </a:spcBef>
            </a:pPr>
            <a:endParaRPr lang="en-GB" altLang="en-US"/>
          </a:p>
        </p:txBody>
      </p:sp>
      <p:sp>
        <p:nvSpPr>
          <p:cNvPr id="37892"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9pPr>
          </a:lstStyle>
          <a:p>
            <a:pPr>
              <a:spcBef>
                <a:spcPct val="0"/>
              </a:spcBef>
            </a:pPr>
            <a:fld id="{811483A0-BF4D-4484-8DD0-6F6A8AF26275}" type="slidenum">
              <a:rPr lang="en-GB" altLang="en-US" smtClean="0">
                <a:solidFill>
                  <a:schemeClr val="tx1"/>
                </a:solidFill>
                <a:latin typeface="Calibri" panose="020F0502020204030204" pitchFamily="34" charset="0"/>
              </a:rPr>
              <a:pPr>
                <a:spcBef>
                  <a:spcPct val="0"/>
                </a:spcBef>
              </a:pPr>
              <a:t>24</a:t>
            </a:fld>
            <a:endParaRPr lang="en-GB" altLang="en-US">
              <a:solidFill>
                <a:schemeClr val="tx1"/>
              </a:solidFill>
              <a:latin typeface="Calibri" panose="020F0502020204030204" pitchFamily="34" charset="0"/>
            </a:endParaRPr>
          </a:p>
        </p:txBody>
      </p:sp>
    </p:spTree>
    <p:extLst>
      <p:ext uri="{BB962C8B-B14F-4D97-AF65-F5344CB8AC3E}">
        <p14:creationId xmlns:p14="http://schemas.microsoft.com/office/powerpoint/2010/main" val="157799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a:solidFill>
              <a:srgbClr val="000000"/>
            </a:solidFill>
            <a:miter lim="800000"/>
            <a:headEnd/>
            <a:tailEnd/>
          </a:ln>
        </p:spPr>
      </p:sp>
      <p:sp>
        <p:nvSpPr>
          <p:cNvPr id="37891"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b="0" i="0">
                <a:solidFill>
                  <a:srgbClr val="222222"/>
                </a:solidFill>
                <a:effectLst/>
                <a:latin typeface="fsalbertlight"/>
              </a:rPr>
              <a:t>Keep up to date with the latest industry developments affecting private practice by signing up to the CSP’s newest bulletin, 'Focus on Private Practice’.</a:t>
            </a:r>
          </a:p>
          <a:p>
            <a:pPr algn="l"/>
            <a:r>
              <a:rPr lang="en-GB" b="0" i="0">
                <a:solidFill>
                  <a:srgbClr val="222222"/>
                </a:solidFill>
                <a:effectLst/>
                <a:latin typeface="fsalbertlight"/>
              </a:rPr>
              <a:t>This quarterly update will cover the key issues and topics that matter to you</a:t>
            </a:r>
          </a:p>
          <a:p>
            <a:pPr eaLnBrk="1" hangingPunct="1">
              <a:spcBef>
                <a:spcPct val="0"/>
              </a:spcBef>
            </a:pPr>
            <a:endParaRPr lang="en-GB" altLang="en-US"/>
          </a:p>
        </p:txBody>
      </p:sp>
      <p:sp>
        <p:nvSpPr>
          <p:cNvPr id="37892"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9pPr>
          </a:lstStyle>
          <a:p>
            <a:pPr>
              <a:spcBef>
                <a:spcPct val="0"/>
              </a:spcBef>
            </a:pPr>
            <a:fld id="{811483A0-BF4D-4484-8DD0-6F6A8AF26275}" type="slidenum">
              <a:rPr lang="en-GB" altLang="en-US" smtClean="0">
                <a:solidFill>
                  <a:schemeClr val="tx1"/>
                </a:solidFill>
                <a:latin typeface="Calibri" panose="020F0502020204030204" pitchFamily="34" charset="0"/>
              </a:rPr>
              <a:pPr>
                <a:spcBef>
                  <a:spcPct val="0"/>
                </a:spcBef>
              </a:pPr>
              <a:t>25</a:t>
            </a:fld>
            <a:endParaRPr lang="en-GB" altLang="en-US">
              <a:solidFill>
                <a:schemeClr val="tx1"/>
              </a:solidFill>
              <a:latin typeface="Calibri" panose="020F0502020204030204" pitchFamily="34" charset="0"/>
            </a:endParaRPr>
          </a:p>
        </p:txBody>
      </p:sp>
    </p:spTree>
    <p:extLst>
      <p:ext uri="{BB962C8B-B14F-4D97-AF65-F5344CB8AC3E}">
        <p14:creationId xmlns:p14="http://schemas.microsoft.com/office/powerpoint/2010/main" val="3550373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Throughout this webinar we refer to 'support worker'. We are aware that there are many titles for this roles, which includes physiotherapy assistant, physio support worker, assistant practitioners and rehabilitation or therapy assistant or similar. We will refer to support worker through out this webinar. We also use the term 'associate' which refers to the membership category that support workers are included in at the CSP. </a:t>
            </a:r>
            <a:endParaRPr lang="en-US"/>
          </a:p>
        </p:txBody>
      </p:sp>
      <p:sp>
        <p:nvSpPr>
          <p:cNvPr id="4" name="Slide Number Placeholder 3"/>
          <p:cNvSpPr>
            <a:spLocks noGrp="1"/>
          </p:cNvSpPr>
          <p:nvPr>
            <p:ph type="sldNum" sz="quarter" idx="5"/>
          </p:nvPr>
        </p:nvSpPr>
        <p:spPr/>
        <p:txBody>
          <a:bodyPr/>
          <a:lstStyle/>
          <a:p>
            <a:fld id="{9697020C-FC3C-4F71-9B74-B31A5FC7BD0C}" type="slidenum">
              <a:rPr lang="en-GB" smtClean="0"/>
              <a:t>28</a:t>
            </a:fld>
            <a:endParaRPr lang="en-GB"/>
          </a:p>
        </p:txBody>
      </p:sp>
    </p:spTree>
    <p:extLst>
      <p:ext uri="{BB962C8B-B14F-4D97-AF65-F5344CB8AC3E}">
        <p14:creationId xmlns:p14="http://schemas.microsoft.com/office/powerpoint/2010/main" val="20726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Throughout this webinar we refer to 'support worker'. We are aware that there are many titles for this roles, which includes physiotherapy assistant, physio support worker, assistant practitioners and rehabilitation or therapy assistant or similar. We will refer to support worker through out this webinar. We also use the term 'associate' which refers to the membership category that support workers are included in at the CSP. </a:t>
            </a:r>
            <a:endParaRPr lang="en-US"/>
          </a:p>
        </p:txBody>
      </p:sp>
      <p:sp>
        <p:nvSpPr>
          <p:cNvPr id="4" name="Slide Number Placeholder 3"/>
          <p:cNvSpPr>
            <a:spLocks noGrp="1"/>
          </p:cNvSpPr>
          <p:nvPr>
            <p:ph type="sldNum" sz="quarter" idx="5"/>
          </p:nvPr>
        </p:nvSpPr>
        <p:spPr/>
        <p:txBody>
          <a:bodyPr/>
          <a:lstStyle/>
          <a:p>
            <a:fld id="{9697020C-FC3C-4F71-9B74-B31A5FC7BD0C}" type="slidenum">
              <a:rPr lang="en-GB" smtClean="0"/>
              <a:t>2</a:t>
            </a:fld>
            <a:endParaRPr lang="en-GB"/>
          </a:p>
        </p:txBody>
      </p:sp>
    </p:spTree>
    <p:extLst>
      <p:ext uri="{BB962C8B-B14F-4D97-AF65-F5344CB8AC3E}">
        <p14:creationId xmlns:p14="http://schemas.microsoft.com/office/powerpoint/2010/main" val="211179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next </a:t>
            </a:r>
            <a:r>
              <a:rPr lang="en-US" b="1">
                <a:latin typeface="Calibri"/>
                <a:ea typeface="Calibri"/>
                <a:cs typeface="Calibri"/>
              </a:rPr>
              <a:t>NHS 10 year plan</a:t>
            </a:r>
            <a:r>
              <a:rPr lang="en-US">
                <a:latin typeface="Calibri"/>
                <a:ea typeface="Calibri"/>
                <a:cs typeface="Calibri"/>
              </a:rPr>
              <a:t> is currently out for consultation  - biggest consultation in NHS History – CSP response</a:t>
            </a:r>
          </a:p>
          <a:p>
            <a:r>
              <a:rPr lang="en-US"/>
              <a:t>NHS staff are invited to share their insights and experience on what’s working and what’s not </a:t>
            </a:r>
          </a:p>
          <a:p>
            <a:r>
              <a:rPr lang="en-US"/>
              <a:t>The survey is open to all NHS staff and will shape NHS England’s 10 Year Plan, which will be published next year. Survey open until Spring 2025.</a:t>
            </a:r>
          </a:p>
          <a:p>
            <a:r>
              <a:rPr lang="en-US"/>
              <a:t>Ideas for change</a:t>
            </a:r>
          </a:p>
          <a:p>
            <a:r>
              <a:rPr lang="en-US" b="1"/>
              <a:t>Digital innovation – </a:t>
            </a:r>
            <a:r>
              <a:rPr lang="en-US"/>
              <a:t>A landscape moving at pace. From AI note taking to AI powered tools to </a:t>
            </a:r>
            <a:r>
              <a:rPr lang="en-US" err="1"/>
              <a:t>personalise</a:t>
            </a:r>
            <a:r>
              <a:rPr lang="en-US"/>
              <a:t> rehab plans to fully AI powered physiotherapy services, this is something that is happening and can change the face of physiotherapy . Important to keep up to date with this. </a:t>
            </a:r>
          </a:p>
          <a:p>
            <a:r>
              <a:rPr lang="en-US"/>
              <a:t> </a:t>
            </a:r>
            <a:r>
              <a:rPr lang="en-US" b="1"/>
              <a:t>The Physiotherapy Health Informatics Strategy (PHIS)</a:t>
            </a:r>
            <a:r>
              <a:rPr lang="en-US"/>
              <a:t> will </a:t>
            </a:r>
            <a:r>
              <a:rPr lang="en-US" err="1"/>
              <a:t>optimise</a:t>
            </a:r>
            <a:r>
              <a:rPr lang="en-US"/>
              <a:t> the use of informatics in the design and delivery of physiotherapy services and is addressing how digital innovation will impact working lives of physios, the services provided, and patients' outcomes.</a:t>
            </a:r>
          </a:p>
          <a:p>
            <a:r>
              <a:rPr lang="en-US" b="1"/>
              <a:t>Rehabilitation – the big hitter.  inequitable access to high quality rehabilitation services across the UK. Many reasons for this, from funding, ineffective pathways, staffing issues, lack of integration.</a:t>
            </a:r>
          </a:p>
          <a:p>
            <a:endParaRPr lang="en-US" b="1"/>
          </a:p>
          <a:p>
            <a:r>
              <a:rPr lang="en-US" b="1"/>
              <a:t>What you notice is that the common denominator in most of these bullet points is this....</a:t>
            </a:r>
          </a:p>
        </p:txBody>
      </p:sp>
      <p:sp>
        <p:nvSpPr>
          <p:cNvPr id="4" name="Slide Number Placeholder 3"/>
          <p:cNvSpPr>
            <a:spLocks noGrp="1"/>
          </p:cNvSpPr>
          <p:nvPr>
            <p:ph type="sldNum" sz="quarter" idx="5"/>
          </p:nvPr>
        </p:nvSpPr>
        <p:spPr/>
        <p:txBody>
          <a:bodyPr/>
          <a:lstStyle/>
          <a:p>
            <a:fld id="{09180ED3-4838-4527-B2E0-5589A3C2EFB8}" type="slidenum">
              <a:rPr lang="en-GB" smtClean="0"/>
              <a:t>3</a:t>
            </a:fld>
            <a:endParaRPr lang="en-GB"/>
          </a:p>
        </p:txBody>
      </p:sp>
    </p:spTree>
    <p:extLst>
      <p:ext uri="{BB962C8B-B14F-4D97-AF65-F5344CB8AC3E}">
        <p14:creationId xmlns:p14="http://schemas.microsoft.com/office/powerpoint/2010/main" val="316786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Its workforce. Without a workforce that is diverse, well trained and supported in their work there are no physiotherapy services. </a:t>
            </a:r>
          </a:p>
          <a:p>
            <a:r>
              <a:rPr lang="en-US">
                <a:latin typeface="Calibri"/>
                <a:ea typeface="Calibri"/>
                <a:cs typeface="Calibri"/>
              </a:rPr>
              <a:t>Nationally, there are many conversations about this – from training routes via </a:t>
            </a:r>
            <a:r>
              <a:rPr lang="en-US" err="1">
                <a:latin typeface="Calibri"/>
                <a:ea typeface="Calibri"/>
                <a:cs typeface="Calibri"/>
              </a:rPr>
              <a:t>apprencticeships</a:t>
            </a:r>
            <a:r>
              <a:rPr lang="en-US">
                <a:latin typeface="Calibri"/>
                <a:ea typeface="Calibri"/>
                <a:cs typeface="Calibri"/>
              </a:rPr>
              <a:t> (Incl support workers) through to safe staffing across settings and </a:t>
            </a:r>
            <a:r>
              <a:rPr lang="en-US" err="1">
                <a:latin typeface="Calibri"/>
                <a:ea typeface="Calibri"/>
                <a:cs typeface="Calibri"/>
              </a:rPr>
              <a:t>specialities</a:t>
            </a:r>
            <a:r>
              <a:rPr lang="en-US">
                <a:latin typeface="Calibri"/>
                <a:ea typeface="Calibri"/>
                <a:cs typeface="Calibri"/>
              </a:rPr>
              <a:t>, the landscape is moving at pace. </a:t>
            </a:r>
          </a:p>
          <a:p>
            <a:r>
              <a:rPr lang="en-US"/>
              <a:t>NHS England confirmed its commitment to expanding safe staffing guidance to include allied health professionals (AHPs), marking a major milestone for the physiotherapy profession. So guidance has now been commissioned and </a:t>
            </a:r>
            <a:r>
              <a:rPr lang="en-US" err="1"/>
              <a:t>workin</a:t>
            </a:r>
            <a:r>
              <a:rPr lang="en-US"/>
              <a:t> group of key stakeholders formed. Until now, there has been no national standard against which physiotherapy staffing levels can be assessed. This commitment has come from the non-pay deal which happened following stoke action by physios in 2023</a:t>
            </a:r>
          </a:p>
        </p:txBody>
      </p:sp>
      <p:sp>
        <p:nvSpPr>
          <p:cNvPr id="4" name="Slide Number Placeholder 3"/>
          <p:cNvSpPr>
            <a:spLocks noGrp="1"/>
          </p:cNvSpPr>
          <p:nvPr>
            <p:ph type="sldNum" sz="quarter" idx="5"/>
          </p:nvPr>
        </p:nvSpPr>
        <p:spPr/>
        <p:txBody>
          <a:bodyPr/>
          <a:lstStyle/>
          <a:p>
            <a:fld id="{09180ED3-4838-4527-B2E0-5589A3C2EFB8}" type="slidenum">
              <a:rPr lang="en-GB" smtClean="0"/>
              <a:t>4</a:t>
            </a:fld>
            <a:endParaRPr lang="en-GB"/>
          </a:p>
        </p:txBody>
      </p:sp>
    </p:spTree>
    <p:extLst>
      <p:ext uri="{BB962C8B-B14F-4D97-AF65-F5344CB8AC3E}">
        <p14:creationId xmlns:p14="http://schemas.microsoft.com/office/powerpoint/2010/main" val="187199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Times New Roman" panose="02020603050405020304" pitchFamily="18" charset="0"/>
              </a:rPr>
              <a:t>Trade unions bring workers in a specific sector together; they are based on a simple principle - that we’re stronger together than we are alone; that collectively we can improve our working conditions and protect one another, offer representation and advice.</a:t>
            </a:r>
            <a:endParaRPr lang="en-GB"/>
          </a:p>
          <a:p>
            <a:endParaRPr lang="en-GB"/>
          </a:p>
        </p:txBody>
      </p:sp>
      <p:sp>
        <p:nvSpPr>
          <p:cNvPr id="4" name="Slide Number Placeholder 3"/>
          <p:cNvSpPr>
            <a:spLocks noGrp="1"/>
          </p:cNvSpPr>
          <p:nvPr>
            <p:ph type="sldNum" sz="quarter" idx="5"/>
          </p:nvPr>
        </p:nvSpPr>
        <p:spPr/>
        <p:txBody>
          <a:bodyPr/>
          <a:lstStyle/>
          <a:p>
            <a:fld id="{2D65D68C-EE3A-3248-AF17-0A8430663CAF}" type="slidenum">
              <a:rPr lang="en-US" smtClean="0"/>
              <a:t>6</a:t>
            </a:fld>
            <a:endParaRPr lang="en-US"/>
          </a:p>
        </p:txBody>
      </p:sp>
    </p:spTree>
    <p:extLst>
      <p:ext uri="{BB962C8B-B14F-4D97-AF65-F5344CB8AC3E}">
        <p14:creationId xmlns:p14="http://schemas.microsoft.com/office/powerpoint/2010/main" val="71714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Times New Roman" panose="02020603050405020304" pitchFamily="18" charset="0"/>
              </a:rPr>
              <a:t>Trade unions bring workers in a specific sector together; they are based on a simple principle - that we’re stronger together than we are alone; that collectively we can improve our working conditions and protect one another, offer representation and advice.</a:t>
            </a:r>
            <a:endParaRPr lang="en-GB"/>
          </a:p>
          <a:p>
            <a:endParaRPr lang="en-GB"/>
          </a:p>
        </p:txBody>
      </p:sp>
      <p:sp>
        <p:nvSpPr>
          <p:cNvPr id="4" name="Slide Number Placeholder 3"/>
          <p:cNvSpPr>
            <a:spLocks noGrp="1"/>
          </p:cNvSpPr>
          <p:nvPr>
            <p:ph type="sldNum" sz="quarter" idx="5"/>
          </p:nvPr>
        </p:nvSpPr>
        <p:spPr/>
        <p:txBody>
          <a:bodyPr/>
          <a:lstStyle/>
          <a:p>
            <a:fld id="{2D65D68C-EE3A-3248-AF17-0A8430663CAF}" type="slidenum">
              <a:rPr lang="en-US" smtClean="0"/>
              <a:t>7</a:t>
            </a:fld>
            <a:endParaRPr lang="en-US"/>
          </a:p>
        </p:txBody>
      </p:sp>
    </p:spTree>
    <p:extLst>
      <p:ext uri="{BB962C8B-B14F-4D97-AF65-F5344CB8AC3E}">
        <p14:creationId xmlns:p14="http://schemas.microsoft.com/office/powerpoint/2010/main" val="421259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a:solidFill>
              <a:srgbClr val="000000"/>
            </a:solidFill>
            <a:miter lim="800000"/>
            <a:headEnd/>
            <a:tailEnd/>
          </a:ln>
        </p:spPr>
      </p:sp>
      <p:sp>
        <p:nvSpPr>
          <p:cNvPr id="37891"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0" baseline="0"/>
              <a:t>The CSP provides support, resources and opportunities to physios.</a:t>
            </a:r>
          </a:p>
          <a:p>
            <a:pPr eaLnBrk="1" hangingPunct="1">
              <a:spcBef>
                <a:spcPct val="0"/>
              </a:spcBef>
            </a:pPr>
            <a:endParaRPr lang="en-GB" altLang="en-US"/>
          </a:p>
        </p:txBody>
      </p:sp>
      <p:sp>
        <p:nvSpPr>
          <p:cNvPr id="37892"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50975" algn="l"/>
                <a:tab pos="2176463" algn="l"/>
                <a:tab pos="2903538" algn="l"/>
              </a:tabLst>
              <a:defRPr sz="1200">
                <a:solidFill>
                  <a:srgbClr val="000000"/>
                </a:solidFill>
                <a:latin typeface="Times New Roman" panose="02020603050405020304" pitchFamily="18" charset="0"/>
              </a:defRPr>
            </a:lvl9pPr>
          </a:lstStyle>
          <a:p>
            <a:pPr>
              <a:spcBef>
                <a:spcPct val="0"/>
              </a:spcBef>
            </a:pPr>
            <a:fld id="{811483A0-BF4D-4484-8DD0-6F6A8AF26275}" type="slidenum">
              <a:rPr lang="en-GB" altLang="en-US" smtClean="0">
                <a:solidFill>
                  <a:schemeClr val="tx1"/>
                </a:solidFill>
                <a:latin typeface="Calibri" panose="020F0502020204030204" pitchFamily="34" charset="0"/>
              </a:rPr>
              <a:pPr>
                <a:spcBef>
                  <a:spcPct val="0"/>
                </a:spcBef>
              </a:pPr>
              <a:t>8</a:t>
            </a:fld>
            <a:endParaRPr lang="en-GB" altLang="en-US">
              <a:solidFill>
                <a:schemeClr val="tx1"/>
              </a:solidFill>
              <a:latin typeface="Calibri" panose="020F0502020204030204" pitchFamily="34" charset="0"/>
            </a:endParaRPr>
          </a:p>
        </p:txBody>
      </p:sp>
    </p:spTree>
    <p:extLst>
      <p:ext uri="{BB962C8B-B14F-4D97-AF65-F5344CB8AC3E}">
        <p14:creationId xmlns:p14="http://schemas.microsoft.com/office/powerpoint/2010/main" val="227226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Times New Roman" panose="02020603050405020304" pitchFamily="18" charset="0"/>
              </a:rPr>
              <a:t>Trade unions bring workers in a specific sector together; they are based on a simple principle - that we’re stronger together than we are alone; that collectively we can improve our working conditions and protect one another, offer representation and advice.</a:t>
            </a:r>
            <a:endParaRPr lang="en-GB"/>
          </a:p>
          <a:p>
            <a:endParaRPr lang="en-GB"/>
          </a:p>
        </p:txBody>
      </p:sp>
      <p:sp>
        <p:nvSpPr>
          <p:cNvPr id="4" name="Slide Number Placeholder 3"/>
          <p:cNvSpPr>
            <a:spLocks noGrp="1"/>
          </p:cNvSpPr>
          <p:nvPr>
            <p:ph type="sldNum" sz="quarter" idx="5"/>
          </p:nvPr>
        </p:nvSpPr>
        <p:spPr/>
        <p:txBody>
          <a:bodyPr/>
          <a:lstStyle/>
          <a:p>
            <a:fld id="{2D65D68C-EE3A-3248-AF17-0A8430663CAF}" type="slidenum">
              <a:rPr lang="en-US" smtClean="0"/>
              <a:t>11</a:t>
            </a:fld>
            <a:endParaRPr lang="en-US"/>
          </a:p>
        </p:txBody>
      </p:sp>
    </p:spTree>
    <p:extLst>
      <p:ext uri="{BB962C8B-B14F-4D97-AF65-F5344CB8AC3E}">
        <p14:creationId xmlns:p14="http://schemas.microsoft.com/office/powerpoint/2010/main" val="275130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a network of stewards and reps, who receive comprehensive training from the CSP. If you encounter a problem or issue in the workplace, CSP stewards and reps can offer advice and support.</a:t>
            </a:r>
          </a:p>
          <a:p>
            <a:endParaRPr lang="en-GB"/>
          </a:p>
          <a:p>
            <a:r>
              <a:rPr lang="en-GB"/>
              <a:t>Representing members, either individually or collectively, is the core role of the CSP steward. The CSP aims to have at least one steward per employer, and more where the employer is large and/or geographically fragmented, to ensure that members have reasonable access to their local representative.  </a:t>
            </a:r>
            <a:endParaRPr lang="en-GB">
              <a:ea typeface="Calibri" panose="020F0502020204030204"/>
              <a:cs typeface="Calibri" panose="020F0502020204030204"/>
            </a:endParaRPr>
          </a:p>
          <a:p>
            <a:endParaRPr lang="en-GB"/>
          </a:p>
          <a:p>
            <a:r>
              <a:rPr lang="en-GB"/>
              <a:t>CSP reps can be split into those with a focus on health and safety, and those who promote equality in the workplace. CSP safety reps make sure that employers fulfil their legal obligations towards their employees in terms of welfare. Meanwhile, equality reps seek to firmly embed equity, diversity and belonging into the heart of their workplaces. </a:t>
            </a:r>
            <a:endParaRPr lang="en-US"/>
          </a:p>
          <a:p>
            <a:endParaRPr lang="en-GB"/>
          </a:p>
          <a:p>
            <a:r>
              <a:rPr lang="en-GB"/>
              <a:t>It is essential for the CSP to have workplace representation in every trust. All members are entitled to stand for election as a rep whatever their level of experience, banding or whether they are rotational or static. If you find that your department does not have a steward or safety rep why not stand for election? It’s a great way to gain new skills and find out what’s going on in the NHS.</a:t>
            </a:r>
            <a:endParaRPr lang="en-GB">
              <a:ea typeface="Calibri" panose="020F0502020204030204"/>
              <a:cs typeface="Calibri" panose="020F0502020204030204"/>
            </a:endParaRPr>
          </a:p>
          <a:p>
            <a:endParaRPr lang="en-GB"/>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AC1532A4-DFA8-43C7-A7FE-685FF510C62D}" type="slidenum">
              <a:rPr lang="en-GB"/>
              <a:t>16</a:t>
            </a:fld>
            <a:endParaRPr lang="en-GB"/>
          </a:p>
        </p:txBody>
      </p:sp>
    </p:spTree>
    <p:extLst>
      <p:ext uri="{BB962C8B-B14F-4D97-AF65-F5344CB8AC3E}">
        <p14:creationId xmlns:p14="http://schemas.microsoft.com/office/powerpoint/2010/main" val="199472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DAC5-C070-7ED2-DDEE-3C19341476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53A8D3D-6B04-D6A2-3335-E98F20255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5DD6DC8-C30E-AB31-0CE6-18AF41F76D67}"/>
              </a:ext>
            </a:extLst>
          </p:cNvPr>
          <p:cNvSpPr>
            <a:spLocks noGrp="1"/>
          </p:cNvSpPr>
          <p:nvPr>
            <p:ph type="dt" sz="half" idx="10"/>
          </p:nvPr>
        </p:nvSpPr>
        <p:spPr/>
        <p:txBody>
          <a:bodyPr/>
          <a:lstStyle/>
          <a:p>
            <a:fld id="{53349693-7381-DE48-A4B0-E12D609A5942}" type="datetimeFigureOut">
              <a:rPr lang="en-US" smtClean="0"/>
              <a:t>12/2/2024</a:t>
            </a:fld>
            <a:endParaRPr lang="en-US"/>
          </a:p>
        </p:txBody>
      </p:sp>
      <p:sp>
        <p:nvSpPr>
          <p:cNvPr id="5" name="Footer Placeholder 4">
            <a:extLst>
              <a:ext uri="{FF2B5EF4-FFF2-40B4-BE49-F238E27FC236}">
                <a16:creationId xmlns:a16="http://schemas.microsoft.com/office/drawing/2014/main" id="{7C1EBBF9-DD70-455B-F13E-CBC7A4F41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86F3A-4F2B-8A6D-1DBC-028A94F17E52}"/>
              </a:ext>
            </a:extLst>
          </p:cNvPr>
          <p:cNvSpPr>
            <a:spLocks noGrp="1"/>
          </p:cNvSpPr>
          <p:nvPr>
            <p:ph type="sldNum" sz="quarter" idx="12"/>
          </p:nvPr>
        </p:nvSpPr>
        <p:spPr/>
        <p:txBody>
          <a:bodyPr/>
          <a:lstStyle/>
          <a:p>
            <a:fld id="{AA6546F3-5B34-3C45-BEC5-EDF87C642708}" type="slidenum">
              <a:rPr lang="en-US" smtClean="0"/>
              <a:t>‹#›</a:t>
            </a:fld>
            <a:endParaRPr lang="en-US"/>
          </a:p>
        </p:txBody>
      </p:sp>
    </p:spTree>
    <p:extLst>
      <p:ext uri="{BB962C8B-B14F-4D97-AF65-F5344CB8AC3E}">
        <p14:creationId xmlns:p14="http://schemas.microsoft.com/office/powerpoint/2010/main" val="4114524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E0F4-A1BC-3745-7D80-BBFB8CBFB0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15F757-FDF2-EBCF-4EE2-197E5B0DE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89E226-057A-F235-AF16-708D10B2810D}"/>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EE30341D-ADCD-ECD4-206F-D5FE35D0B1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5F81BB-885F-D0A3-DEB1-2106FDAF515E}"/>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1300685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6273-3A6B-7A2D-C8F8-D574876247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8A672A-B6D8-0897-45D8-1F2266BF55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63FBBF-CA20-F333-5BB2-9496E0DDDFE5}"/>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3D93E53E-355B-BF7F-5E11-266483775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664F28-C50F-168A-2C69-60F02DF600B9}"/>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51135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4F15-65A2-9794-F4BD-F42E38C1E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385461-3D07-3344-5C26-BE8695CE56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CB8517-0E64-2FA6-5BC2-4174F1B0DF5D}"/>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01B0DD5F-A6EB-5A87-6A15-DF16CD35DE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DE1561-5D9A-6740-BB16-C4F5053DAB0E}"/>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4691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DDE-77AE-A631-1A76-F7AFDAD8D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9DCB16-074B-8631-6361-DA77D75F0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CF16F3-A025-9828-56EA-0D30CF531B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7AB309-92FE-2168-ED07-36F59DDA55B0}"/>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6" name="Footer Placeholder 5">
            <a:extLst>
              <a:ext uri="{FF2B5EF4-FFF2-40B4-BE49-F238E27FC236}">
                <a16:creationId xmlns:a16="http://schemas.microsoft.com/office/drawing/2014/main" id="{672926BA-D7C3-0CB0-A11B-3F9DAB24DD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3981F8-89DF-DC1A-90CA-9C83173EFFA5}"/>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1093606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DFE5-B77F-BE3A-7745-ADB340EC7C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5F2A7C-C9A9-B105-1368-5E370A849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4767E-1446-83A2-69DE-1E94AAE5B0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0FCE08-5FC7-BB61-6963-80051D363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760E0-27C0-2B34-15BF-8A93B0F06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C2A046-B613-4611-2FE7-93BECE1943EC}"/>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8" name="Footer Placeholder 7">
            <a:extLst>
              <a:ext uri="{FF2B5EF4-FFF2-40B4-BE49-F238E27FC236}">
                <a16:creationId xmlns:a16="http://schemas.microsoft.com/office/drawing/2014/main" id="{CE9E5BA3-BAE3-F986-655B-9BC7B12CAD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242829-66BD-9F76-B5A4-E979F35069C3}"/>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61732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A3C7-4338-832B-2353-0B128C6D18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958B4E-60C6-299B-343D-D99A726ADBEF}"/>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4" name="Footer Placeholder 3">
            <a:extLst>
              <a:ext uri="{FF2B5EF4-FFF2-40B4-BE49-F238E27FC236}">
                <a16:creationId xmlns:a16="http://schemas.microsoft.com/office/drawing/2014/main" id="{A1991F02-0E97-E5D6-A442-60EDAA1E50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3E9D38-B464-D270-00A6-21B71A6F5112}"/>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4051139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F8F3C-5A80-FD08-CAD8-9F5AB7F4B8D9}"/>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3" name="Footer Placeholder 2">
            <a:extLst>
              <a:ext uri="{FF2B5EF4-FFF2-40B4-BE49-F238E27FC236}">
                <a16:creationId xmlns:a16="http://schemas.microsoft.com/office/drawing/2014/main" id="{D1F5FF27-631C-ED00-CFDC-54CA7CC823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D21E2D-7F25-F784-3D3E-D20D2443BBE7}"/>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317471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F4F1-FAFC-3CB9-A136-D1F94C0DE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7C5F07-18DF-923F-1D78-252BE0B84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024662-BB1E-68AB-8180-AA6F16D13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BDCEA-F561-A513-0D6A-F35230B102EE}"/>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6" name="Footer Placeholder 5">
            <a:extLst>
              <a:ext uri="{FF2B5EF4-FFF2-40B4-BE49-F238E27FC236}">
                <a16:creationId xmlns:a16="http://schemas.microsoft.com/office/drawing/2014/main" id="{B6A39E25-DB28-3B99-37D2-AFB6C57854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A7648C-A5C8-2954-1001-3B015196333A}"/>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191359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D35F-177C-58DF-907D-B42C40EF7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2FEC1-DEB0-44E6-F064-726458534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E3861B-DD0F-B4C6-B162-C1D71112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74550-4798-4C48-6262-51E81C58D706}"/>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6" name="Footer Placeholder 5">
            <a:extLst>
              <a:ext uri="{FF2B5EF4-FFF2-40B4-BE49-F238E27FC236}">
                <a16:creationId xmlns:a16="http://schemas.microsoft.com/office/drawing/2014/main" id="{31B0DCB0-575E-57A1-A3CB-4521310E49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F48C19-0347-78FD-AA9C-13AB3CB8A3FE}"/>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329709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A43EA-B7FF-7439-DD71-7769A00586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4A833E-D8D3-2E1A-1E5F-2CBB6E0E49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285B5-2117-8558-0FFF-F5EBDC782669}"/>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F8E7C5C7-C928-B509-DE84-407791E8B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B0A476-D1D7-D990-5902-C7FB8D184BB2}"/>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135149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D213D-A183-7B59-A837-EF807EBD99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A7316D-0151-346B-7D87-F686076B51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C35914-805A-D71B-1585-2737B2CEE403}"/>
              </a:ext>
            </a:extLst>
          </p:cNvPr>
          <p:cNvSpPr>
            <a:spLocks noGrp="1"/>
          </p:cNvSpPr>
          <p:nvPr>
            <p:ph type="dt" sz="half" idx="10"/>
          </p:nvPr>
        </p:nvSpPr>
        <p:spPr/>
        <p:txBody>
          <a:body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4E8AF475-6F9E-3420-3F2E-C682993C23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29AE6C-0BB9-C902-8734-384E3F41CAD2}"/>
              </a:ext>
            </a:extLst>
          </p:cNvPr>
          <p:cNvSpPr>
            <a:spLocks noGrp="1"/>
          </p:cNvSpPr>
          <p:nvPr>
            <p:ph type="sldNum" sz="quarter" idx="12"/>
          </p:nvPr>
        </p:nvSpPr>
        <p:spPr/>
        <p:txBody>
          <a:bodyPr/>
          <a:lstStyle/>
          <a:p>
            <a:fld id="{517386F5-2916-408A-B11C-F1D4520C5ED2}" type="slidenum">
              <a:rPr lang="en-GB" smtClean="0"/>
              <a:t>‹#›</a:t>
            </a:fld>
            <a:endParaRPr lang="en-GB"/>
          </a:p>
        </p:txBody>
      </p:sp>
    </p:spTree>
    <p:extLst>
      <p:ext uri="{BB962C8B-B14F-4D97-AF65-F5344CB8AC3E}">
        <p14:creationId xmlns:p14="http://schemas.microsoft.com/office/powerpoint/2010/main" val="31767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02/12/2024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02/12/2024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79403-324E-166E-E2D8-B01938B01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E5BEC0-93C6-0B7E-D3D0-8E372E1DB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7A0E8C-3E03-4D16-8562-36190DE6A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349693-7381-DE48-A4B0-E12D609A5942}" type="datetimeFigureOut">
              <a:rPr lang="en-US" smtClean="0"/>
              <a:t>12/2/2024</a:t>
            </a:fld>
            <a:endParaRPr lang="en-US"/>
          </a:p>
        </p:txBody>
      </p:sp>
      <p:sp>
        <p:nvSpPr>
          <p:cNvPr id="5" name="Footer Placeholder 4">
            <a:extLst>
              <a:ext uri="{FF2B5EF4-FFF2-40B4-BE49-F238E27FC236}">
                <a16:creationId xmlns:a16="http://schemas.microsoft.com/office/drawing/2014/main" id="{A6E11F82-29CF-A09E-03D6-0B687F6BC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95163F-4306-F5DA-D821-C189858DB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6546F3-5B34-3C45-BEC5-EDF87C642708}" type="slidenum">
              <a:rPr lang="en-US" smtClean="0"/>
              <a:t>‹#›</a:t>
            </a:fld>
            <a:endParaRPr lang="en-US"/>
          </a:p>
        </p:txBody>
      </p:sp>
    </p:spTree>
    <p:extLst>
      <p:ext uri="{BB962C8B-B14F-4D97-AF65-F5344CB8AC3E}">
        <p14:creationId xmlns:p14="http://schemas.microsoft.com/office/powerpoint/2010/main" val="157451262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E3E34-FBF5-A235-84C7-775110C9C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759345-C9C2-0266-AEB3-C4C925361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C36711-7C0B-FA2D-7236-5706154B2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A71E36-1A0A-47C6-9716-569FDE555286}" type="datetimeFigureOut">
              <a:rPr lang="en-GB" smtClean="0"/>
              <a:t>02/12/2024</a:t>
            </a:fld>
            <a:endParaRPr lang="en-GB"/>
          </a:p>
        </p:txBody>
      </p:sp>
      <p:sp>
        <p:nvSpPr>
          <p:cNvPr id="5" name="Footer Placeholder 4">
            <a:extLst>
              <a:ext uri="{FF2B5EF4-FFF2-40B4-BE49-F238E27FC236}">
                <a16:creationId xmlns:a16="http://schemas.microsoft.com/office/drawing/2014/main" id="{D2216FE2-83AE-B31F-9A4E-A8DFC3182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43DA099-BB1E-660E-12F8-1EFCB6B7B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7386F5-2916-408A-B11C-F1D4520C5ED2}" type="slidenum">
              <a:rPr lang="en-GB" smtClean="0"/>
              <a:t>‹#›</a:t>
            </a:fld>
            <a:endParaRPr lang="en-GB"/>
          </a:p>
        </p:txBody>
      </p:sp>
    </p:spTree>
    <p:extLst>
      <p:ext uri="{BB962C8B-B14F-4D97-AF65-F5344CB8AC3E}">
        <p14:creationId xmlns:p14="http://schemas.microsoft.com/office/powerpoint/2010/main" val="427306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csp.org.uk/networks/safety-reps/role" TargetMode="External"/><Relationship Id="rId5" Type="http://schemas.openxmlformats.org/officeDocument/2006/relationships/hyperlink" Target="https://www.csp.org.uk/networks/stewards/role"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5.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mailto:enquiries@csp.org.uk" TargetMode="External"/><Relationship Id="rId4" Type="http://schemas.openxmlformats.org/officeDocument/2006/relationships/hyperlink" Target="https://www.csp.org.uk/professional-clinical/professional-guidance/professional-advice-tea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hyperlink" Target="https://www.csp.org.uk/professional-clinical/leadership/csp-mentoring-scheme"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hyperlink" Target="https://www.csp.org.uk/networks/independent-practitioners" TargetMode="External"/><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hyperlink" Target="https://www.csp.org.uk/icsp/isle-wight" TargetMode="External"/><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hyperlink" Target="https://www.csp.org.uk/campaigns-influencing/csp-your-area/south-central" TargetMode="External"/><Relationship Id="rId5" Type="http://schemas.openxmlformats.org/officeDocument/2006/relationships/hyperlink" Target="https://x.com/CSPsouthcentral" TargetMode="External"/><Relationship Id="rId4" Type="http://schemas.openxmlformats.org/officeDocument/2006/relationships/hyperlink" Target="https://www.facebook.com/groups/590057697797178?locale=en_GB"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sp.org.uk/networks/professional-networks-0" TargetMode="External"/><Relationship Id="rId7" Type="http://schemas.openxmlformats.org/officeDocument/2006/relationships/hyperlink" Target="https://www.csp.org.uk/news-events/events/events-listing/growing-staffing-levels-physio-using-data-make-case" TargetMode="External"/><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hyperlink" Target="https://www.csp.org.uk/news-events/events/events-listing" TargetMode="External"/><Relationship Id="rId5" Type="http://schemas.openxmlformats.org/officeDocument/2006/relationships/hyperlink" Target="https://www.csp.org.uk/networks/nations-regions/event-resources" TargetMode="External"/><Relationship Id="rId4" Type="http://schemas.openxmlformats.org/officeDocument/2006/relationships/hyperlink" Target="https://www.csp.org.uk/networks/diversity-network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tinyurl.com/vc5p79r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change.nhs.uk/"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black background&#10;&#10;Description automatically generated">
            <a:extLst>
              <a:ext uri="{FF2B5EF4-FFF2-40B4-BE49-F238E27FC236}">
                <a16:creationId xmlns:a16="http://schemas.microsoft.com/office/drawing/2014/main" id="{104EFB45-1807-C691-C4E2-09D17FBA3787}"/>
              </a:ext>
            </a:extLst>
          </p:cNvPr>
          <p:cNvPicPr>
            <a:picLocks noGrp="1" noRot="1" noChangeAspect="1" noMove="1" noResize="1" noEditPoints="1" noAdjustHandles="1" noChangeArrowheads="1" noChangeShapeType="1" noCrop="1"/>
          </p:cNvPicPr>
          <p:nvPr/>
        </p:nvPicPr>
        <p:blipFill>
          <a:blip r:embed="rId3"/>
          <a:stretch/>
        </p:blipFill>
        <p:spPr>
          <a:xfrm>
            <a:off x="643467" y="3012040"/>
            <a:ext cx="5294716" cy="833917"/>
          </a:xfrm>
          <a:prstGeom prst="rect">
            <a:avLst/>
          </a:prstGeom>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poster for a physical therapy workshop&#10;&#10;Description automatically generated">
            <a:extLst>
              <a:ext uri="{FF2B5EF4-FFF2-40B4-BE49-F238E27FC236}">
                <a16:creationId xmlns:a16="http://schemas.microsoft.com/office/drawing/2014/main" id="{0813D214-D6BB-D802-C49B-AA367B108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817" y="2105321"/>
            <a:ext cx="5294715" cy="2647357"/>
          </a:xfrm>
          <a:prstGeom prst="rect">
            <a:avLst/>
          </a:prstGeom>
        </p:spPr>
      </p:pic>
      <p:sp>
        <p:nvSpPr>
          <p:cNvPr id="13" name="TextBox 12">
            <a:extLst>
              <a:ext uri="{FF2B5EF4-FFF2-40B4-BE49-F238E27FC236}">
                <a16:creationId xmlns:a16="http://schemas.microsoft.com/office/drawing/2014/main" id="{0A5B6F77-FD82-85A4-A4D6-264EEBD74699}"/>
              </a:ext>
            </a:extLst>
          </p:cNvPr>
          <p:cNvSpPr txBox="1"/>
          <p:nvPr/>
        </p:nvSpPr>
        <p:spPr>
          <a:xfrm>
            <a:off x="20295704" y="13318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56992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41CFD-8313-43E6-A6AA-869516051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E4526-78DD-94FD-5A46-56E11FBA7267}"/>
              </a:ext>
            </a:extLst>
          </p:cNvPr>
          <p:cNvSpPr>
            <a:spLocks noGrp="1"/>
          </p:cNvSpPr>
          <p:nvPr>
            <p:ph type="ctrTitle"/>
          </p:nvPr>
        </p:nvSpPr>
        <p:spPr>
          <a:xfrm>
            <a:off x="664030" y="1220901"/>
            <a:ext cx="11423072" cy="586694"/>
          </a:xfrm>
        </p:spPr>
        <p:txBody>
          <a:bodyPr>
            <a:normAutofit fontScale="90000"/>
          </a:bodyPr>
          <a:lstStyle/>
          <a:p>
            <a:r>
              <a:rPr lang="en-GB" sz="4800"/>
              <a:t>Member Led</a:t>
            </a:r>
          </a:p>
        </p:txBody>
      </p:sp>
      <p:sp>
        <p:nvSpPr>
          <p:cNvPr id="3" name="Subtitle 2">
            <a:extLst>
              <a:ext uri="{FF2B5EF4-FFF2-40B4-BE49-F238E27FC236}">
                <a16:creationId xmlns:a16="http://schemas.microsoft.com/office/drawing/2014/main" id="{25703F09-A582-4520-71A7-9DDA0F7F0E02}"/>
              </a:ext>
            </a:extLst>
          </p:cNvPr>
          <p:cNvSpPr>
            <a:spLocks noGrp="1"/>
          </p:cNvSpPr>
          <p:nvPr>
            <p:ph type="subTitle" idx="1"/>
          </p:nvPr>
        </p:nvSpPr>
        <p:spPr>
          <a:xfrm>
            <a:off x="1524000" y="2188029"/>
            <a:ext cx="10439400" cy="3973285"/>
          </a:xfrm>
        </p:spPr>
        <p:txBody>
          <a:bodyPr vert="horz" lIns="91440" tIns="45720" rIns="91440" bIns="45720" rtlCol="0" anchor="t">
            <a:normAutofit/>
          </a:bodyPr>
          <a:lstStyle/>
          <a:p>
            <a:pPr algn="l"/>
            <a:endParaRPr lang="en-GB"/>
          </a:p>
          <a:p>
            <a:pPr algn="l"/>
            <a:endParaRPr lang="en-GB"/>
          </a:p>
        </p:txBody>
      </p:sp>
      <p:pic>
        <p:nvPicPr>
          <p:cNvPr id="4" name="Picture 3" descr="A close up of a black background&#10;&#10;Description automatically generated">
            <a:extLst>
              <a:ext uri="{FF2B5EF4-FFF2-40B4-BE49-F238E27FC236}">
                <a16:creationId xmlns:a16="http://schemas.microsoft.com/office/drawing/2014/main" id="{1915D277-0BFB-C76B-5AC8-EE758C70A85A}"/>
              </a:ext>
            </a:extLst>
          </p:cNvPr>
          <p:cNvPicPr/>
          <p:nvPr/>
        </p:nvPicPr>
        <p:blipFill>
          <a:blip r:embed="rId2"/>
          <a:stretch/>
        </p:blipFill>
        <p:spPr>
          <a:xfrm>
            <a:off x="244456" y="288446"/>
            <a:ext cx="5294716" cy="833917"/>
          </a:xfrm>
          <a:prstGeom prst="rect">
            <a:avLst/>
          </a:prstGeom>
        </p:spPr>
      </p:pic>
      <p:graphicFrame>
        <p:nvGraphicFramePr>
          <p:cNvPr id="7" name="Diagram 6">
            <a:extLst>
              <a:ext uri="{FF2B5EF4-FFF2-40B4-BE49-F238E27FC236}">
                <a16:creationId xmlns:a16="http://schemas.microsoft.com/office/drawing/2014/main" id="{5100F83F-F620-929D-C571-315BF8ACE38C}"/>
              </a:ext>
            </a:extLst>
          </p:cNvPr>
          <p:cNvGraphicFramePr/>
          <p:nvPr>
            <p:extLst>
              <p:ext uri="{D42A27DB-BD31-4B8C-83A1-F6EECF244321}">
                <p14:modId xmlns:p14="http://schemas.microsoft.com/office/powerpoint/2010/main" val="1490776250"/>
              </p:ext>
            </p:extLst>
          </p:nvPr>
        </p:nvGraphicFramePr>
        <p:xfrm>
          <a:off x="776515" y="2185059"/>
          <a:ext cx="11179628" cy="4472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840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D0E696-4902-338D-484D-F8FAD2AD1690}"/>
              </a:ext>
            </a:extLst>
          </p:cNvPr>
          <p:cNvPicPr>
            <a:picLocks noChangeAspect="1"/>
          </p:cNvPicPr>
          <p:nvPr/>
        </p:nvPicPr>
        <p:blipFill>
          <a:blip r:embed="rId3"/>
          <a:stretch>
            <a:fillRect/>
          </a:stretch>
        </p:blipFill>
        <p:spPr>
          <a:xfrm>
            <a:off x="455642" y="2397200"/>
            <a:ext cx="2197327" cy="2898198"/>
          </a:xfrm>
          <a:prstGeom prst="rect">
            <a:avLst/>
          </a:prstGeom>
        </p:spPr>
      </p:pic>
      <p:pic>
        <p:nvPicPr>
          <p:cNvPr id="8" name="Picture 7">
            <a:extLst>
              <a:ext uri="{FF2B5EF4-FFF2-40B4-BE49-F238E27FC236}">
                <a16:creationId xmlns:a16="http://schemas.microsoft.com/office/drawing/2014/main" id="{AD584C5F-A96D-E07D-089C-83A2838632A2}"/>
              </a:ext>
            </a:extLst>
          </p:cNvPr>
          <p:cNvPicPr>
            <a:picLocks noChangeAspect="1"/>
          </p:cNvPicPr>
          <p:nvPr/>
        </p:nvPicPr>
        <p:blipFill>
          <a:blip r:embed="rId4"/>
          <a:stretch>
            <a:fillRect/>
          </a:stretch>
        </p:blipFill>
        <p:spPr>
          <a:xfrm>
            <a:off x="2889866" y="2286874"/>
            <a:ext cx="2197327" cy="2904458"/>
          </a:xfrm>
          <a:prstGeom prst="rect">
            <a:avLst/>
          </a:prstGeom>
        </p:spPr>
      </p:pic>
      <p:pic>
        <p:nvPicPr>
          <p:cNvPr id="1026" name="Picture 2" descr="Equity Diversity and Belonging Strategy">
            <a:extLst>
              <a:ext uri="{FF2B5EF4-FFF2-40B4-BE49-F238E27FC236}">
                <a16:creationId xmlns:a16="http://schemas.microsoft.com/office/drawing/2014/main" id="{FA2CAE32-7C6A-57C2-CA79-47FCE4FA0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149" y="2397201"/>
            <a:ext cx="2299061" cy="2794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SP opposes closure of rehab gym spaces amid Covid-19">
            <a:extLst>
              <a:ext uri="{FF2B5EF4-FFF2-40B4-BE49-F238E27FC236}">
                <a16:creationId xmlns:a16="http://schemas.microsoft.com/office/drawing/2014/main" id="{B0531611-2489-42A5-8F8E-D4DD536B1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166" y="2333624"/>
            <a:ext cx="2949988" cy="2578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black background&#10;&#10;Description automatically generated">
            <a:extLst>
              <a:ext uri="{FF2B5EF4-FFF2-40B4-BE49-F238E27FC236}">
                <a16:creationId xmlns:a16="http://schemas.microsoft.com/office/drawing/2014/main" id="{4C5378E6-A8E8-4A30-172D-B4DD806091C4}"/>
              </a:ext>
            </a:extLst>
          </p:cNvPr>
          <p:cNvPicPr/>
          <p:nvPr/>
        </p:nvPicPr>
        <p:blipFill>
          <a:blip r:embed="rId7"/>
          <a:stretch/>
        </p:blipFill>
        <p:spPr>
          <a:xfrm>
            <a:off x="244456" y="288447"/>
            <a:ext cx="5294716" cy="625953"/>
          </a:xfrm>
          <a:prstGeom prst="rect">
            <a:avLst/>
          </a:prstGeom>
        </p:spPr>
      </p:pic>
      <p:sp>
        <p:nvSpPr>
          <p:cNvPr id="4" name="TextBox 3">
            <a:extLst>
              <a:ext uri="{FF2B5EF4-FFF2-40B4-BE49-F238E27FC236}">
                <a16:creationId xmlns:a16="http://schemas.microsoft.com/office/drawing/2014/main" id="{71AD61F9-2279-EEFA-D46C-0321F8105B3B}"/>
              </a:ext>
            </a:extLst>
          </p:cNvPr>
          <p:cNvSpPr txBox="1"/>
          <p:nvPr/>
        </p:nvSpPr>
        <p:spPr>
          <a:xfrm>
            <a:off x="667815" y="1666667"/>
            <a:ext cx="9742713" cy="707886"/>
          </a:xfrm>
          <a:prstGeom prst="rect">
            <a:avLst/>
          </a:prstGeom>
          <a:noFill/>
        </p:spPr>
        <p:txBody>
          <a:bodyPr wrap="square" rtlCol="0">
            <a:spAutoFit/>
          </a:bodyPr>
          <a:lstStyle/>
          <a:p>
            <a:r>
              <a:rPr lang="en-GB" sz="4000">
                <a:solidFill>
                  <a:srgbClr val="FF0000"/>
                </a:solidFill>
              </a:rPr>
              <a:t>CAMPAIGNS</a:t>
            </a:r>
          </a:p>
        </p:txBody>
      </p:sp>
    </p:spTree>
    <p:extLst>
      <p:ext uri="{BB962C8B-B14F-4D97-AF65-F5344CB8AC3E}">
        <p14:creationId xmlns:p14="http://schemas.microsoft.com/office/powerpoint/2010/main" val="219010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B031-38C6-D5DB-9138-011D688B757D}"/>
              </a:ext>
            </a:extLst>
          </p:cNvPr>
          <p:cNvSpPr>
            <a:spLocks noGrp="1"/>
          </p:cNvSpPr>
          <p:nvPr>
            <p:ph type="ctrTitle"/>
          </p:nvPr>
        </p:nvSpPr>
        <p:spPr>
          <a:xfrm>
            <a:off x="1258747" y="1122363"/>
            <a:ext cx="9674506" cy="2387600"/>
          </a:xfrm>
        </p:spPr>
        <p:txBody>
          <a:bodyPr/>
          <a:lstStyle/>
          <a:p>
            <a:r>
              <a:rPr lang="en-GB" b="1">
                <a:solidFill>
                  <a:srgbClr val="002060"/>
                </a:solidFill>
              </a:rPr>
              <a:t>How NHS Trade Unions Work</a:t>
            </a:r>
          </a:p>
        </p:txBody>
      </p:sp>
      <p:sp>
        <p:nvSpPr>
          <p:cNvPr id="3" name="Subtitle 2">
            <a:extLst>
              <a:ext uri="{FF2B5EF4-FFF2-40B4-BE49-F238E27FC236}">
                <a16:creationId xmlns:a16="http://schemas.microsoft.com/office/drawing/2014/main" id="{4E24D1F7-BADF-EE9C-610B-E30671876883}"/>
              </a:ext>
            </a:extLst>
          </p:cNvPr>
          <p:cNvSpPr>
            <a:spLocks noGrp="1"/>
          </p:cNvSpPr>
          <p:nvPr>
            <p:ph type="subTitle" idx="1"/>
          </p:nvPr>
        </p:nvSpPr>
        <p:spPr>
          <a:xfrm>
            <a:off x="1524000" y="3804595"/>
            <a:ext cx="9144000" cy="2003002"/>
          </a:xfrm>
        </p:spPr>
        <p:txBody>
          <a:bodyPr vert="horz" lIns="91440" tIns="45720" rIns="91440" bIns="45720" rtlCol="0" anchor="t">
            <a:normAutofit/>
          </a:bodyPr>
          <a:lstStyle/>
          <a:p>
            <a:r>
              <a:rPr lang="en-GB" sz="3200" b="1">
                <a:solidFill>
                  <a:srgbClr val="002060"/>
                </a:solidFill>
              </a:rPr>
              <a:t>Principles of Partnership Working</a:t>
            </a:r>
          </a:p>
          <a:p>
            <a:r>
              <a:rPr lang="en-GB" sz="3200" b="1">
                <a:solidFill>
                  <a:srgbClr val="002060"/>
                </a:solidFill>
                <a:ea typeface="+mn-lt"/>
                <a:cs typeface="+mn-lt"/>
              </a:rPr>
              <a:t>Collaboration &amp; Accountability</a:t>
            </a:r>
          </a:p>
          <a:p>
            <a:r>
              <a:rPr lang="en-GB" sz="3200" b="1">
                <a:solidFill>
                  <a:srgbClr val="002060"/>
                </a:solidFill>
              </a:rPr>
              <a:t>Team Representation &amp; Negotiation</a:t>
            </a:r>
          </a:p>
        </p:txBody>
      </p:sp>
      <p:pic>
        <p:nvPicPr>
          <p:cNvPr id="5" name="Picture 4" descr="A close up of a black background&#10;&#10;Description automatically generated">
            <a:extLst>
              <a:ext uri="{FF2B5EF4-FFF2-40B4-BE49-F238E27FC236}">
                <a16:creationId xmlns:a16="http://schemas.microsoft.com/office/drawing/2014/main" id="{3533898D-187F-4FEE-F5B5-54308BBE0B7C}"/>
              </a:ext>
            </a:extLst>
          </p:cNvPr>
          <p:cNvPicPr>
            <a:picLocks noChangeAspect="1"/>
          </p:cNvPicPr>
          <p:nvPr/>
        </p:nvPicPr>
        <p:blipFill>
          <a:blip r:embed="rId2"/>
          <a:stretch>
            <a:fillRect/>
          </a:stretch>
        </p:blipFill>
        <p:spPr>
          <a:xfrm>
            <a:off x="177" y="286456"/>
            <a:ext cx="5305425" cy="838200"/>
          </a:xfrm>
          <a:prstGeom prst="rect">
            <a:avLst/>
          </a:prstGeom>
        </p:spPr>
      </p:pic>
    </p:spTree>
    <p:extLst>
      <p:ext uri="{BB962C8B-B14F-4D97-AF65-F5344CB8AC3E}">
        <p14:creationId xmlns:p14="http://schemas.microsoft.com/office/powerpoint/2010/main" val="322593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9D75-CCF2-25C8-78B6-21B8C3880C39}"/>
              </a:ext>
            </a:extLst>
          </p:cNvPr>
          <p:cNvSpPr>
            <a:spLocks noGrp="1"/>
          </p:cNvSpPr>
          <p:nvPr>
            <p:ph type="ctrTitle"/>
          </p:nvPr>
        </p:nvSpPr>
        <p:spPr/>
        <p:txBody>
          <a:bodyPr>
            <a:normAutofit fontScale="90000"/>
          </a:bodyPr>
          <a:lstStyle/>
          <a:p>
            <a:r>
              <a:rPr lang="en-GB" b="1">
                <a:solidFill>
                  <a:srgbClr val="002060"/>
                </a:solidFill>
              </a:rPr>
              <a:t>Working with Internationally Educated Physiotherapists</a:t>
            </a:r>
          </a:p>
        </p:txBody>
      </p:sp>
      <p:sp>
        <p:nvSpPr>
          <p:cNvPr id="3" name="Subtitle 2">
            <a:extLst>
              <a:ext uri="{FF2B5EF4-FFF2-40B4-BE49-F238E27FC236}">
                <a16:creationId xmlns:a16="http://schemas.microsoft.com/office/drawing/2014/main" id="{38403C05-A01B-3F2C-EB8D-05E5B0A03763}"/>
              </a:ext>
            </a:extLst>
          </p:cNvPr>
          <p:cNvSpPr>
            <a:spLocks noGrp="1"/>
          </p:cNvSpPr>
          <p:nvPr>
            <p:ph type="subTitle" idx="1"/>
          </p:nvPr>
        </p:nvSpPr>
        <p:spPr>
          <a:xfrm>
            <a:off x="1524000" y="3794890"/>
            <a:ext cx="9144000" cy="1655762"/>
          </a:xfrm>
        </p:spPr>
        <p:txBody>
          <a:bodyPr vert="horz" lIns="91440" tIns="45720" rIns="91440" bIns="45720" rtlCol="0" anchor="t">
            <a:noAutofit/>
          </a:bodyPr>
          <a:lstStyle/>
          <a:p>
            <a:r>
              <a:rPr lang="en-GB" sz="3200" b="1">
                <a:solidFill>
                  <a:srgbClr val="002060"/>
                </a:solidFill>
              </a:rPr>
              <a:t>A 'One CSP' issue</a:t>
            </a:r>
          </a:p>
          <a:p>
            <a:r>
              <a:rPr lang="en-GB" sz="3200" b="1">
                <a:solidFill>
                  <a:srgbClr val="002060"/>
                </a:solidFill>
              </a:rPr>
              <a:t>Workforce vs Recruitment approaches</a:t>
            </a:r>
          </a:p>
          <a:p>
            <a:r>
              <a:rPr lang="en-GB" sz="3200" b="1">
                <a:solidFill>
                  <a:srgbClr val="002060"/>
                </a:solidFill>
                <a:ea typeface="+mn-lt"/>
                <a:cs typeface="+mn-lt"/>
              </a:rPr>
              <a:t>Accountability &amp; Support</a:t>
            </a:r>
            <a:endParaRPr lang="en-GB" sz="3200" b="1">
              <a:solidFill>
                <a:srgbClr val="002060"/>
              </a:solidFill>
            </a:endParaRPr>
          </a:p>
        </p:txBody>
      </p:sp>
      <p:pic>
        <p:nvPicPr>
          <p:cNvPr id="5" name="Picture 4" descr="A close up of a black background&#10;&#10;Description automatically generated">
            <a:extLst>
              <a:ext uri="{FF2B5EF4-FFF2-40B4-BE49-F238E27FC236}">
                <a16:creationId xmlns:a16="http://schemas.microsoft.com/office/drawing/2014/main" id="{E17AA83F-8D93-E016-ED2E-0647FFA8BBF9}"/>
              </a:ext>
            </a:extLst>
          </p:cNvPr>
          <p:cNvPicPr>
            <a:picLocks noChangeAspect="1"/>
          </p:cNvPicPr>
          <p:nvPr/>
        </p:nvPicPr>
        <p:blipFill>
          <a:blip r:embed="rId2"/>
          <a:stretch>
            <a:fillRect/>
          </a:stretch>
        </p:blipFill>
        <p:spPr>
          <a:xfrm>
            <a:off x="177" y="286456"/>
            <a:ext cx="5305425" cy="838200"/>
          </a:xfrm>
          <a:prstGeom prst="rect">
            <a:avLst/>
          </a:prstGeom>
        </p:spPr>
      </p:pic>
    </p:spTree>
    <p:extLst>
      <p:ext uri="{BB962C8B-B14F-4D97-AF65-F5344CB8AC3E}">
        <p14:creationId xmlns:p14="http://schemas.microsoft.com/office/powerpoint/2010/main" val="380217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0EB2-140B-E80B-AD7D-27D2AC7FEE02}"/>
            </a:ext>
          </a:extLst>
        </p:cNvPr>
        <p:cNvGrpSpPr/>
        <p:nvPr/>
      </p:nvGrpSpPr>
      <p:grpSpPr>
        <a:xfrm>
          <a:off x="0" y="0"/>
          <a:ext cx="0" cy="0"/>
          <a:chOff x="0" y="0"/>
          <a:chExt cx="0" cy="0"/>
        </a:xfrm>
      </p:grpSpPr>
      <p:pic>
        <p:nvPicPr>
          <p:cNvPr id="3" name="Picture 2" descr="A close up of a black background&#10;&#10;Description automatically generated">
            <a:extLst>
              <a:ext uri="{FF2B5EF4-FFF2-40B4-BE49-F238E27FC236}">
                <a16:creationId xmlns:a16="http://schemas.microsoft.com/office/drawing/2014/main" id="{7B40714D-5164-C3D6-102A-9ACB052B24C0}"/>
              </a:ext>
            </a:extLst>
          </p:cNvPr>
          <p:cNvPicPr>
            <a:picLocks noChangeAspect="1"/>
          </p:cNvPicPr>
          <p:nvPr/>
        </p:nvPicPr>
        <p:blipFill>
          <a:blip r:embed="rId2"/>
          <a:stretch>
            <a:fillRect/>
          </a:stretch>
        </p:blipFill>
        <p:spPr>
          <a:xfrm>
            <a:off x="177" y="286456"/>
            <a:ext cx="5305425" cy="838200"/>
          </a:xfrm>
          <a:prstGeom prst="rect">
            <a:avLst/>
          </a:prstGeom>
        </p:spPr>
      </p:pic>
      <p:pic>
        <p:nvPicPr>
          <p:cNvPr id="4" name="Picture 3" descr="A graph of a number of people&#10;&#10;Description automatically generated">
            <a:extLst>
              <a:ext uri="{FF2B5EF4-FFF2-40B4-BE49-F238E27FC236}">
                <a16:creationId xmlns:a16="http://schemas.microsoft.com/office/drawing/2014/main" id="{C1AF0CB3-BB88-9233-BE5C-A229A97C9511}"/>
              </a:ext>
            </a:extLst>
          </p:cNvPr>
          <p:cNvPicPr>
            <a:picLocks noChangeAspect="1"/>
          </p:cNvPicPr>
          <p:nvPr/>
        </p:nvPicPr>
        <p:blipFill>
          <a:blip r:embed="rId3"/>
          <a:stretch>
            <a:fillRect/>
          </a:stretch>
        </p:blipFill>
        <p:spPr>
          <a:xfrm>
            <a:off x="2096861" y="1504709"/>
            <a:ext cx="7998279" cy="4668457"/>
          </a:xfrm>
          <a:prstGeom prst="rect">
            <a:avLst/>
          </a:prstGeom>
        </p:spPr>
      </p:pic>
    </p:spTree>
    <p:extLst>
      <p:ext uri="{BB962C8B-B14F-4D97-AF65-F5344CB8AC3E}">
        <p14:creationId xmlns:p14="http://schemas.microsoft.com/office/powerpoint/2010/main" val="1739100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hands holding a globe&#10;&#10;Description automatically generated">
            <a:extLst>
              <a:ext uri="{FF2B5EF4-FFF2-40B4-BE49-F238E27FC236}">
                <a16:creationId xmlns:a16="http://schemas.microsoft.com/office/drawing/2014/main" id="{92EFF47C-A17A-3D33-B623-5F7CC111B344}"/>
              </a:ext>
            </a:extLst>
          </p:cNvPr>
          <p:cNvPicPr>
            <a:picLocks noChangeAspect="1"/>
          </p:cNvPicPr>
          <p:nvPr/>
        </p:nvPicPr>
        <p:blipFill>
          <a:blip r:embed="rId2"/>
          <a:stretch>
            <a:fillRect/>
          </a:stretch>
        </p:blipFill>
        <p:spPr>
          <a:xfrm rot="-540000">
            <a:off x="333962" y="3123193"/>
            <a:ext cx="5432778" cy="300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lose up of a black background&#10;&#10;Description automatically generated">
            <a:extLst>
              <a:ext uri="{FF2B5EF4-FFF2-40B4-BE49-F238E27FC236}">
                <a16:creationId xmlns:a16="http://schemas.microsoft.com/office/drawing/2014/main" id="{76E31983-6D0B-3F55-1A7B-B588C8AFDB94}"/>
              </a:ext>
            </a:extLst>
          </p:cNvPr>
          <p:cNvPicPr>
            <a:picLocks noChangeAspect="1"/>
          </p:cNvPicPr>
          <p:nvPr/>
        </p:nvPicPr>
        <p:blipFill>
          <a:blip r:embed="rId3"/>
          <a:stretch>
            <a:fillRect/>
          </a:stretch>
        </p:blipFill>
        <p:spPr>
          <a:xfrm>
            <a:off x="177" y="286456"/>
            <a:ext cx="5305425" cy="838200"/>
          </a:xfrm>
          <a:prstGeom prst="rect">
            <a:avLst/>
          </a:prstGeom>
        </p:spPr>
      </p:pic>
      <p:pic>
        <p:nvPicPr>
          <p:cNvPr id="7" name="Picture 6" descr="A blue rectangular object with text&#10;&#10;Description automatically generated">
            <a:extLst>
              <a:ext uri="{FF2B5EF4-FFF2-40B4-BE49-F238E27FC236}">
                <a16:creationId xmlns:a16="http://schemas.microsoft.com/office/drawing/2014/main" id="{AC3009BC-D7C0-B01F-F0BD-63AE13C94FFB}"/>
              </a:ext>
            </a:extLst>
          </p:cNvPr>
          <p:cNvPicPr>
            <a:picLocks noChangeAspect="1"/>
          </p:cNvPicPr>
          <p:nvPr/>
        </p:nvPicPr>
        <p:blipFill>
          <a:blip r:embed="rId4"/>
          <a:srcRect l="676" t="996" r="1351" b="53"/>
          <a:stretch/>
        </p:blipFill>
        <p:spPr>
          <a:xfrm rot="240000">
            <a:off x="7661415" y="1282979"/>
            <a:ext cx="3405746" cy="5138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A cover of a book&#10;&#10;Description automatically generated">
            <a:extLst>
              <a:ext uri="{FF2B5EF4-FFF2-40B4-BE49-F238E27FC236}">
                <a16:creationId xmlns:a16="http://schemas.microsoft.com/office/drawing/2014/main" id="{D1C2DAB4-7676-F7C1-112E-82947BE46CA4}"/>
              </a:ext>
            </a:extLst>
          </p:cNvPr>
          <p:cNvPicPr>
            <a:picLocks noGrp="1" noChangeAspect="1"/>
          </p:cNvPicPr>
          <p:nvPr>
            <p:ph idx="1"/>
          </p:nvPr>
        </p:nvPicPr>
        <p:blipFill>
          <a:blip r:embed="rId5"/>
          <a:srcRect l="2291" t="1087" r="24104" b="-996"/>
          <a:stretch/>
        </p:blipFill>
        <p:spPr>
          <a:xfrm rot="21360000">
            <a:off x="4051548" y="1236531"/>
            <a:ext cx="3477077" cy="5183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564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42D013-3C65-9AB7-F156-0AE91FB2E539}"/>
              </a:ext>
            </a:extLst>
          </p:cNvPr>
          <p:cNvSpPr/>
          <p:nvPr/>
        </p:nvSpPr>
        <p:spPr>
          <a:xfrm>
            <a:off x="14111" y="28221"/>
            <a:ext cx="2878666" cy="839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lack background&#10;&#10;Description automatically generated">
            <a:extLst>
              <a:ext uri="{FF2B5EF4-FFF2-40B4-BE49-F238E27FC236}">
                <a16:creationId xmlns:a16="http://schemas.microsoft.com/office/drawing/2014/main" id="{E8CBFB70-F72F-E486-DF7F-2D5AFBAB90CB}"/>
              </a:ext>
            </a:extLst>
          </p:cNvPr>
          <p:cNvPicPr>
            <a:picLocks noChangeAspect="1"/>
          </p:cNvPicPr>
          <p:nvPr/>
        </p:nvPicPr>
        <p:blipFill>
          <a:blip r:embed="rId4"/>
          <a:stretch>
            <a:fillRect/>
          </a:stretch>
        </p:blipFill>
        <p:spPr>
          <a:xfrm>
            <a:off x="177" y="141772"/>
            <a:ext cx="5305425" cy="838200"/>
          </a:xfrm>
          <a:prstGeom prst="rect">
            <a:avLst/>
          </a:prstGeom>
        </p:spPr>
      </p:pic>
    </p:spTree>
    <p:extLst>
      <p:ext uri="{BB962C8B-B14F-4D97-AF65-F5344CB8AC3E}">
        <p14:creationId xmlns:p14="http://schemas.microsoft.com/office/powerpoint/2010/main" val="2454433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0418" y="2043968"/>
            <a:ext cx="6827822" cy="41549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200" b="1">
                <a:solidFill>
                  <a:srgbClr val="002060"/>
                </a:solidFill>
              </a:rPr>
              <a:t>Be involved with solutions to local &amp; national issues</a:t>
            </a:r>
            <a:endParaRPr lang="en-US" sz="2200"/>
          </a:p>
          <a:p>
            <a:pPr marL="285750" indent="-285750">
              <a:buFont typeface="Arial" panose="020B0604020202020204" pitchFamily="34" charset="0"/>
              <a:buChar char="•"/>
            </a:pPr>
            <a:endParaRPr lang="en-GB" sz="2200" b="1">
              <a:solidFill>
                <a:srgbClr val="002060"/>
              </a:solidFill>
            </a:endParaRPr>
          </a:p>
          <a:p>
            <a:pPr marL="285750" indent="-285750">
              <a:buFont typeface="Arial" panose="020B0604020202020204" pitchFamily="34" charset="0"/>
              <a:buChar char="•"/>
            </a:pPr>
            <a:r>
              <a:rPr lang="en-GB" sz="2200" b="1">
                <a:solidFill>
                  <a:srgbClr val="002060"/>
                </a:solidFill>
              </a:rPr>
              <a:t>A sense of purpose beyond your team</a:t>
            </a:r>
          </a:p>
          <a:p>
            <a:pPr marL="285750" indent="-285750">
              <a:buFont typeface="Arial" panose="020B0604020202020204" pitchFamily="34" charset="0"/>
              <a:buChar char="•"/>
            </a:pPr>
            <a:endParaRPr lang="en-GB" sz="2200" b="1">
              <a:solidFill>
                <a:srgbClr val="002060"/>
              </a:solidFill>
            </a:endParaRPr>
          </a:p>
          <a:p>
            <a:pPr marL="285750" indent="-285750">
              <a:buFont typeface="Arial" panose="020B0604020202020204" pitchFamily="34" charset="0"/>
              <a:buChar char="•"/>
            </a:pPr>
            <a:r>
              <a:rPr lang="en-GB" sz="2200" b="1">
                <a:solidFill>
                  <a:srgbClr val="002060"/>
                </a:solidFill>
              </a:rPr>
              <a:t>Build and strengthen the union</a:t>
            </a:r>
          </a:p>
          <a:p>
            <a:pPr marL="285750" indent="-285750">
              <a:buFont typeface="Arial" panose="020B0604020202020204" pitchFamily="34" charset="0"/>
              <a:buChar char="•"/>
            </a:pPr>
            <a:endParaRPr lang="en-GB" sz="2200" b="1">
              <a:solidFill>
                <a:srgbClr val="002060"/>
              </a:solidFill>
            </a:endParaRPr>
          </a:p>
          <a:p>
            <a:pPr marL="285750" indent="-285750">
              <a:buFont typeface="Arial" panose="020B0604020202020204" pitchFamily="34" charset="0"/>
              <a:buChar char="•"/>
            </a:pPr>
            <a:r>
              <a:rPr lang="en-GB" sz="2200" b="1">
                <a:solidFill>
                  <a:srgbClr val="002060"/>
                </a:solidFill>
              </a:rPr>
              <a:t>Influence within the profession </a:t>
            </a:r>
          </a:p>
          <a:p>
            <a:pPr marL="285750" indent="-285750">
              <a:buFont typeface="Arial" panose="020B0604020202020204" pitchFamily="34" charset="0"/>
              <a:buChar char="•"/>
            </a:pPr>
            <a:endParaRPr lang="en-GB" sz="2200" b="1">
              <a:solidFill>
                <a:srgbClr val="002060"/>
              </a:solidFill>
            </a:endParaRPr>
          </a:p>
          <a:p>
            <a:pPr marL="285750" indent="-285750">
              <a:buFont typeface="Arial,Sans-Serif" panose="020B0604020202020204" pitchFamily="34" charset="0"/>
              <a:buChar char="•"/>
            </a:pPr>
            <a:r>
              <a:rPr lang="en-GB" sz="2200" b="1">
                <a:solidFill>
                  <a:srgbClr val="002060"/>
                </a:solidFill>
              </a:rPr>
              <a:t>Face-to-face training</a:t>
            </a:r>
            <a:endParaRPr lang="en-US" sz="2200">
              <a:solidFill>
                <a:srgbClr val="000000"/>
              </a:solidFill>
            </a:endParaRPr>
          </a:p>
          <a:p>
            <a:pPr marL="285750" indent="-285750">
              <a:buFont typeface="Arial,Sans-Serif" panose="020B0604020202020204" pitchFamily="34" charset="0"/>
              <a:buChar char="•"/>
            </a:pPr>
            <a:endParaRPr lang="en-GB" sz="2200">
              <a:solidFill>
                <a:srgbClr val="000000"/>
              </a:solidFill>
            </a:endParaRPr>
          </a:p>
          <a:p>
            <a:pPr marL="285750" indent="-285750">
              <a:buFont typeface="Arial" panose="020B0604020202020204" pitchFamily="34" charset="0"/>
              <a:buChar char="•"/>
            </a:pPr>
            <a:r>
              <a:rPr lang="en-GB" sz="2200" b="1">
                <a:solidFill>
                  <a:srgbClr val="002060"/>
                </a:solidFill>
              </a:rPr>
              <a:t>CPD opportunities and facilities time </a:t>
            </a:r>
            <a:endParaRPr lang="en-GB" sz="2200" b="1">
              <a:solidFill>
                <a:srgbClr val="002060"/>
              </a:solidFill>
              <a:cs typeface="Calibri"/>
            </a:endParaRPr>
          </a:p>
        </p:txBody>
      </p:sp>
      <p:sp>
        <p:nvSpPr>
          <p:cNvPr id="7" name="Rectangle 6"/>
          <p:cNvSpPr/>
          <p:nvPr/>
        </p:nvSpPr>
        <p:spPr>
          <a:xfrm>
            <a:off x="547272" y="717265"/>
            <a:ext cx="904751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00" cap="none" spc="-100" normalizeH="0" noProof="0">
                <a:ln>
                  <a:noFill/>
                </a:ln>
                <a:solidFill>
                  <a:srgbClr val="002060"/>
                </a:solidFill>
                <a:effectLst/>
                <a:uLnTx/>
                <a:uFillTx/>
                <a:latin typeface="Arial" charset="0"/>
                <a:ea typeface="Arial" charset="0"/>
                <a:cs typeface="Arial" charset="0"/>
              </a:rPr>
              <a:t> </a:t>
            </a:r>
            <a:r>
              <a:rPr kumimoji="0" lang="en-US" sz="5400" b="1" i="0" u="none" strike="noStrike" kern="1000" cap="none" spc="-100" normalizeH="0" baseline="0" noProof="0">
                <a:ln>
                  <a:noFill/>
                </a:ln>
                <a:solidFill>
                  <a:srgbClr val="002060"/>
                </a:solidFill>
                <a:effectLst/>
                <a:uLnTx/>
                <a:uFillTx/>
                <a:latin typeface="Arial" charset="0"/>
                <a:ea typeface="Arial" charset="0"/>
                <a:cs typeface="Arial" charset="0"/>
              </a:rPr>
              <a:t> </a:t>
            </a:r>
          </a:p>
        </p:txBody>
      </p:sp>
      <p:sp>
        <p:nvSpPr>
          <p:cNvPr id="2" name="Rectangle 1">
            <a:extLst>
              <a:ext uri="{FF2B5EF4-FFF2-40B4-BE49-F238E27FC236}">
                <a16:creationId xmlns:a16="http://schemas.microsoft.com/office/drawing/2014/main" id="{260C4586-6FC0-DB35-74B3-E0ED2DA99208}"/>
              </a:ext>
            </a:extLst>
          </p:cNvPr>
          <p:cNvSpPr/>
          <p:nvPr/>
        </p:nvSpPr>
        <p:spPr>
          <a:xfrm>
            <a:off x="1570610" y="1125362"/>
            <a:ext cx="904751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00" cap="none" spc="-100" normalizeH="0" noProof="0">
                <a:ln>
                  <a:noFill/>
                </a:ln>
                <a:solidFill>
                  <a:srgbClr val="002060"/>
                </a:solidFill>
                <a:effectLst/>
                <a:uLnTx/>
                <a:uFillTx/>
                <a:latin typeface="Arial" charset="0"/>
                <a:ea typeface="Arial" charset="0"/>
                <a:cs typeface="Arial" charset="0"/>
              </a:rPr>
              <a:t>Benefits of becoming a rep </a:t>
            </a:r>
            <a:r>
              <a:rPr kumimoji="0" lang="en-US" sz="5400" b="1" i="0" u="none" strike="noStrike" kern="1000" cap="none" spc="-100" normalizeH="0" baseline="0" noProof="0">
                <a:ln>
                  <a:noFill/>
                </a:ln>
                <a:solidFill>
                  <a:srgbClr val="002060"/>
                </a:solidFill>
                <a:effectLst/>
                <a:uLnTx/>
                <a:uFillTx/>
                <a:latin typeface="Arial" charset="0"/>
                <a:ea typeface="Arial" charset="0"/>
                <a:cs typeface="Arial" charset="0"/>
              </a:rPr>
              <a:t> </a:t>
            </a:r>
          </a:p>
        </p:txBody>
      </p:sp>
      <p:sp>
        <p:nvSpPr>
          <p:cNvPr id="4" name="Speech Bubble: Rectangle with Corners Rounded 3">
            <a:extLst>
              <a:ext uri="{FF2B5EF4-FFF2-40B4-BE49-F238E27FC236}">
                <a16:creationId xmlns:a16="http://schemas.microsoft.com/office/drawing/2014/main" id="{0621B375-9E98-26C5-A1D4-CE16BF95DF7C}"/>
              </a:ext>
            </a:extLst>
          </p:cNvPr>
          <p:cNvSpPr/>
          <p:nvPr/>
        </p:nvSpPr>
        <p:spPr>
          <a:xfrm>
            <a:off x="7636379" y="2532800"/>
            <a:ext cx="3929944" cy="2970388"/>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aseline="0">
                <a:latin typeface="Calibri"/>
              </a:rPr>
              <a:t>I have thoroughly enjoyed my time as a CSP Rep</a:t>
            </a:r>
            <a:r>
              <a:rPr lang="en-GB">
                <a:latin typeface="Calibri"/>
              </a:rPr>
              <a:t>,</a:t>
            </a:r>
            <a:r>
              <a:rPr lang="en-GB" sz="1800" baseline="0">
                <a:latin typeface="Calibri"/>
              </a:rPr>
              <a:t> especially the training provided which has not only developed my leadership skills,</a:t>
            </a:r>
            <a:r>
              <a:rPr lang="en-GB" sz="1800">
                <a:latin typeface="Calibri"/>
                <a:ea typeface="Calibri"/>
                <a:cs typeface="Calibri"/>
              </a:rPr>
              <a:t>​</a:t>
            </a:r>
            <a:br>
              <a:rPr lang="en-GB" sz="1800">
                <a:latin typeface="Calibri"/>
                <a:ea typeface="Calibri"/>
                <a:cs typeface="Calibri"/>
              </a:rPr>
            </a:br>
            <a:r>
              <a:rPr lang="en-GB" sz="1800" baseline="0">
                <a:latin typeface="Calibri"/>
              </a:rPr>
              <a:t>but also my knowledge of the inner and background workings of multiple organisations, negotiations, making change and helping</a:t>
            </a:r>
            <a:r>
              <a:rPr lang="en-GB" sz="1800">
                <a:latin typeface="Calibri"/>
                <a:ea typeface="Calibri"/>
                <a:cs typeface="Calibri"/>
              </a:rPr>
              <a:t>​</a:t>
            </a:r>
            <a:br>
              <a:rPr lang="en-GB" sz="1800">
                <a:latin typeface="Calibri"/>
                <a:ea typeface="Calibri"/>
                <a:cs typeface="Calibri"/>
              </a:rPr>
            </a:br>
            <a:r>
              <a:rPr lang="en-GB" sz="1800" baseline="0">
                <a:latin typeface="Calibri"/>
              </a:rPr>
              <a:t>people.</a:t>
            </a:r>
            <a:r>
              <a:rPr lang="en-GB">
                <a:latin typeface="Calibri"/>
              </a:rPr>
              <a:t> </a:t>
            </a:r>
            <a:endParaRPr lang="en-GB">
              <a:ea typeface="Calibri"/>
              <a:cs typeface="Calibri"/>
            </a:endParaRPr>
          </a:p>
        </p:txBody>
      </p:sp>
      <p:sp>
        <p:nvSpPr>
          <p:cNvPr id="5" name="Rectangle 4">
            <a:extLst>
              <a:ext uri="{FF2B5EF4-FFF2-40B4-BE49-F238E27FC236}">
                <a16:creationId xmlns:a16="http://schemas.microsoft.com/office/drawing/2014/main" id="{33DCE294-69C8-0563-E95F-1ED1656017CB}"/>
              </a:ext>
            </a:extLst>
          </p:cNvPr>
          <p:cNvSpPr/>
          <p:nvPr/>
        </p:nvSpPr>
        <p:spPr>
          <a:xfrm>
            <a:off x="14111" y="28221"/>
            <a:ext cx="2878666" cy="839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black background&#10;&#10;Description automatically generated">
            <a:extLst>
              <a:ext uri="{FF2B5EF4-FFF2-40B4-BE49-F238E27FC236}">
                <a16:creationId xmlns:a16="http://schemas.microsoft.com/office/drawing/2014/main" id="{96BDCA25-C2B3-92FD-C761-2945F7296798}"/>
              </a:ext>
            </a:extLst>
          </p:cNvPr>
          <p:cNvPicPr>
            <a:picLocks noChangeAspect="1"/>
          </p:cNvPicPr>
          <p:nvPr/>
        </p:nvPicPr>
        <p:blipFill>
          <a:blip r:embed="rId3"/>
          <a:stretch>
            <a:fillRect/>
          </a:stretch>
        </p:blipFill>
        <p:spPr>
          <a:xfrm>
            <a:off x="177" y="286456"/>
            <a:ext cx="5305425" cy="838200"/>
          </a:xfrm>
          <a:prstGeom prst="rect">
            <a:avLst/>
          </a:prstGeom>
        </p:spPr>
      </p:pic>
    </p:spTree>
    <p:extLst>
      <p:ext uri="{BB962C8B-B14F-4D97-AF65-F5344CB8AC3E}">
        <p14:creationId xmlns:p14="http://schemas.microsoft.com/office/powerpoint/2010/main" val="26316685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150CE-7C72-8946-3FC2-552C21913C4C}"/>
              </a:ext>
            </a:extLst>
          </p:cNvPr>
          <p:cNvSpPr>
            <a:spLocks noGrp="1"/>
          </p:cNvSpPr>
          <p:nvPr>
            <p:ph type="title"/>
          </p:nvPr>
        </p:nvSpPr>
        <p:spPr>
          <a:xfrm>
            <a:off x="694981" y="937176"/>
            <a:ext cx="10515600" cy="1325563"/>
          </a:xfrm>
        </p:spPr>
        <p:txBody>
          <a:bodyPr/>
          <a:lstStyle/>
          <a:p>
            <a:r>
              <a:rPr lang="en-GB" b="1">
                <a:solidFill>
                  <a:srgbClr val="002060"/>
                </a:solidFill>
                <a:latin typeface="Arial" panose="020B0604020202020204" pitchFamily="34" charset="0"/>
                <a:cs typeface="Arial" panose="020B0604020202020204" pitchFamily="34" charset="0"/>
              </a:rPr>
              <a:t>Find out more about CSP rep roles</a:t>
            </a:r>
          </a:p>
        </p:txBody>
      </p:sp>
      <p:sp>
        <p:nvSpPr>
          <p:cNvPr id="7" name="TextBox 6">
            <a:extLst>
              <a:ext uri="{FF2B5EF4-FFF2-40B4-BE49-F238E27FC236}">
                <a16:creationId xmlns:a16="http://schemas.microsoft.com/office/drawing/2014/main" id="{2947F48F-0B40-31BD-D24C-A8EB965A790F}"/>
              </a:ext>
            </a:extLst>
          </p:cNvPr>
          <p:cNvSpPr txBox="1"/>
          <p:nvPr/>
        </p:nvSpPr>
        <p:spPr>
          <a:xfrm>
            <a:off x="1698037" y="2227453"/>
            <a:ext cx="3481330" cy="400110"/>
          </a:xfrm>
          <a:prstGeom prst="rect">
            <a:avLst/>
          </a:prstGeom>
          <a:noFill/>
        </p:spPr>
        <p:txBody>
          <a:bodyPr wrap="square" lIns="91440" tIns="45720" rIns="91440" bIns="45720" rtlCol="0" anchor="t">
            <a:spAutoFit/>
          </a:bodyPr>
          <a:lstStyle/>
          <a:p>
            <a:pPr algn="ctr"/>
            <a:r>
              <a:rPr lang="en-GB" sz="2000" b="1"/>
              <a:t>Safety Rep role</a:t>
            </a:r>
          </a:p>
        </p:txBody>
      </p:sp>
      <p:sp>
        <p:nvSpPr>
          <p:cNvPr id="8" name="TextBox 7">
            <a:extLst>
              <a:ext uri="{FF2B5EF4-FFF2-40B4-BE49-F238E27FC236}">
                <a16:creationId xmlns:a16="http://schemas.microsoft.com/office/drawing/2014/main" id="{83FC3D60-EFC7-D5DB-AA05-3AEB87E43E09}"/>
              </a:ext>
            </a:extLst>
          </p:cNvPr>
          <p:cNvSpPr txBox="1"/>
          <p:nvPr/>
        </p:nvSpPr>
        <p:spPr>
          <a:xfrm>
            <a:off x="7467130" y="2173352"/>
            <a:ext cx="2599980" cy="400110"/>
          </a:xfrm>
          <a:prstGeom prst="rect">
            <a:avLst/>
          </a:prstGeom>
          <a:noFill/>
        </p:spPr>
        <p:txBody>
          <a:bodyPr wrap="square" lIns="91440" tIns="45720" rIns="91440" bIns="45720" rtlCol="0" anchor="t">
            <a:spAutoFit/>
          </a:bodyPr>
          <a:lstStyle/>
          <a:p>
            <a:pPr algn="ctr"/>
            <a:r>
              <a:rPr lang="en-GB" sz="2000" b="1"/>
              <a:t>Steward role</a:t>
            </a:r>
            <a:endParaRPr lang="en-US"/>
          </a:p>
        </p:txBody>
      </p:sp>
      <p:pic>
        <p:nvPicPr>
          <p:cNvPr id="11" name="Picture 10">
            <a:extLst>
              <a:ext uri="{FF2B5EF4-FFF2-40B4-BE49-F238E27FC236}">
                <a16:creationId xmlns:a16="http://schemas.microsoft.com/office/drawing/2014/main" id="{06E50F13-6EAD-DD8A-A70E-C2DF0EA5076C}"/>
              </a:ext>
            </a:extLst>
          </p:cNvPr>
          <p:cNvPicPr>
            <a:picLocks noChangeAspect="1"/>
          </p:cNvPicPr>
          <p:nvPr/>
        </p:nvPicPr>
        <p:blipFill>
          <a:blip r:embed="rId3"/>
          <a:stretch>
            <a:fillRect/>
          </a:stretch>
        </p:blipFill>
        <p:spPr>
          <a:xfrm>
            <a:off x="2278944" y="2800966"/>
            <a:ext cx="2318459" cy="2318459"/>
          </a:xfrm>
          <a:prstGeom prst="rect">
            <a:avLst/>
          </a:prstGeom>
        </p:spPr>
      </p:pic>
      <p:pic>
        <p:nvPicPr>
          <p:cNvPr id="13" name="Picture 12">
            <a:extLst>
              <a:ext uri="{FF2B5EF4-FFF2-40B4-BE49-F238E27FC236}">
                <a16:creationId xmlns:a16="http://schemas.microsoft.com/office/drawing/2014/main" id="{08870CFA-41D4-595B-5666-4B4246E224F1}"/>
              </a:ext>
            </a:extLst>
          </p:cNvPr>
          <p:cNvPicPr>
            <a:picLocks noChangeAspect="1"/>
          </p:cNvPicPr>
          <p:nvPr/>
        </p:nvPicPr>
        <p:blipFill>
          <a:blip r:embed="rId4"/>
          <a:stretch>
            <a:fillRect/>
          </a:stretch>
        </p:blipFill>
        <p:spPr>
          <a:xfrm>
            <a:off x="7608241" y="2768040"/>
            <a:ext cx="2318458" cy="2318458"/>
          </a:xfrm>
          <a:prstGeom prst="rect">
            <a:avLst/>
          </a:prstGeom>
        </p:spPr>
      </p:pic>
      <p:sp>
        <p:nvSpPr>
          <p:cNvPr id="15" name="TextBox 14">
            <a:extLst>
              <a:ext uri="{FF2B5EF4-FFF2-40B4-BE49-F238E27FC236}">
                <a16:creationId xmlns:a16="http://schemas.microsoft.com/office/drawing/2014/main" id="{6D11B3FD-37FF-4E63-DBA7-4C4EF729ECF4}"/>
              </a:ext>
            </a:extLst>
          </p:cNvPr>
          <p:cNvSpPr txBox="1"/>
          <p:nvPr/>
        </p:nvSpPr>
        <p:spPr>
          <a:xfrm>
            <a:off x="6314723" y="5211309"/>
            <a:ext cx="4907799" cy="369332"/>
          </a:xfrm>
          <a:prstGeom prst="rect">
            <a:avLst/>
          </a:prstGeom>
          <a:noFill/>
        </p:spPr>
        <p:txBody>
          <a:bodyPr wrap="square" lIns="91440" tIns="45720" rIns="91440" bIns="45720" anchor="t">
            <a:spAutoFit/>
          </a:bodyPr>
          <a:lstStyle/>
          <a:p>
            <a:pPr algn="ctr"/>
            <a:r>
              <a:rPr lang="en-GB">
                <a:hlinkClick r:id="rId5"/>
              </a:rPr>
              <a:t>https://www.csp.org.uk/networks/stewards/role</a:t>
            </a:r>
            <a:r>
              <a:rPr lang="en-GB"/>
              <a:t> </a:t>
            </a:r>
          </a:p>
        </p:txBody>
      </p:sp>
      <p:sp>
        <p:nvSpPr>
          <p:cNvPr id="17" name="TextBox 16">
            <a:extLst>
              <a:ext uri="{FF2B5EF4-FFF2-40B4-BE49-F238E27FC236}">
                <a16:creationId xmlns:a16="http://schemas.microsoft.com/office/drawing/2014/main" id="{D245A174-2DEB-C868-1E8B-B728C513DF78}"/>
              </a:ext>
            </a:extLst>
          </p:cNvPr>
          <p:cNvSpPr txBox="1"/>
          <p:nvPr/>
        </p:nvSpPr>
        <p:spPr>
          <a:xfrm>
            <a:off x="849018" y="5201903"/>
            <a:ext cx="5161799" cy="369332"/>
          </a:xfrm>
          <a:prstGeom prst="rect">
            <a:avLst/>
          </a:prstGeom>
          <a:noFill/>
        </p:spPr>
        <p:txBody>
          <a:bodyPr wrap="square" lIns="91440" tIns="45720" rIns="91440" bIns="45720" anchor="t">
            <a:spAutoFit/>
          </a:bodyPr>
          <a:lstStyle/>
          <a:p>
            <a:pPr algn="ctr"/>
            <a:r>
              <a:rPr lang="en-GB">
                <a:hlinkClick r:id="rId6"/>
              </a:rPr>
              <a:t>https://www.csp.org.uk/networks/safety-reps/role</a:t>
            </a:r>
            <a:r>
              <a:rPr lang="en-GB"/>
              <a:t> </a:t>
            </a:r>
          </a:p>
        </p:txBody>
      </p:sp>
      <p:pic>
        <p:nvPicPr>
          <p:cNvPr id="3" name="Picture 2" descr="A close up of a black background&#10;&#10;Description automatically generated">
            <a:extLst>
              <a:ext uri="{FF2B5EF4-FFF2-40B4-BE49-F238E27FC236}">
                <a16:creationId xmlns:a16="http://schemas.microsoft.com/office/drawing/2014/main" id="{9B13AE56-7F08-1567-B049-3B5214C122D8}"/>
              </a:ext>
            </a:extLst>
          </p:cNvPr>
          <p:cNvPicPr>
            <a:picLocks noChangeAspect="1"/>
          </p:cNvPicPr>
          <p:nvPr/>
        </p:nvPicPr>
        <p:blipFill>
          <a:blip r:embed="rId7"/>
          <a:stretch>
            <a:fillRect/>
          </a:stretch>
        </p:blipFill>
        <p:spPr>
          <a:xfrm>
            <a:off x="177" y="286456"/>
            <a:ext cx="5305425" cy="838200"/>
          </a:xfrm>
          <a:prstGeom prst="rect">
            <a:avLst/>
          </a:prstGeom>
        </p:spPr>
      </p:pic>
    </p:spTree>
    <p:extLst>
      <p:ext uri="{BB962C8B-B14F-4D97-AF65-F5344CB8AC3E}">
        <p14:creationId xmlns:p14="http://schemas.microsoft.com/office/powerpoint/2010/main" val="2534290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150CE-7C72-8946-3FC2-552C21913C4C}"/>
              </a:ext>
            </a:extLst>
          </p:cNvPr>
          <p:cNvSpPr>
            <a:spLocks noGrp="1"/>
          </p:cNvSpPr>
          <p:nvPr>
            <p:ph type="title"/>
          </p:nvPr>
        </p:nvSpPr>
        <p:spPr>
          <a:xfrm>
            <a:off x="694981" y="1052923"/>
            <a:ext cx="10515600" cy="1325563"/>
          </a:xfrm>
        </p:spPr>
        <p:txBody>
          <a:bodyPr/>
          <a:lstStyle/>
          <a:p>
            <a:r>
              <a:rPr lang="en-GB" b="1">
                <a:solidFill>
                  <a:srgbClr val="002060"/>
                </a:solidFill>
                <a:latin typeface="Arial"/>
                <a:cs typeface="Arial"/>
              </a:rPr>
              <a:t>Organising Clinics</a:t>
            </a:r>
            <a:endParaRPr lang="en-US"/>
          </a:p>
        </p:txBody>
      </p:sp>
      <p:pic>
        <p:nvPicPr>
          <p:cNvPr id="3" name="Picture 2" descr="A close up of a black background&#10;&#10;Description automatically generated">
            <a:extLst>
              <a:ext uri="{FF2B5EF4-FFF2-40B4-BE49-F238E27FC236}">
                <a16:creationId xmlns:a16="http://schemas.microsoft.com/office/drawing/2014/main" id="{9B13AE56-7F08-1567-B049-3B5214C122D8}"/>
              </a:ext>
            </a:extLst>
          </p:cNvPr>
          <p:cNvPicPr>
            <a:picLocks noChangeAspect="1"/>
          </p:cNvPicPr>
          <p:nvPr/>
        </p:nvPicPr>
        <p:blipFill>
          <a:blip r:embed="rId3"/>
          <a:stretch>
            <a:fillRect/>
          </a:stretch>
        </p:blipFill>
        <p:spPr>
          <a:xfrm>
            <a:off x="177" y="286456"/>
            <a:ext cx="5305425" cy="838200"/>
          </a:xfrm>
          <a:prstGeom prst="rect">
            <a:avLst/>
          </a:prstGeom>
        </p:spPr>
      </p:pic>
      <p:sp>
        <p:nvSpPr>
          <p:cNvPr id="2" name="TextBox 1">
            <a:extLst>
              <a:ext uri="{FF2B5EF4-FFF2-40B4-BE49-F238E27FC236}">
                <a16:creationId xmlns:a16="http://schemas.microsoft.com/office/drawing/2014/main" id="{CD16C20C-9327-59D0-329A-384BB31C9889}"/>
              </a:ext>
            </a:extLst>
          </p:cNvPr>
          <p:cNvSpPr txBox="1"/>
          <p:nvPr/>
        </p:nvSpPr>
        <p:spPr>
          <a:xfrm>
            <a:off x="567184" y="2387873"/>
            <a:ext cx="81781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rgbClr val="002060"/>
                </a:solidFill>
              </a:rPr>
              <a:t>Free webinar training &amp; discussion for all CSP members</a:t>
            </a:r>
            <a:endParaRPr lang="en-US" sz="2000" b="1">
              <a:solidFill>
                <a:srgbClr val="002060"/>
              </a:solidFill>
            </a:endParaRPr>
          </a:p>
          <a:p>
            <a:pPr algn="r"/>
            <a:endParaRPr lang="en-US" sz="2400" b="1">
              <a:solidFill>
                <a:srgbClr val="002060"/>
              </a:solidFill>
            </a:endParaRPr>
          </a:p>
          <a:p>
            <a:pPr algn="r"/>
            <a:r>
              <a:rPr lang="en-US" sz="2400" b="1">
                <a:solidFill>
                  <a:srgbClr val="002060"/>
                </a:solidFill>
              </a:rPr>
              <a:t>Monthly, 3rd Thursday of the Month 12-1pm</a:t>
            </a:r>
          </a:p>
          <a:p>
            <a:pPr algn="r"/>
            <a:r>
              <a:rPr lang="en-US" sz="2400" b="1">
                <a:solidFill>
                  <a:srgbClr val="002060"/>
                </a:solidFill>
              </a:rPr>
              <a:t> (unless otherwise stated)</a:t>
            </a:r>
            <a:endParaRPr lang="en-US"/>
          </a:p>
          <a:p>
            <a:pPr algn="r"/>
            <a:endParaRPr lang="en-US" sz="2400" b="1">
              <a:solidFill>
                <a:srgbClr val="002060"/>
              </a:solidFill>
            </a:endParaRPr>
          </a:p>
          <a:p>
            <a:pPr algn="r"/>
            <a:r>
              <a:rPr lang="en-US" sz="2400" b="1">
                <a:solidFill>
                  <a:srgbClr val="002060"/>
                </a:solidFill>
              </a:rPr>
              <a:t>Find out more &amp; sign up: csp.org.uk/</a:t>
            </a:r>
            <a:r>
              <a:rPr lang="en-US" sz="2400" b="1" err="1">
                <a:solidFill>
                  <a:srgbClr val="002060"/>
                </a:solidFill>
              </a:rPr>
              <a:t>GetOrganised</a:t>
            </a:r>
            <a:endParaRPr lang="en-US" sz="2400" b="1">
              <a:solidFill>
                <a:srgbClr val="002060"/>
              </a:solidFill>
            </a:endParaRPr>
          </a:p>
        </p:txBody>
      </p:sp>
      <p:graphicFrame>
        <p:nvGraphicFramePr>
          <p:cNvPr id="6" name="Diagram 5">
            <a:extLst>
              <a:ext uri="{FF2B5EF4-FFF2-40B4-BE49-F238E27FC236}">
                <a16:creationId xmlns:a16="http://schemas.microsoft.com/office/drawing/2014/main" id="{C359B0AA-E76F-1D56-2E6A-E71C6021AEF6}"/>
              </a:ext>
            </a:extLst>
          </p:cNvPr>
          <p:cNvGraphicFramePr/>
          <p:nvPr>
            <p:extLst>
              <p:ext uri="{D42A27DB-BD31-4B8C-83A1-F6EECF244321}">
                <p14:modId xmlns:p14="http://schemas.microsoft.com/office/powerpoint/2010/main" val="1306113982"/>
              </p:ext>
            </p:extLst>
          </p:nvPr>
        </p:nvGraphicFramePr>
        <p:xfrm>
          <a:off x="9161385" y="1052726"/>
          <a:ext cx="2653367" cy="370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42" name="Diagram 641">
            <a:extLst>
              <a:ext uri="{FF2B5EF4-FFF2-40B4-BE49-F238E27FC236}">
                <a16:creationId xmlns:a16="http://schemas.microsoft.com/office/drawing/2014/main" id="{71FF2999-8B21-B10D-1B41-5E05AE4C1BC2}"/>
              </a:ext>
            </a:extLst>
          </p:cNvPr>
          <p:cNvGraphicFramePr/>
          <p:nvPr>
            <p:extLst>
              <p:ext uri="{D42A27DB-BD31-4B8C-83A1-F6EECF244321}">
                <p14:modId xmlns:p14="http://schemas.microsoft.com/office/powerpoint/2010/main" val="3050880974"/>
              </p:ext>
            </p:extLst>
          </p:nvPr>
        </p:nvGraphicFramePr>
        <p:xfrm>
          <a:off x="382608" y="4796399"/>
          <a:ext cx="11430408" cy="1944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272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black background&#10;&#10;Description automatically generated">
            <a:extLst>
              <a:ext uri="{FF2B5EF4-FFF2-40B4-BE49-F238E27FC236}">
                <a16:creationId xmlns:a16="http://schemas.microsoft.com/office/drawing/2014/main" id="{104EFB45-1807-C691-C4E2-09D17FBA3787}"/>
              </a:ext>
            </a:extLst>
          </p:cNvPr>
          <p:cNvPicPr>
            <a:picLocks noGrp="1" noRot="1" noChangeAspect="1" noMove="1" noResize="1" noEditPoints="1" noAdjustHandles="1" noChangeArrowheads="1" noChangeShapeType="1" noCrop="1"/>
          </p:cNvPicPr>
          <p:nvPr/>
        </p:nvPicPr>
        <p:blipFill>
          <a:blip r:embed="rId3"/>
          <a:stretch/>
        </p:blipFill>
        <p:spPr>
          <a:xfrm>
            <a:off x="643467" y="3012040"/>
            <a:ext cx="5294716" cy="833917"/>
          </a:xfrm>
          <a:prstGeom prst="rect">
            <a:avLst/>
          </a:prstGeom>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A4B76387-DD38-E935-4215-8E4D732D3699}"/>
              </a:ext>
            </a:extLst>
          </p:cNvPr>
          <p:cNvSpPr txBox="1">
            <a:spLocks/>
          </p:cNvSpPr>
          <p:nvPr/>
        </p:nvSpPr>
        <p:spPr>
          <a:xfrm>
            <a:off x="134707" y="1143000"/>
            <a:ext cx="5427893" cy="522732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b="1">
              <a:solidFill>
                <a:srgbClr val="2A2670"/>
              </a:solidFill>
              <a:latin typeface="Inter Display" panose="02000503000000020004" pitchFamily="2" charset="0"/>
              <a:ea typeface="Inter Display" panose="02000503000000020004" pitchFamily="2" charset="0"/>
              <a:cs typeface="Inter Display" panose="02000503000000020004" pitchFamily="2" charset="0"/>
            </a:endParaRPr>
          </a:p>
        </p:txBody>
      </p:sp>
      <p:sp>
        <p:nvSpPr>
          <p:cNvPr id="13" name="TextBox 12">
            <a:extLst>
              <a:ext uri="{FF2B5EF4-FFF2-40B4-BE49-F238E27FC236}">
                <a16:creationId xmlns:a16="http://schemas.microsoft.com/office/drawing/2014/main" id="{0A5B6F77-FD82-85A4-A4D6-264EEBD74699}"/>
              </a:ext>
            </a:extLst>
          </p:cNvPr>
          <p:cNvSpPr txBox="1"/>
          <p:nvPr/>
        </p:nvSpPr>
        <p:spPr>
          <a:xfrm>
            <a:off x="20295704" y="1331843"/>
            <a:ext cx="184731" cy="369332"/>
          </a:xfrm>
          <a:prstGeom prst="rect">
            <a:avLst/>
          </a:prstGeom>
          <a:noFill/>
        </p:spPr>
        <p:txBody>
          <a:bodyPr wrap="none" rtlCol="0">
            <a:spAutoFit/>
          </a:bodyPr>
          <a:lstStyle/>
          <a:p>
            <a:endParaRPr lang="en-US"/>
          </a:p>
        </p:txBody>
      </p:sp>
      <p:pic>
        <p:nvPicPr>
          <p:cNvPr id="2" name="Picture 1" descr="A qr code on a white background&#10;&#10;Description automatically generated">
            <a:extLst>
              <a:ext uri="{FF2B5EF4-FFF2-40B4-BE49-F238E27FC236}">
                <a16:creationId xmlns:a16="http://schemas.microsoft.com/office/drawing/2014/main" id="{1B66C047-8BA3-C122-E9DC-5545108CD4E0}"/>
              </a:ext>
            </a:extLst>
          </p:cNvPr>
          <p:cNvPicPr>
            <a:picLocks noChangeAspect="1"/>
          </p:cNvPicPr>
          <p:nvPr/>
        </p:nvPicPr>
        <p:blipFill>
          <a:blip r:embed="rId4"/>
          <a:stretch>
            <a:fillRect/>
          </a:stretch>
        </p:blipFill>
        <p:spPr>
          <a:xfrm>
            <a:off x="7859985" y="3632109"/>
            <a:ext cx="2424546" cy="2410691"/>
          </a:xfrm>
          <a:prstGeom prst="rect">
            <a:avLst/>
          </a:prstGeom>
        </p:spPr>
      </p:pic>
      <p:sp>
        <p:nvSpPr>
          <p:cNvPr id="5" name="TextBox 4">
            <a:extLst>
              <a:ext uri="{FF2B5EF4-FFF2-40B4-BE49-F238E27FC236}">
                <a16:creationId xmlns:a16="http://schemas.microsoft.com/office/drawing/2014/main" id="{87751BBA-C783-D9D4-434E-84B270AF88AE}"/>
              </a:ext>
            </a:extLst>
          </p:cNvPr>
          <p:cNvSpPr txBox="1"/>
          <p:nvPr/>
        </p:nvSpPr>
        <p:spPr>
          <a:xfrm>
            <a:off x="6589998" y="1158515"/>
            <a:ext cx="49650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7030A0"/>
                </a:solidFill>
              </a:rPr>
              <a:t>Welcome to the Isle of Wight Physiotherapy event!</a:t>
            </a:r>
            <a:br>
              <a:rPr lang="en-US" sz="2000"/>
            </a:br>
            <a:br>
              <a:rPr lang="en-US" sz="2000"/>
            </a:br>
            <a:r>
              <a:rPr lang="en-US" sz="2000"/>
              <a:t>To start, please fill in this quick </a:t>
            </a:r>
            <a:r>
              <a:rPr lang="en-US" sz="2000" err="1"/>
              <a:t>menti</a:t>
            </a:r>
            <a:r>
              <a:rPr lang="en-US" sz="2000"/>
              <a:t> poll by scanning the QR code below or visiting </a:t>
            </a:r>
            <a:r>
              <a:rPr lang="en-US" sz="2000" b="1">
                <a:solidFill>
                  <a:srgbClr val="7030A0"/>
                </a:solidFill>
              </a:rPr>
              <a:t>menti.com </a:t>
            </a:r>
            <a:r>
              <a:rPr lang="en-US" sz="2000"/>
              <a:t>on your device and entering in </a:t>
            </a:r>
            <a:r>
              <a:rPr lang="en-US" sz="2000" b="1">
                <a:solidFill>
                  <a:srgbClr val="7030A0"/>
                </a:solidFill>
              </a:rPr>
              <a:t>passcode: 8260 6957</a:t>
            </a:r>
            <a:endParaRPr lang="en-US"/>
          </a:p>
        </p:txBody>
      </p:sp>
    </p:spTree>
    <p:extLst>
      <p:ext uri="{BB962C8B-B14F-4D97-AF65-F5344CB8AC3E}">
        <p14:creationId xmlns:p14="http://schemas.microsoft.com/office/powerpoint/2010/main" val="37194995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122363"/>
            <a:ext cx="10280073" cy="1371455"/>
          </a:xfrm>
        </p:spPr>
        <p:txBody>
          <a:bodyPr>
            <a:normAutofit/>
          </a:bodyPr>
          <a:lstStyle/>
          <a:p>
            <a:r>
              <a:rPr lang="en-GB" sz="4800">
                <a:solidFill>
                  <a:schemeClr val="tx2">
                    <a:lumMod val="90000"/>
                    <a:lumOff val="10000"/>
                  </a:schemeClr>
                </a:solidFill>
              </a:rPr>
              <a:t>The professional adviser role </a:t>
            </a:r>
          </a:p>
        </p:txBody>
      </p:sp>
      <p:sp>
        <p:nvSpPr>
          <p:cNvPr id="3" name="Subtitle 2"/>
          <p:cNvSpPr>
            <a:spLocks noGrp="1"/>
          </p:cNvSpPr>
          <p:nvPr>
            <p:ph type="subTitle" idx="1"/>
          </p:nvPr>
        </p:nvSpPr>
        <p:spPr/>
        <p:txBody>
          <a:bodyPr vert="horz" lIns="91440" tIns="45720" rIns="91440" bIns="45720" rtlCol="0" anchor="t">
            <a:normAutofit/>
          </a:bodyPr>
          <a:lstStyle/>
          <a:p>
            <a:endParaRPr lang="en-GB"/>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3"/>
          <a:stretch/>
        </p:blipFill>
        <p:spPr>
          <a:xfrm>
            <a:off x="244456" y="288446"/>
            <a:ext cx="5294716" cy="833917"/>
          </a:xfrm>
          <a:prstGeom prst="rect">
            <a:avLst/>
          </a:prstGeom>
        </p:spPr>
      </p:pic>
      <p:pic>
        <p:nvPicPr>
          <p:cNvPr id="5" name="Picture 4" descr="A group of blue and white rectangular buttons with text&#10;&#10;Description automatically generated">
            <a:extLst>
              <a:ext uri="{FF2B5EF4-FFF2-40B4-BE49-F238E27FC236}">
                <a16:creationId xmlns:a16="http://schemas.microsoft.com/office/drawing/2014/main" id="{AC5F2136-A9A8-54A4-FD3A-2E2760A4A23B}"/>
              </a:ext>
            </a:extLst>
          </p:cNvPr>
          <p:cNvPicPr>
            <a:picLocks noChangeAspect="1"/>
          </p:cNvPicPr>
          <p:nvPr/>
        </p:nvPicPr>
        <p:blipFill>
          <a:blip r:embed="rId4"/>
          <a:stretch>
            <a:fillRect/>
          </a:stretch>
        </p:blipFill>
        <p:spPr>
          <a:xfrm>
            <a:off x="1524000" y="2204129"/>
            <a:ext cx="9431548" cy="3901856"/>
          </a:xfrm>
          <a:prstGeom prst="rect">
            <a:avLst/>
          </a:prstGeom>
        </p:spPr>
      </p:pic>
    </p:spTree>
    <p:extLst>
      <p:ext uri="{BB962C8B-B14F-4D97-AF65-F5344CB8AC3E}">
        <p14:creationId xmlns:p14="http://schemas.microsoft.com/office/powerpoint/2010/main" val="272098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287338" y="1502879"/>
            <a:ext cx="11911012" cy="881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marL="0" indent="3175" eaLnBrk="1" hangingPunct="1">
              <a:spcBef>
                <a:spcPts val="638"/>
              </a:spcBef>
              <a:buSzPct val="100000"/>
              <a:buFont typeface="Times New Roman" panose="02020603050405020304" pitchFamily="18" charset="0"/>
              <a:buNone/>
              <a:tabLst>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800"/>
              <a:t>The Professional Advice Team (PAT) provides advice and support to members with complex and specialist enquiries about physiotherapy practice. Such as-</a:t>
            </a:r>
          </a:p>
          <a:p>
            <a:pPr marL="0" indent="3175" eaLnBrk="1" hangingPunct="1">
              <a:spcBef>
                <a:spcPts val="638"/>
              </a:spcBef>
              <a:buSzPct val="100000"/>
              <a:buFont typeface="Times New Roman" panose="02020603050405020304" pitchFamily="18" charset="0"/>
              <a:buNone/>
              <a:tabLst>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altLang="en-US" sz="2800">
              <a:solidFill>
                <a:srgbClr val="002060"/>
              </a:solidFill>
              <a:latin typeface="Frutiger 55 Roman"/>
              <a:cs typeface="Arial" panose="020B0604020202020204" pitchFamily="34" charset="0"/>
            </a:endParaRPr>
          </a:p>
        </p:txBody>
      </p:sp>
      <p:sp>
        <p:nvSpPr>
          <p:cNvPr id="13" name="CustomShape 14">
            <a:extLst>
              <a:ext uri="{FF2B5EF4-FFF2-40B4-BE49-F238E27FC236}">
                <a16:creationId xmlns:a16="http://schemas.microsoft.com/office/drawing/2014/main" id="{23B1121D-9B1E-4DC7-A43A-9C907CA39979}"/>
              </a:ext>
            </a:extLst>
          </p:cNvPr>
          <p:cNvSpPr/>
          <p:nvPr/>
        </p:nvSpPr>
        <p:spPr>
          <a:xfrm>
            <a:off x="192088" y="263525"/>
            <a:ext cx="11101387" cy="644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GB" sz="3600" spc="-1">
                <a:solidFill>
                  <a:srgbClr val="27236D"/>
                </a:solidFill>
                <a:latin typeface="Segoe UI Black" panose="020B0A02040204020203" pitchFamily="34" charset="0"/>
                <a:ea typeface="Segoe UI Black" panose="020B0A02040204020203" pitchFamily="34" charset="0"/>
              </a:rPr>
              <a:t>CSP Professional Advisor Team</a:t>
            </a:r>
            <a:endParaRPr lang="en-GB" sz="3600" spc="-1">
              <a:solidFill>
                <a:srgbClr val="002060"/>
              </a:solidFill>
              <a:latin typeface="Segoe UI Black" panose="020B0A02040204020203" pitchFamily="34" charset="0"/>
              <a:ea typeface="Segoe UI Black" panose="020B0A02040204020203" pitchFamily="34" charset="0"/>
            </a:endParaRPr>
          </a:p>
        </p:txBody>
      </p:sp>
      <p:sp>
        <p:nvSpPr>
          <p:cNvPr id="14"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6263" y="276225"/>
            <a:ext cx="24796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stomShape 9">
            <a:extLst>
              <a:ext uri="{FF2B5EF4-FFF2-40B4-BE49-F238E27FC236}">
                <a16:creationId xmlns:a16="http://schemas.microsoft.com/office/drawing/2014/main" id="{66A448B8-68CD-470C-A188-52D1D7166403}"/>
              </a:ext>
            </a:extLst>
          </p:cNvPr>
          <p:cNvSpPr/>
          <p:nvPr/>
        </p:nvSpPr>
        <p:spPr>
          <a:xfrm flipV="1">
            <a:off x="192088" y="1008063"/>
            <a:ext cx="7344000" cy="71437"/>
          </a:xfrm>
          <a:prstGeom prst="rect">
            <a:avLst/>
          </a:prstGeom>
          <a:solidFill>
            <a:srgbClr val="FAA41C"/>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9" name="Text Box 2"/>
          <p:cNvSpPr txBox="1">
            <a:spLocks noChangeArrowheads="1"/>
          </p:cNvSpPr>
          <p:nvPr/>
        </p:nvSpPr>
        <p:spPr bwMode="auto">
          <a:xfrm>
            <a:off x="498190" y="3052006"/>
            <a:ext cx="10489182" cy="2178149"/>
          </a:xfrm>
          <a:prstGeom prst="rect">
            <a:avLst/>
          </a:prstGeom>
          <a:solidFill>
            <a:srgbClr val="27236D"/>
          </a:solidFill>
          <a:ln>
            <a:noFill/>
          </a:ln>
          <a:effectLst/>
        </p:spPr>
        <p:txBody>
          <a:bodyPr lIns="90000" tIns="45000" rIns="90000" bIns="45000" numCol="1" spcCol="5400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eaLnBrk="1" hangingPunct="1">
              <a:spcBef>
                <a:spcPts val="638"/>
              </a:spcBef>
              <a:buSzPct val="45000"/>
              <a:buFont typeface="Arial" panose="020B0604020202020204" pitchFamily="34" charset="0"/>
              <a:buChar char="•"/>
            </a:pPr>
            <a:endParaRPr lang="en-US" altLang="en-US" sz="2800">
              <a:solidFill>
                <a:schemeClr val="bg1"/>
              </a:solidFill>
              <a:latin typeface="Frutiger 55 Roman" charset="0"/>
            </a:endParaRPr>
          </a:p>
          <a:p>
            <a:pPr eaLnBrk="1" hangingPunct="1">
              <a:spcBef>
                <a:spcPts val="638"/>
              </a:spcBef>
              <a:buSzPct val="45000"/>
              <a:buFont typeface="Arial" panose="020B0604020202020204" pitchFamily="34" charset="0"/>
              <a:buChar char="•"/>
            </a:pPr>
            <a:endParaRPr lang="en-US" altLang="en-US" sz="2800">
              <a:solidFill>
                <a:schemeClr val="bg1"/>
              </a:solidFill>
              <a:latin typeface="Frutiger 55 Roman" charset="0"/>
            </a:endParaRPr>
          </a:p>
          <a:p>
            <a:pPr marL="3175" indent="0" eaLnBrk="1" hangingPunct="1">
              <a:spcBef>
                <a:spcPts val="638"/>
              </a:spcBef>
              <a:buSzPct val="45000"/>
            </a:pPr>
            <a:endParaRPr lang="en-US" altLang="en-US" sz="2800" b="1">
              <a:solidFill>
                <a:schemeClr val="bg1"/>
              </a:solidFill>
              <a:latin typeface="Frutiger 55 Roman" charset="0"/>
            </a:endParaRPr>
          </a:p>
          <a:p>
            <a:pPr marL="3175" indent="0" eaLnBrk="1" hangingPunct="1">
              <a:spcBef>
                <a:spcPts val="638"/>
              </a:spcBef>
              <a:buSzPct val="45000"/>
            </a:pPr>
            <a:endParaRPr lang="en-US" altLang="en-US" sz="2800">
              <a:solidFill>
                <a:schemeClr val="bg1"/>
              </a:solidFill>
              <a:latin typeface="Frutiger 55 Roman" charset="0"/>
            </a:endParaRPr>
          </a:p>
          <a:p>
            <a:pPr eaLnBrk="1" hangingPunct="1">
              <a:spcBef>
                <a:spcPts val="638"/>
              </a:spcBef>
              <a:buSzPct val="45000"/>
              <a:buFont typeface="Arial" panose="020B0604020202020204" pitchFamily="34" charset="0"/>
              <a:buChar char="•"/>
            </a:pPr>
            <a:endParaRPr lang="en-US" altLang="en-US" sz="2800">
              <a:solidFill>
                <a:schemeClr val="bg1"/>
              </a:solidFill>
              <a:latin typeface="Frutiger 55 Roman" charset="0"/>
            </a:endParaRPr>
          </a:p>
          <a:p>
            <a:pPr marL="0" indent="3175" eaLnBrk="1" hangingPunct="1">
              <a:spcBef>
                <a:spcPts val="638"/>
              </a:spcBef>
              <a:buSzPct val="100000"/>
              <a:buFont typeface="Times New Roman" panose="02020603050405020304" pitchFamily="18" charset="0"/>
              <a:buNone/>
              <a:tabLst>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altLang="en-US" sz="2800">
              <a:solidFill>
                <a:schemeClr val="bg1"/>
              </a:solidFill>
              <a:latin typeface="+mj-lt"/>
            </a:endParaRPr>
          </a:p>
        </p:txBody>
      </p:sp>
      <p:sp>
        <p:nvSpPr>
          <p:cNvPr id="20" name="Text Box 3"/>
          <p:cNvSpPr txBox="1">
            <a:spLocks noChangeArrowheads="1"/>
          </p:cNvSpPr>
          <p:nvPr/>
        </p:nvSpPr>
        <p:spPr bwMode="auto">
          <a:xfrm>
            <a:off x="307518" y="5517232"/>
            <a:ext cx="1191101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
                <a:srgbClr val="000000"/>
              </a:buClr>
              <a:buSzPct val="100000"/>
            </a:pPr>
            <a:r>
              <a:rPr lang="en-US" altLang="en-US" sz="3000">
                <a:solidFill>
                  <a:srgbClr val="27236D"/>
                </a:solidFill>
                <a:latin typeface="Frutiger 55 Roman"/>
              </a:rPr>
              <a:t>visit</a:t>
            </a:r>
            <a:r>
              <a:rPr lang="en-US" altLang="en-US" sz="3000" b="1">
                <a:solidFill>
                  <a:srgbClr val="27236D"/>
                </a:solidFill>
                <a:latin typeface="Frutiger 55 Roman"/>
              </a:rPr>
              <a:t> </a:t>
            </a:r>
            <a:r>
              <a:rPr lang="en-US" altLang="en-US" sz="2000" b="1">
                <a:solidFill>
                  <a:srgbClr val="27236D"/>
                </a:solidFill>
                <a:latin typeface="Frutiger 55 Roman"/>
                <a:hlinkClick r:id="rId4"/>
              </a:rPr>
              <a:t>https://www.csp.org.uk/professional-clinical/professional-guidance/professional-advice-team</a:t>
            </a:r>
            <a:r>
              <a:rPr lang="en-US" altLang="en-US" sz="2000" b="1">
                <a:solidFill>
                  <a:srgbClr val="27236D"/>
                </a:solidFill>
                <a:latin typeface="Frutiger 55 Roman"/>
              </a:rPr>
              <a:t>  </a:t>
            </a:r>
            <a:r>
              <a:rPr lang="en-US" altLang="en-US" sz="3000">
                <a:solidFill>
                  <a:srgbClr val="27236D"/>
                </a:solidFill>
                <a:latin typeface="Frutiger 55 Roman"/>
              </a:rPr>
              <a:t>or</a:t>
            </a:r>
            <a:r>
              <a:rPr lang="en-US" altLang="en-US" sz="3000" b="1">
                <a:solidFill>
                  <a:srgbClr val="27236D"/>
                </a:solidFill>
                <a:latin typeface="Frutiger 55 Roman"/>
              </a:rPr>
              <a:t> </a:t>
            </a:r>
            <a:r>
              <a:rPr lang="en-US" altLang="en-US" sz="3000">
                <a:solidFill>
                  <a:srgbClr val="27236D"/>
                </a:solidFill>
                <a:latin typeface="Frutiger 55 Roman"/>
              </a:rPr>
              <a:t>email</a:t>
            </a:r>
            <a:r>
              <a:rPr lang="en-US" altLang="en-US" sz="3000" b="1">
                <a:solidFill>
                  <a:srgbClr val="27236D"/>
                </a:solidFill>
                <a:latin typeface="Frutiger 55 Roman"/>
              </a:rPr>
              <a:t> </a:t>
            </a:r>
            <a:r>
              <a:rPr lang="en-GB" sz="3200" b="0" i="0" u="none" strike="noStrike">
                <a:solidFill>
                  <a:srgbClr val="2B2652"/>
                </a:solidFill>
                <a:effectLst/>
                <a:latin typeface="fsalbertregular"/>
                <a:hlinkClick r:id="rId5"/>
              </a:rPr>
              <a:t>enquiries@csp.org.uk</a:t>
            </a:r>
            <a:endParaRPr lang="en-GB" altLang="en-US" sz="3000">
              <a:solidFill>
                <a:srgbClr val="27236D"/>
              </a:solidFill>
              <a:latin typeface="Frutiger 55 Roman"/>
              <a:cs typeface="Arial" panose="020B0604020202020204" pitchFamily="34" charset="0"/>
            </a:endParaRPr>
          </a:p>
          <a:p>
            <a:pPr eaLnBrk="1" hangingPunct="1">
              <a:buClr>
                <a:srgbClr val="000000"/>
              </a:buClr>
              <a:buSzPct val="100000"/>
              <a:buFont typeface="Times New Roman" panose="02020603050405020304" pitchFamily="18" charset="0"/>
              <a:buNone/>
            </a:pPr>
            <a:endParaRPr lang="en-US" altLang="en-US" sz="3000" b="1">
              <a:solidFill>
                <a:srgbClr val="27236D"/>
              </a:solidFill>
              <a:latin typeface="Frutiger 55 Roman"/>
            </a:endParaRPr>
          </a:p>
        </p:txBody>
      </p:sp>
      <p:sp>
        <p:nvSpPr>
          <p:cNvPr id="2" name="Content Placeholder 1">
            <a:extLst>
              <a:ext uri="{FF2B5EF4-FFF2-40B4-BE49-F238E27FC236}">
                <a16:creationId xmlns:a16="http://schemas.microsoft.com/office/drawing/2014/main" id="{E5994212-3C93-68CB-6AAD-A4F39434C54E}"/>
              </a:ext>
            </a:extLst>
          </p:cNvPr>
          <p:cNvSpPr>
            <a:spLocks noGrp="1"/>
          </p:cNvSpPr>
          <p:nvPr>
            <p:ph idx="1"/>
          </p:nvPr>
        </p:nvSpPr>
        <p:spPr>
          <a:xfrm>
            <a:off x="985044" y="3187148"/>
            <a:ext cx="10515600" cy="3108003"/>
          </a:xfrm>
        </p:spPr>
        <p:txBody>
          <a:bodyPr/>
          <a:lstStyle/>
          <a:p>
            <a:pPr marL="0" indent="0">
              <a:buNone/>
            </a:pPr>
            <a:r>
              <a:rPr lang="en-GB" sz="2800" b="1">
                <a:solidFill>
                  <a:schemeClr val="bg1"/>
                </a:solidFill>
                <a:latin typeface="Calibri Light"/>
                <a:cs typeface="Calibri"/>
              </a:rPr>
              <a:t>- PLI         - Record keeping        - Delegation</a:t>
            </a:r>
            <a:r>
              <a:rPr lang="en-GB" b="1">
                <a:solidFill>
                  <a:schemeClr val="bg1"/>
                </a:solidFill>
                <a:latin typeface="Calibri Light"/>
                <a:cs typeface="Calibri"/>
              </a:rPr>
              <a:t>           - </a:t>
            </a:r>
            <a:r>
              <a:rPr lang="en-GB" sz="2800" b="1">
                <a:solidFill>
                  <a:schemeClr val="bg1"/>
                </a:solidFill>
                <a:latin typeface="Calibri Light"/>
                <a:cs typeface="Calibri"/>
              </a:rPr>
              <a:t>Duty to report</a:t>
            </a:r>
          </a:p>
          <a:p>
            <a:pPr marL="0" indent="0">
              <a:buNone/>
            </a:pPr>
            <a:r>
              <a:rPr lang="en-GB" sz="2800" b="1">
                <a:solidFill>
                  <a:schemeClr val="bg1"/>
                </a:solidFill>
                <a:latin typeface="Calibri Light"/>
                <a:cs typeface="Calibri"/>
              </a:rPr>
              <a:t>- Duty of care       - Prescribing, medications and injections</a:t>
            </a:r>
          </a:p>
          <a:p>
            <a:pPr marL="0" indent="0">
              <a:buNone/>
            </a:pPr>
            <a:r>
              <a:rPr lang="en-GB" sz="2800" b="1">
                <a:solidFill>
                  <a:schemeClr val="bg1"/>
                </a:solidFill>
                <a:latin typeface="Calibri Light"/>
                <a:cs typeface="Calibri"/>
              </a:rPr>
              <a:t>- Scope of practice    - Concurrent treatment     - Consent</a:t>
            </a:r>
          </a:p>
          <a:p>
            <a:pPr marL="0" indent="0">
              <a:buNone/>
            </a:pPr>
            <a:r>
              <a:rPr lang="en-GB" sz="2800" b="1">
                <a:solidFill>
                  <a:schemeClr val="bg1"/>
                </a:solidFill>
                <a:latin typeface="Calibri Light"/>
                <a:cs typeface="Calibri"/>
              </a:rPr>
              <a:t>- Covid safety in practice</a:t>
            </a:r>
          </a:p>
          <a:p>
            <a:pPr marL="0" indent="0">
              <a:buNone/>
            </a:pPr>
            <a:endParaRPr lang="en-GB">
              <a:solidFill>
                <a:schemeClr val="bg1"/>
              </a:solidFill>
            </a:endParaRPr>
          </a:p>
        </p:txBody>
      </p:sp>
    </p:spTree>
    <p:extLst>
      <p:ext uri="{BB962C8B-B14F-4D97-AF65-F5344CB8AC3E}">
        <p14:creationId xmlns:p14="http://schemas.microsoft.com/office/powerpoint/2010/main" val="1564098443"/>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2"/>
          <a:stretch/>
        </p:blipFill>
        <p:spPr>
          <a:xfrm>
            <a:off x="244456" y="288446"/>
            <a:ext cx="3296264" cy="546370"/>
          </a:xfrm>
          <a:prstGeom prst="rect">
            <a:avLst/>
          </a:prstGeom>
        </p:spPr>
      </p:pic>
      <p:pic>
        <p:nvPicPr>
          <p:cNvPr id="5" name="Picture 4" descr="A screenshot of a medical program&#10;&#10;Description automatically generated">
            <a:extLst>
              <a:ext uri="{FF2B5EF4-FFF2-40B4-BE49-F238E27FC236}">
                <a16:creationId xmlns:a16="http://schemas.microsoft.com/office/drawing/2014/main" id="{F28B3BEC-A98C-1280-D448-6DE198E8C342}"/>
              </a:ext>
            </a:extLst>
          </p:cNvPr>
          <p:cNvPicPr>
            <a:picLocks noChangeAspect="1"/>
          </p:cNvPicPr>
          <p:nvPr/>
        </p:nvPicPr>
        <p:blipFill>
          <a:blip r:embed="rId3"/>
          <a:stretch>
            <a:fillRect/>
          </a:stretch>
        </p:blipFill>
        <p:spPr>
          <a:xfrm>
            <a:off x="0" y="1475514"/>
            <a:ext cx="12192000" cy="5016643"/>
          </a:xfrm>
          <a:prstGeom prst="rect">
            <a:avLst/>
          </a:prstGeom>
        </p:spPr>
      </p:pic>
      <p:sp>
        <p:nvSpPr>
          <p:cNvPr id="6" name="TextBox 5">
            <a:extLst>
              <a:ext uri="{FF2B5EF4-FFF2-40B4-BE49-F238E27FC236}">
                <a16:creationId xmlns:a16="http://schemas.microsoft.com/office/drawing/2014/main" id="{286663E5-E91E-D413-C362-F1ACE94469B7}"/>
              </a:ext>
            </a:extLst>
          </p:cNvPr>
          <p:cNvSpPr txBox="1"/>
          <p:nvPr/>
        </p:nvSpPr>
        <p:spPr>
          <a:xfrm>
            <a:off x="3809999" y="290944"/>
            <a:ext cx="79940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aseline="0">
                <a:solidFill>
                  <a:srgbClr val="27236D"/>
                </a:solidFill>
                <a:latin typeface="Segoe UI Black"/>
              </a:rPr>
              <a:t>CSP Professional Guidance Resources</a:t>
            </a:r>
          </a:p>
          <a:p>
            <a:r>
              <a:rPr lang="en-GB" sz="1600">
                <a:solidFill>
                  <a:srgbClr val="27236D"/>
                </a:solidFill>
                <a:ea typeface="+mn-lt"/>
                <a:cs typeface="+mn-lt"/>
              </a:rPr>
              <a:t>https://www.csp.org.uk/professional-clinical/professional-guidance</a:t>
            </a:r>
            <a:endParaRPr lang="en-GB" sz="1600"/>
          </a:p>
        </p:txBody>
      </p:sp>
    </p:spTree>
    <p:extLst>
      <p:ext uri="{BB962C8B-B14F-4D97-AF65-F5344CB8AC3E}">
        <p14:creationId xmlns:p14="http://schemas.microsoft.com/office/powerpoint/2010/main" val="4057012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14">
            <a:extLst>
              <a:ext uri="{FF2B5EF4-FFF2-40B4-BE49-F238E27FC236}">
                <a16:creationId xmlns:a16="http://schemas.microsoft.com/office/drawing/2014/main" id="{23B1121D-9B1E-4DC7-A43A-9C907CA39979}"/>
              </a:ext>
            </a:extLst>
          </p:cNvPr>
          <p:cNvSpPr/>
          <p:nvPr/>
        </p:nvSpPr>
        <p:spPr>
          <a:xfrm>
            <a:off x="192088" y="263525"/>
            <a:ext cx="11101387" cy="644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GB" sz="3600" spc="-1">
                <a:solidFill>
                  <a:srgbClr val="27236D"/>
                </a:solidFill>
                <a:latin typeface="Segoe UI Black" panose="020B0A02040204020203" pitchFamily="34" charset="0"/>
                <a:ea typeface="Segoe UI Black" panose="020B0A02040204020203" pitchFamily="34" charset="0"/>
              </a:rPr>
              <a:t>LEADERSHIP OPPORTUNITIES</a:t>
            </a:r>
            <a:endParaRPr lang="en-GB" sz="3600" spc="-1">
              <a:solidFill>
                <a:srgbClr val="002060"/>
              </a:solidFill>
              <a:latin typeface="Segoe UI Black" panose="020B0A02040204020203" pitchFamily="34" charset="0"/>
              <a:ea typeface="Segoe UI Black" panose="020B0A02040204020203" pitchFamily="34" charset="0"/>
            </a:endParaRPr>
          </a:p>
        </p:txBody>
      </p:sp>
      <p:sp>
        <p:nvSpPr>
          <p:cNvPr id="10"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1" name="CustomShape 9">
            <a:extLst>
              <a:ext uri="{FF2B5EF4-FFF2-40B4-BE49-F238E27FC236}">
                <a16:creationId xmlns:a16="http://schemas.microsoft.com/office/drawing/2014/main" id="{66A448B8-68CD-470C-A188-52D1D7166403}"/>
              </a:ext>
            </a:extLst>
          </p:cNvPr>
          <p:cNvSpPr/>
          <p:nvPr/>
        </p:nvSpPr>
        <p:spPr>
          <a:xfrm flipV="1">
            <a:off x="192087" y="1008063"/>
            <a:ext cx="6768000" cy="71437"/>
          </a:xfrm>
          <a:prstGeom prst="rect">
            <a:avLst/>
          </a:prstGeom>
          <a:solidFill>
            <a:srgbClr val="FAA41C"/>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5"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grpSp>
        <p:nvGrpSpPr>
          <p:cNvPr id="2" name="Group 1"/>
          <p:cNvGrpSpPr/>
          <p:nvPr/>
        </p:nvGrpSpPr>
        <p:grpSpPr>
          <a:xfrm>
            <a:off x="213087" y="1224689"/>
            <a:ext cx="3992336" cy="5348216"/>
            <a:chOff x="718457" y="1249136"/>
            <a:chExt cx="3992336" cy="5348216"/>
          </a:xfrm>
        </p:grpSpPr>
        <p:pic>
          <p:nvPicPr>
            <p:cNvPr id="18" name="Picture 17"/>
            <p:cNvPicPr>
              <a:picLocks noChangeAspect="1"/>
            </p:cNvPicPr>
            <p:nvPr/>
          </p:nvPicPr>
          <p:blipFill rotWithShape="1">
            <a:blip r:embed="rId3"/>
            <a:srcRect r="18463" b="13087"/>
            <a:stretch/>
          </p:blipFill>
          <p:spPr>
            <a:xfrm>
              <a:off x="942848" y="1511368"/>
              <a:ext cx="3605639" cy="2826015"/>
            </a:xfrm>
            <a:prstGeom prst="rect">
              <a:avLst/>
            </a:prstGeom>
          </p:spPr>
        </p:pic>
        <p:sp>
          <p:nvSpPr>
            <p:cNvPr id="19" name="TextBox 18"/>
            <p:cNvSpPr txBox="1"/>
            <p:nvPr/>
          </p:nvSpPr>
          <p:spPr>
            <a:xfrm>
              <a:off x="1039333" y="4606470"/>
              <a:ext cx="3412670" cy="1200329"/>
            </a:xfrm>
            <a:prstGeom prst="rect">
              <a:avLst/>
            </a:prstGeom>
            <a:solidFill>
              <a:schemeClr val="bg1"/>
            </a:solidFill>
          </p:spPr>
          <p:txBody>
            <a:bodyPr wrap="square" rtlCol="0">
              <a:spAutoFit/>
            </a:bodyPr>
            <a:lstStyle/>
            <a:p>
              <a:pPr algn="ctr"/>
              <a:r>
                <a:rPr lang="en-GB" sz="2400" b="1">
                  <a:solidFill>
                    <a:srgbClr val="FDB916"/>
                  </a:solidFill>
                </a:rPr>
                <a:t>BECOME A STEWARD, SAFETY REP OR WORKPLACE CONTACT</a:t>
              </a:r>
            </a:p>
          </p:txBody>
        </p:sp>
        <p:sp>
          <p:nvSpPr>
            <p:cNvPr id="20" name="Rectangle 19"/>
            <p:cNvSpPr/>
            <p:nvPr/>
          </p:nvSpPr>
          <p:spPr>
            <a:xfrm>
              <a:off x="718457" y="1249136"/>
              <a:ext cx="3992336" cy="5348216"/>
            </a:xfrm>
            <a:prstGeom prst="rect">
              <a:avLst/>
            </a:prstGeom>
            <a:noFill/>
            <a:ln>
              <a:solidFill>
                <a:srgbClr val="FDB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4" descr="https://www.csp.org.uk/sites/default/files/styles/section_index_teaser/public/mentoring_001294.jpg?itok=PS6-bBt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438" y="2681621"/>
            <a:ext cx="6640170" cy="37770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827C49-F714-EAEA-137D-27E74D662FB3}"/>
              </a:ext>
            </a:extLst>
          </p:cNvPr>
          <p:cNvSpPr txBox="1"/>
          <p:nvPr/>
        </p:nvSpPr>
        <p:spPr>
          <a:xfrm>
            <a:off x="8523884" y="2123466"/>
            <a:ext cx="3785823" cy="369332"/>
          </a:xfrm>
          <a:prstGeom prst="rect">
            <a:avLst/>
          </a:prstGeom>
          <a:noFill/>
        </p:spPr>
        <p:txBody>
          <a:bodyPr wrap="square" lIns="91440" tIns="45720" rIns="91440" bIns="45720" anchor="t">
            <a:spAutoFit/>
          </a:bodyPr>
          <a:lstStyle/>
          <a:p>
            <a:r>
              <a:rPr lang="en-GB">
                <a:solidFill>
                  <a:srgbClr val="222222"/>
                </a:solidFill>
                <a:latin typeface="fsalbertregular"/>
                <a:ea typeface="Microsoft YaHei"/>
              </a:rPr>
              <a:t>   </a:t>
            </a:r>
            <a:endParaRPr lang="en-GB"/>
          </a:p>
        </p:txBody>
      </p:sp>
      <p:sp>
        <p:nvSpPr>
          <p:cNvPr id="6" name="TextBox 5">
            <a:extLst>
              <a:ext uri="{FF2B5EF4-FFF2-40B4-BE49-F238E27FC236}">
                <a16:creationId xmlns:a16="http://schemas.microsoft.com/office/drawing/2014/main" id="{D20B46B5-F1EC-7224-29AE-6891599CB4ED}"/>
              </a:ext>
            </a:extLst>
          </p:cNvPr>
          <p:cNvSpPr txBox="1"/>
          <p:nvPr/>
        </p:nvSpPr>
        <p:spPr>
          <a:xfrm>
            <a:off x="8230777" y="5285555"/>
            <a:ext cx="3785823" cy="369332"/>
          </a:xfrm>
          <a:prstGeom prst="rect">
            <a:avLst/>
          </a:prstGeom>
          <a:noFill/>
        </p:spPr>
        <p:txBody>
          <a:bodyPr wrap="square" lIns="91440" tIns="45720" rIns="91440" bIns="45720" anchor="t">
            <a:spAutoFit/>
          </a:bodyPr>
          <a:lstStyle/>
          <a:p>
            <a:endParaRPr lang="en-GB"/>
          </a:p>
        </p:txBody>
      </p:sp>
      <p:sp>
        <p:nvSpPr>
          <p:cNvPr id="3" name="TextBox 2">
            <a:extLst>
              <a:ext uri="{FF2B5EF4-FFF2-40B4-BE49-F238E27FC236}">
                <a16:creationId xmlns:a16="http://schemas.microsoft.com/office/drawing/2014/main" id="{AB92EE1D-3453-18A0-7A9D-79470117462C}"/>
              </a:ext>
            </a:extLst>
          </p:cNvPr>
          <p:cNvSpPr txBox="1"/>
          <p:nvPr/>
        </p:nvSpPr>
        <p:spPr>
          <a:xfrm>
            <a:off x="4807907" y="1384126"/>
            <a:ext cx="59164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563C1"/>
                </a:solidFill>
                <a:cs typeface="Segoe UI"/>
                <a:hlinkClick r:id="rId5"/>
              </a:rPr>
              <a:t>https://www.csp.org.uk/professional-clinical/leadership/csp-mentoring-scheme</a:t>
            </a:r>
            <a:endParaRPr lang="en-GB"/>
          </a:p>
        </p:txBody>
      </p:sp>
      <p:pic>
        <p:nvPicPr>
          <p:cNvPr id="7" name="Picture 6" descr="A close up of a black background&#10;&#10;Description automatically generated">
            <a:extLst>
              <a:ext uri="{FF2B5EF4-FFF2-40B4-BE49-F238E27FC236}">
                <a16:creationId xmlns:a16="http://schemas.microsoft.com/office/drawing/2014/main" id="{77F0EE8C-0B68-C0AC-F5BE-F9F11AF5934B}"/>
              </a:ext>
            </a:extLst>
          </p:cNvPr>
          <p:cNvPicPr/>
          <p:nvPr/>
        </p:nvPicPr>
        <p:blipFill>
          <a:blip r:embed="rId6"/>
          <a:stretch/>
        </p:blipFill>
        <p:spPr>
          <a:xfrm>
            <a:off x="8223890" y="317201"/>
            <a:ext cx="3296264" cy="546370"/>
          </a:xfrm>
          <a:prstGeom prst="rect">
            <a:avLst/>
          </a:prstGeom>
        </p:spPr>
      </p:pic>
    </p:spTree>
    <p:extLst>
      <p:ext uri="{BB962C8B-B14F-4D97-AF65-F5344CB8AC3E}">
        <p14:creationId xmlns:p14="http://schemas.microsoft.com/office/powerpoint/2010/main" val="31805273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2">
            <a:extLst>
              <a:ext uri="{FF2B5EF4-FFF2-40B4-BE49-F238E27FC236}">
                <a16:creationId xmlns:a16="http://schemas.microsoft.com/office/drawing/2014/main" id="{D89CCD64-E4D8-479B-B319-8DA0C48FABB7}"/>
              </a:ext>
            </a:extLst>
          </p:cNvPr>
          <p:cNvSpPr/>
          <p:nvPr/>
        </p:nvSpPr>
        <p:spPr>
          <a:xfrm>
            <a:off x="431800" y="503238"/>
            <a:ext cx="12168188" cy="1008062"/>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7" name="CustomShape 14">
            <a:extLst>
              <a:ext uri="{FF2B5EF4-FFF2-40B4-BE49-F238E27FC236}">
                <a16:creationId xmlns:a16="http://schemas.microsoft.com/office/drawing/2014/main" id="{23B1121D-9B1E-4DC7-A43A-9C907CA39979}"/>
              </a:ext>
            </a:extLst>
          </p:cNvPr>
          <p:cNvSpPr/>
          <p:nvPr/>
        </p:nvSpPr>
        <p:spPr>
          <a:xfrm>
            <a:off x="192088" y="263525"/>
            <a:ext cx="11101387" cy="644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GB" sz="3600" spc="-1">
                <a:solidFill>
                  <a:srgbClr val="002060"/>
                </a:solidFill>
                <a:latin typeface="Segoe UI Black" panose="020B0A02040204020203" pitchFamily="34" charset="0"/>
                <a:ea typeface="Segoe UI Black" panose="020B0A02040204020203" pitchFamily="34" charset="0"/>
              </a:rPr>
              <a:t>Independent Practitioner</a:t>
            </a:r>
          </a:p>
        </p:txBody>
      </p:sp>
      <p:sp>
        <p:nvSpPr>
          <p:cNvPr id="8"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9" name="CustomShape 9">
            <a:extLst>
              <a:ext uri="{FF2B5EF4-FFF2-40B4-BE49-F238E27FC236}">
                <a16:creationId xmlns:a16="http://schemas.microsoft.com/office/drawing/2014/main" id="{66A448B8-68CD-470C-A188-52D1D7166403}"/>
              </a:ext>
            </a:extLst>
          </p:cNvPr>
          <p:cNvSpPr/>
          <p:nvPr/>
        </p:nvSpPr>
        <p:spPr>
          <a:xfrm flipV="1">
            <a:off x="192087" y="1008063"/>
            <a:ext cx="5076000" cy="71437"/>
          </a:xfrm>
          <a:prstGeom prst="rect">
            <a:avLst/>
          </a:prstGeom>
          <a:solidFill>
            <a:srgbClr val="FAA41C"/>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0" name="CustomShape 9">
            <a:extLst>
              <a:ext uri="{FF2B5EF4-FFF2-40B4-BE49-F238E27FC236}">
                <a16:creationId xmlns:a16="http://schemas.microsoft.com/office/drawing/2014/main" id="{1671E50F-A766-4ABE-9708-3C15592CE566}"/>
              </a:ext>
            </a:extLst>
          </p:cNvPr>
          <p:cNvSpPr/>
          <p:nvPr/>
        </p:nvSpPr>
        <p:spPr bwMode="auto">
          <a:xfrm>
            <a:off x="16537160" y="5791200"/>
            <a:ext cx="4665663" cy="700088"/>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12" name="CustomShape 5">
            <a:extLst>
              <a:ext uri="{FF2B5EF4-FFF2-40B4-BE49-F238E27FC236}">
                <a16:creationId xmlns:a16="http://schemas.microsoft.com/office/drawing/2014/main" id="{53BA7254-F188-4932-8751-1AEA3EF7E54E}"/>
              </a:ext>
            </a:extLst>
          </p:cNvPr>
          <p:cNvSpPr/>
          <p:nvPr/>
        </p:nvSpPr>
        <p:spPr>
          <a:xfrm>
            <a:off x="9250535" y="5548313"/>
            <a:ext cx="1428750" cy="514350"/>
          </a:xfrm>
          <a:prstGeom prst="rect">
            <a:avLst/>
          </a:prstGeom>
          <a:noFill/>
          <a:ln>
            <a:noFill/>
          </a:ln>
        </p:spPr>
        <p:style>
          <a:lnRef idx="0">
            <a:scrgbClr r="0" g="0" b="0"/>
          </a:lnRef>
          <a:fillRef idx="0">
            <a:scrgbClr r="0" g="0" b="0"/>
          </a:fillRef>
          <a:effectRef idx="0">
            <a:scrgbClr r="0" g="0" b="0"/>
          </a:effectRef>
          <a:fontRef idx="minor"/>
        </p:style>
        <p:txBody>
          <a:bodyPr lIns="108960" tIns="54480" rIns="108960" bIns="54480" anchor="ctr"/>
          <a:lstStyle/>
          <a:p>
            <a:pPr algn="ctr" eaLnBrk="1" fontAlgn="auto" hangingPunct="1">
              <a:spcBef>
                <a:spcPts val="0"/>
              </a:spcBef>
              <a:spcAft>
                <a:spcPts val="0"/>
              </a:spcAft>
              <a:defRPr/>
            </a:pPr>
            <a:endParaRPr lang="en-GB" sz="1600" spc="-1"/>
          </a:p>
        </p:txBody>
      </p:sp>
      <p:sp>
        <p:nvSpPr>
          <p:cNvPr id="13" name="CustomShape 9">
            <a:extLst>
              <a:ext uri="{FF2B5EF4-FFF2-40B4-BE49-F238E27FC236}">
                <a16:creationId xmlns:a16="http://schemas.microsoft.com/office/drawing/2014/main" id="{1671E50F-A766-4ABE-9708-3C15592CE566}"/>
              </a:ext>
            </a:extLst>
          </p:cNvPr>
          <p:cNvSpPr/>
          <p:nvPr/>
        </p:nvSpPr>
        <p:spPr bwMode="auto">
          <a:xfrm>
            <a:off x="9248948" y="7994650"/>
            <a:ext cx="4665662" cy="6985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 name="Rectangle 2"/>
          <p:cNvSpPr/>
          <p:nvPr/>
        </p:nvSpPr>
        <p:spPr>
          <a:xfrm>
            <a:off x="4330099" y="3244334"/>
            <a:ext cx="3531801" cy="369332"/>
          </a:xfrm>
          <a:prstGeom prst="rect">
            <a:avLst/>
          </a:prstGeom>
        </p:spPr>
        <p:txBody>
          <a:bodyPr wrap="none">
            <a:spAutoFit/>
          </a:bodyPr>
          <a:lstStyle/>
          <a:p>
            <a:r>
              <a:rPr lang="en-GB"/>
              <a:t>https://www.csp.org.uk/discovery</a:t>
            </a:r>
          </a:p>
        </p:txBody>
      </p:sp>
      <p:sp>
        <p:nvSpPr>
          <p:cNvPr id="4" name="Rectangle 3"/>
          <p:cNvSpPr/>
          <p:nvPr/>
        </p:nvSpPr>
        <p:spPr>
          <a:xfrm>
            <a:off x="4330099" y="6088620"/>
            <a:ext cx="3531801" cy="369332"/>
          </a:xfrm>
          <a:prstGeom prst="rect">
            <a:avLst/>
          </a:prstGeom>
        </p:spPr>
        <p:txBody>
          <a:bodyPr wrap="none">
            <a:spAutoFit/>
          </a:bodyPr>
          <a:lstStyle/>
          <a:p>
            <a:r>
              <a:rPr lang="en-GB"/>
              <a:t>https://www.csp.org.uk/discovery</a:t>
            </a:r>
          </a:p>
        </p:txBody>
      </p:sp>
      <p:sp>
        <p:nvSpPr>
          <p:cNvPr id="14" name="CustomShape 14">
            <a:extLst>
              <a:ext uri="{FF2B5EF4-FFF2-40B4-BE49-F238E27FC236}">
                <a16:creationId xmlns:a16="http://schemas.microsoft.com/office/drawing/2014/main" id="{23B1121D-9B1E-4DC7-A43A-9C907CA39979}"/>
              </a:ext>
            </a:extLst>
          </p:cNvPr>
          <p:cNvSpPr/>
          <p:nvPr/>
        </p:nvSpPr>
        <p:spPr>
          <a:xfrm>
            <a:off x="695400" y="6093879"/>
            <a:ext cx="10996612" cy="4602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eaLnBrk="1" fontAlgn="auto" hangingPunct="1">
              <a:spcBef>
                <a:spcPts val="0"/>
              </a:spcBef>
              <a:spcAft>
                <a:spcPts val="0"/>
              </a:spcAft>
              <a:buClr>
                <a:srgbClr val="000000"/>
              </a:buClr>
              <a:buSzPct val="100000"/>
              <a:buFont typeface="Times New Roman" panose="02020603050405020304" pitchFamily="18" charset="0"/>
              <a:buNone/>
              <a:defRPr/>
            </a:pPr>
            <a:r>
              <a:rPr lang="en-GB" sz="2400" spc="-1">
                <a:solidFill>
                  <a:srgbClr val="0070C0"/>
                </a:solidFill>
                <a:latin typeface="Segoe UI Black" panose="020B0A02040204020203" pitchFamily="34" charset="0"/>
                <a:ea typeface="Segoe UI Black" panose="020B0A02040204020203" pitchFamily="34" charset="0"/>
                <a:hlinkClick r:id="rId3"/>
              </a:rPr>
              <a:t>https://www.csp.org.uk/networks/independent-practitioners</a:t>
            </a:r>
            <a:r>
              <a:rPr lang="en-GB" sz="2400" spc="-1">
                <a:solidFill>
                  <a:srgbClr val="0070C0"/>
                </a:solidFill>
                <a:latin typeface="Segoe UI Black" panose="020B0A02040204020203" pitchFamily="34" charset="0"/>
                <a:ea typeface="Segoe UI Black" panose="020B0A02040204020203" pitchFamily="34" charset="0"/>
              </a:rPr>
              <a:t> </a:t>
            </a:r>
          </a:p>
        </p:txBody>
      </p:sp>
      <p:sp>
        <p:nvSpPr>
          <p:cNvPr id="15" name="TextBox 14">
            <a:extLst>
              <a:ext uri="{FF2B5EF4-FFF2-40B4-BE49-F238E27FC236}">
                <a16:creationId xmlns:a16="http://schemas.microsoft.com/office/drawing/2014/main" id="{7E9294BF-D059-CE6B-FB4F-8816D0D0DC9A}"/>
              </a:ext>
            </a:extLst>
          </p:cNvPr>
          <p:cNvSpPr txBox="1"/>
          <p:nvPr/>
        </p:nvSpPr>
        <p:spPr>
          <a:xfrm>
            <a:off x="431800" y="1322169"/>
            <a:ext cx="11328400" cy="1384995"/>
          </a:xfrm>
          <a:prstGeom prst="rect">
            <a:avLst/>
          </a:prstGeom>
          <a:noFill/>
        </p:spPr>
        <p:txBody>
          <a:bodyPr wrap="square">
            <a:spAutoFit/>
          </a:bodyPr>
          <a:lstStyle/>
          <a:p>
            <a:endParaRPr lang="en-GB" sz="2800" i="0">
              <a:solidFill>
                <a:schemeClr val="accent1">
                  <a:lumMod val="50000"/>
                </a:schemeClr>
              </a:solidFill>
              <a:effectLst/>
              <a:latin typeface="Frutiger 55 Roman"/>
              <a:cs typeface="Segoe UI" panose="020B0502040204020203" pitchFamily="34" charset="0"/>
            </a:endParaRPr>
          </a:p>
          <a:p>
            <a:endParaRPr lang="en-GB" sz="2800">
              <a:solidFill>
                <a:srgbClr val="0070C0"/>
              </a:solidFill>
              <a:latin typeface="Segoe UI" panose="020B0502040204020203" pitchFamily="34" charset="0"/>
              <a:cs typeface="Segoe UI" panose="020B0502040204020203" pitchFamily="34" charset="0"/>
            </a:endParaRPr>
          </a:p>
          <a:p>
            <a:endParaRPr lang="en-GB" sz="2800">
              <a:solidFill>
                <a:srgbClr val="0070C0"/>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2AE85322-559E-3663-AE25-B43C4C01F013}"/>
              </a:ext>
            </a:extLst>
          </p:cNvPr>
          <p:cNvPicPr>
            <a:picLocks noChangeAspect="1"/>
          </p:cNvPicPr>
          <p:nvPr/>
        </p:nvPicPr>
        <p:blipFill>
          <a:blip r:embed="rId4"/>
          <a:stretch>
            <a:fillRect/>
          </a:stretch>
        </p:blipFill>
        <p:spPr>
          <a:xfrm>
            <a:off x="5884275" y="3785681"/>
            <a:ext cx="6168847" cy="1513113"/>
          </a:xfrm>
          <a:prstGeom prst="rect">
            <a:avLst/>
          </a:prstGeom>
        </p:spPr>
      </p:pic>
      <p:pic>
        <p:nvPicPr>
          <p:cNvPr id="19" name="Picture 18">
            <a:extLst>
              <a:ext uri="{FF2B5EF4-FFF2-40B4-BE49-F238E27FC236}">
                <a16:creationId xmlns:a16="http://schemas.microsoft.com/office/drawing/2014/main" id="{56898F4D-34E2-3211-2A67-39BFA26065D1}"/>
              </a:ext>
            </a:extLst>
          </p:cNvPr>
          <p:cNvPicPr>
            <a:picLocks noChangeAspect="1"/>
          </p:cNvPicPr>
          <p:nvPr/>
        </p:nvPicPr>
        <p:blipFill>
          <a:blip r:embed="rId5"/>
          <a:stretch>
            <a:fillRect/>
          </a:stretch>
        </p:blipFill>
        <p:spPr>
          <a:xfrm>
            <a:off x="5884275" y="1973378"/>
            <a:ext cx="5913685" cy="1649255"/>
          </a:xfrm>
          <a:prstGeom prst="rect">
            <a:avLst/>
          </a:prstGeom>
        </p:spPr>
      </p:pic>
      <p:pic>
        <p:nvPicPr>
          <p:cNvPr id="21" name="Picture 20">
            <a:extLst>
              <a:ext uri="{FF2B5EF4-FFF2-40B4-BE49-F238E27FC236}">
                <a16:creationId xmlns:a16="http://schemas.microsoft.com/office/drawing/2014/main" id="{F0D40A71-5937-BBC4-812D-AD23BF8E8E90}"/>
              </a:ext>
            </a:extLst>
          </p:cNvPr>
          <p:cNvPicPr>
            <a:picLocks noChangeAspect="1"/>
          </p:cNvPicPr>
          <p:nvPr/>
        </p:nvPicPr>
        <p:blipFill>
          <a:blip r:embed="rId6"/>
          <a:stretch>
            <a:fillRect/>
          </a:stretch>
        </p:blipFill>
        <p:spPr>
          <a:xfrm>
            <a:off x="220191" y="1874492"/>
            <a:ext cx="5664084" cy="1582743"/>
          </a:xfrm>
          <a:prstGeom prst="rect">
            <a:avLst/>
          </a:prstGeom>
        </p:spPr>
      </p:pic>
      <p:pic>
        <p:nvPicPr>
          <p:cNvPr id="23" name="Picture 22">
            <a:extLst>
              <a:ext uri="{FF2B5EF4-FFF2-40B4-BE49-F238E27FC236}">
                <a16:creationId xmlns:a16="http://schemas.microsoft.com/office/drawing/2014/main" id="{9D00CFC9-7939-2847-8CA4-0CDF7779A5E2}"/>
              </a:ext>
            </a:extLst>
          </p:cNvPr>
          <p:cNvPicPr>
            <a:picLocks noChangeAspect="1"/>
          </p:cNvPicPr>
          <p:nvPr/>
        </p:nvPicPr>
        <p:blipFill>
          <a:blip r:embed="rId7"/>
          <a:stretch>
            <a:fillRect/>
          </a:stretch>
        </p:blipFill>
        <p:spPr>
          <a:xfrm>
            <a:off x="138879" y="3836542"/>
            <a:ext cx="5525074" cy="1478864"/>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810DCD0D-009F-BE45-6CBC-32A0B8F40260}"/>
              </a:ext>
            </a:extLst>
          </p:cNvPr>
          <p:cNvPicPr/>
          <p:nvPr/>
        </p:nvPicPr>
        <p:blipFill>
          <a:blip r:embed="rId8"/>
          <a:stretch/>
        </p:blipFill>
        <p:spPr>
          <a:xfrm>
            <a:off x="8223890" y="317201"/>
            <a:ext cx="3296264" cy="546370"/>
          </a:xfrm>
          <a:prstGeom prst="rect">
            <a:avLst/>
          </a:prstGeom>
        </p:spPr>
      </p:pic>
    </p:spTree>
    <p:extLst>
      <p:ext uri="{BB962C8B-B14F-4D97-AF65-F5344CB8AC3E}">
        <p14:creationId xmlns:p14="http://schemas.microsoft.com/office/powerpoint/2010/main" val="12785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2">
            <a:extLst>
              <a:ext uri="{FF2B5EF4-FFF2-40B4-BE49-F238E27FC236}">
                <a16:creationId xmlns:a16="http://schemas.microsoft.com/office/drawing/2014/main" id="{D89CCD64-E4D8-479B-B319-8DA0C48FABB7}"/>
              </a:ext>
            </a:extLst>
          </p:cNvPr>
          <p:cNvSpPr/>
          <p:nvPr/>
        </p:nvSpPr>
        <p:spPr>
          <a:xfrm>
            <a:off x="431800" y="503238"/>
            <a:ext cx="12168188" cy="1008062"/>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7" name="CustomShape 14">
            <a:extLst>
              <a:ext uri="{FF2B5EF4-FFF2-40B4-BE49-F238E27FC236}">
                <a16:creationId xmlns:a16="http://schemas.microsoft.com/office/drawing/2014/main" id="{23B1121D-9B1E-4DC7-A43A-9C907CA39979}"/>
              </a:ext>
            </a:extLst>
          </p:cNvPr>
          <p:cNvSpPr/>
          <p:nvPr/>
        </p:nvSpPr>
        <p:spPr>
          <a:xfrm>
            <a:off x="192088" y="263525"/>
            <a:ext cx="11101387" cy="644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eaLnBrk="1" fontAlgn="auto" hangingPunct="1">
              <a:spcBef>
                <a:spcPts val="0"/>
              </a:spcBef>
              <a:spcAft>
                <a:spcPts val="0"/>
              </a:spcAft>
              <a:buClr>
                <a:srgbClr val="000000"/>
              </a:buClr>
              <a:buSzPct val="100000"/>
              <a:buFont typeface="Times New Roman" panose="02020603050405020304" pitchFamily="18" charset="0"/>
              <a:buNone/>
              <a:defRPr/>
            </a:pPr>
            <a:r>
              <a:rPr lang="en-GB" sz="3600" spc="-1">
                <a:solidFill>
                  <a:srgbClr val="002060"/>
                </a:solidFill>
                <a:latin typeface="Segoe UI Black" panose="020B0A02040204020203" pitchFamily="34" charset="0"/>
                <a:ea typeface="Segoe UI Black" panose="020B0A02040204020203" pitchFamily="34" charset="0"/>
              </a:rPr>
              <a:t>Independent Practitioner</a:t>
            </a:r>
          </a:p>
        </p:txBody>
      </p:sp>
      <p:sp>
        <p:nvSpPr>
          <p:cNvPr id="8"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9" name="CustomShape 9">
            <a:extLst>
              <a:ext uri="{FF2B5EF4-FFF2-40B4-BE49-F238E27FC236}">
                <a16:creationId xmlns:a16="http://schemas.microsoft.com/office/drawing/2014/main" id="{66A448B8-68CD-470C-A188-52D1D7166403}"/>
              </a:ext>
            </a:extLst>
          </p:cNvPr>
          <p:cNvSpPr/>
          <p:nvPr/>
        </p:nvSpPr>
        <p:spPr>
          <a:xfrm flipV="1">
            <a:off x="192087" y="1008063"/>
            <a:ext cx="5076000" cy="71437"/>
          </a:xfrm>
          <a:prstGeom prst="rect">
            <a:avLst/>
          </a:prstGeom>
          <a:solidFill>
            <a:srgbClr val="FAA41C"/>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0" name="CustomShape 9">
            <a:extLst>
              <a:ext uri="{FF2B5EF4-FFF2-40B4-BE49-F238E27FC236}">
                <a16:creationId xmlns:a16="http://schemas.microsoft.com/office/drawing/2014/main" id="{1671E50F-A766-4ABE-9708-3C15592CE566}"/>
              </a:ext>
            </a:extLst>
          </p:cNvPr>
          <p:cNvSpPr/>
          <p:nvPr/>
        </p:nvSpPr>
        <p:spPr bwMode="auto">
          <a:xfrm>
            <a:off x="16537160" y="5791200"/>
            <a:ext cx="4665663" cy="700088"/>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12" name="CustomShape 5">
            <a:extLst>
              <a:ext uri="{FF2B5EF4-FFF2-40B4-BE49-F238E27FC236}">
                <a16:creationId xmlns:a16="http://schemas.microsoft.com/office/drawing/2014/main" id="{53BA7254-F188-4932-8751-1AEA3EF7E54E}"/>
              </a:ext>
            </a:extLst>
          </p:cNvPr>
          <p:cNvSpPr/>
          <p:nvPr/>
        </p:nvSpPr>
        <p:spPr>
          <a:xfrm>
            <a:off x="9250535" y="5548313"/>
            <a:ext cx="1428750" cy="514350"/>
          </a:xfrm>
          <a:prstGeom prst="rect">
            <a:avLst/>
          </a:prstGeom>
          <a:noFill/>
          <a:ln>
            <a:noFill/>
          </a:ln>
        </p:spPr>
        <p:style>
          <a:lnRef idx="0">
            <a:scrgbClr r="0" g="0" b="0"/>
          </a:lnRef>
          <a:fillRef idx="0">
            <a:scrgbClr r="0" g="0" b="0"/>
          </a:fillRef>
          <a:effectRef idx="0">
            <a:scrgbClr r="0" g="0" b="0"/>
          </a:effectRef>
          <a:fontRef idx="minor"/>
        </p:style>
        <p:txBody>
          <a:bodyPr lIns="108960" tIns="54480" rIns="108960" bIns="54480" anchor="ctr"/>
          <a:lstStyle/>
          <a:p>
            <a:pPr algn="ctr" eaLnBrk="1" fontAlgn="auto" hangingPunct="1">
              <a:spcBef>
                <a:spcPts val="0"/>
              </a:spcBef>
              <a:spcAft>
                <a:spcPts val="0"/>
              </a:spcAft>
              <a:defRPr/>
            </a:pPr>
            <a:endParaRPr lang="en-GB" sz="1600" spc="-1"/>
          </a:p>
        </p:txBody>
      </p:sp>
      <p:sp>
        <p:nvSpPr>
          <p:cNvPr id="13" name="CustomShape 9">
            <a:extLst>
              <a:ext uri="{FF2B5EF4-FFF2-40B4-BE49-F238E27FC236}">
                <a16:creationId xmlns:a16="http://schemas.microsoft.com/office/drawing/2014/main" id="{1671E50F-A766-4ABE-9708-3C15592CE566}"/>
              </a:ext>
            </a:extLst>
          </p:cNvPr>
          <p:cNvSpPr/>
          <p:nvPr/>
        </p:nvSpPr>
        <p:spPr bwMode="auto">
          <a:xfrm>
            <a:off x="9248948" y="7994650"/>
            <a:ext cx="4665662" cy="6985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3" name="Rectangle 2"/>
          <p:cNvSpPr/>
          <p:nvPr/>
        </p:nvSpPr>
        <p:spPr>
          <a:xfrm>
            <a:off x="4330099" y="3244334"/>
            <a:ext cx="3531801" cy="369332"/>
          </a:xfrm>
          <a:prstGeom prst="rect">
            <a:avLst/>
          </a:prstGeom>
        </p:spPr>
        <p:txBody>
          <a:bodyPr wrap="none">
            <a:spAutoFit/>
          </a:bodyPr>
          <a:lstStyle/>
          <a:p>
            <a:r>
              <a:rPr lang="en-GB"/>
              <a:t>https://www.csp.org.uk/discovery</a:t>
            </a:r>
          </a:p>
        </p:txBody>
      </p:sp>
      <p:sp>
        <p:nvSpPr>
          <p:cNvPr id="4" name="Rectangle 3"/>
          <p:cNvSpPr/>
          <p:nvPr/>
        </p:nvSpPr>
        <p:spPr>
          <a:xfrm>
            <a:off x="1036042" y="5981155"/>
            <a:ext cx="10545737" cy="954107"/>
          </a:xfrm>
          <a:prstGeom prst="rect">
            <a:avLst/>
          </a:prstGeom>
        </p:spPr>
        <p:txBody>
          <a:bodyPr wrap="square">
            <a:spAutoFit/>
          </a:bodyPr>
          <a:lstStyle/>
          <a:p>
            <a:r>
              <a:rPr lang="en-GB" sz="2800">
                <a:solidFill>
                  <a:schemeClr val="accent1">
                    <a:lumMod val="50000"/>
                  </a:schemeClr>
                </a:solidFill>
                <a:latin typeface="Frutiger 55 Roman"/>
              </a:rPr>
              <a:t>https://www.csp.org.uk/networks/independent-practitioners/focus-private-practice-e-bulletinttps://www.csp.org.uk/discovery </a:t>
            </a:r>
          </a:p>
        </p:txBody>
      </p:sp>
      <p:sp>
        <p:nvSpPr>
          <p:cNvPr id="15" name="TextBox 14">
            <a:extLst>
              <a:ext uri="{FF2B5EF4-FFF2-40B4-BE49-F238E27FC236}">
                <a16:creationId xmlns:a16="http://schemas.microsoft.com/office/drawing/2014/main" id="{7E9294BF-D059-CE6B-FB4F-8816D0D0DC9A}"/>
              </a:ext>
            </a:extLst>
          </p:cNvPr>
          <p:cNvSpPr txBox="1"/>
          <p:nvPr/>
        </p:nvSpPr>
        <p:spPr>
          <a:xfrm>
            <a:off x="431800" y="1322169"/>
            <a:ext cx="11328400" cy="1384995"/>
          </a:xfrm>
          <a:prstGeom prst="rect">
            <a:avLst/>
          </a:prstGeom>
          <a:noFill/>
        </p:spPr>
        <p:txBody>
          <a:bodyPr wrap="square">
            <a:spAutoFit/>
          </a:bodyPr>
          <a:lstStyle/>
          <a:p>
            <a:endParaRPr lang="en-GB" sz="2800" i="0">
              <a:solidFill>
                <a:schemeClr val="accent1">
                  <a:lumMod val="50000"/>
                </a:schemeClr>
              </a:solidFill>
              <a:effectLst/>
              <a:latin typeface="Frutiger 55 Roman"/>
              <a:cs typeface="Segoe UI" panose="020B0502040204020203" pitchFamily="34" charset="0"/>
            </a:endParaRPr>
          </a:p>
          <a:p>
            <a:endParaRPr lang="en-GB" sz="2800">
              <a:solidFill>
                <a:srgbClr val="0070C0"/>
              </a:solidFill>
              <a:latin typeface="Segoe UI" panose="020B0502040204020203" pitchFamily="34" charset="0"/>
              <a:cs typeface="Segoe UI" panose="020B0502040204020203" pitchFamily="34" charset="0"/>
            </a:endParaRPr>
          </a:p>
          <a:p>
            <a:endParaRPr lang="en-GB" sz="2800">
              <a:solidFill>
                <a:srgbClr val="0070C0"/>
              </a:solidFill>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1E567558-0B7A-2B71-95ED-90731CDDBA9C}"/>
              </a:ext>
            </a:extLst>
          </p:cNvPr>
          <p:cNvPicPr>
            <a:picLocks noChangeAspect="1"/>
          </p:cNvPicPr>
          <p:nvPr/>
        </p:nvPicPr>
        <p:blipFill>
          <a:blip r:embed="rId3"/>
          <a:stretch>
            <a:fillRect/>
          </a:stretch>
        </p:blipFill>
        <p:spPr>
          <a:xfrm>
            <a:off x="3040062" y="1333737"/>
            <a:ext cx="5576218" cy="4635850"/>
          </a:xfrm>
          <a:prstGeom prst="rect">
            <a:avLst/>
          </a:prstGeom>
        </p:spPr>
      </p:pic>
      <p:pic>
        <p:nvPicPr>
          <p:cNvPr id="14" name="Picture 13" descr="A close up of a black background&#10;&#10;Description automatically generated">
            <a:extLst>
              <a:ext uri="{FF2B5EF4-FFF2-40B4-BE49-F238E27FC236}">
                <a16:creationId xmlns:a16="http://schemas.microsoft.com/office/drawing/2014/main" id="{45590D10-E67A-627C-C343-C85E80A6940B}"/>
              </a:ext>
            </a:extLst>
          </p:cNvPr>
          <p:cNvPicPr/>
          <p:nvPr/>
        </p:nvPicPr>
        <p:blipFill>
          <a:blip r:embed="rId4"/>
          <a:stretch/>
        </p:blipFill>
        <p:spPr>
          <a:xfrm>
            <a:off x="8223890" y="317201"/>
            <a:ext cx="3296264" cy="546370"/>
          </a:xfrm>
          <a:prstGeom prst="rect">
            <a:avLst/>
          </a:prstGeom>
        </p:spPr>
      </p:pic>
    </p:spTree>
    <p:extLst>
      <p:ext uri="{BB962C8B-B14F-4D97-AF65-F5344CB8AC3E}">
        <p14:creationId xmlns:p14="http://schemas.microsoft.com/office/powerpoint/2010/main" val="550270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1454" y="699131"/>
            <a:ext cx="5226810" cy="589403"/>
          </a:xfrm>
        </p:spPr>
        <p:txBody>
          <a:bodyPr>
            <a:normAutofit fontScale="90000"/>
          </a:bodyPr>
          <a:lstStyle/>
          <a:p>
            <a:r>
              <a:rPr lang="en-GB" sz="2800" b="1">
                <a:solidFill>
                  <a:srgbClr val="7030A0"/>
                </a:solidFill>
              </a:rPr>
              <a:t>Branch and Network activity &amp; how you can get involved</a:t>
            </a:r>
          </a:p>
        </p:txBody>
      </p:sp>
      <p:sp>
        <p:nvSpPr>
          <p:cNvPr id="3" name="Subtitle 2"/>
          <p:cNvSpPr>
            <a:spLocks noGrp="1"/>
          </p:cNvSpPr>
          <p:nvPr>
            <p:ph type="subTitle" idx="1"/>
          </p:nvPr>
        </p:nvSpPr>
        <p:spPr>
          <a:xfrm>
            <a:off x="962526" y="1526591"/>
            <a:ext cx="10497552" cy="4723814"/>
          </a:xfrm>
        </p:spPr>
        <p:txBody>
          <a:bodyPr vert="horz" lIns="91440" tIns="45720" rIns="91440" bIns="45720" rtlCol="0" anchor="t">
            <a:normAutofit/>
          </a:bodyPr>
          <a:lstStyle/>
          <a:p>
            <a:pPr algn="l"/>
            <a:r>
              <a:rPr lang="en-US" sz="2800">
                <a:solidFill>
                  <a:schemeClr val="bg1"/>
                </a:solidFill>
              </a:rPr>
              <a:t>CSP</a:t>
            </a:r>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2"/>
          <a:stretch/>
        </p:blipFill>
        <p:spPr>
          <a:xfrm>
            <a:off x="244456" y="288446"/>
            <a:ext cx="5294716" cy="833917"/>
          </a:xfrm>
          <a:prstGeom prst="rect">
            <a:avLst/>
          </a:prstGeom>
        </p:spPr>
      </p:pic>
      <p:sp>
        <p:nvSpPr>
          <p:cNvPr id="5" name="TextBox 4">
            <a:extLst>
              <a:ext uri="{FF2B5EF4-FFF2-40B4-BE49-F238E27FC236}">
                <a16:creationId xmlns:a16="http://schemas.microsoft.com/office/drawing/2014/main" id="{43E193F3-D0F2-0061-65DF-89EA3E093D3C}"/>
              </a:ext>
            </a:extLst>
          </p:cNvPr>
          <p:cNvSpPr txBox="1"/>
          <p:nvPr/>
        </p:nvSpPr>
        <p:spPr>
          <a:xfrm>
            <a:off x="966474" y="2106025"/>
            <a:ext cx="1000290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030A0"/>
                </a:solidFill>
              </a:rPr>
              <a:t>CSP Isle of Wight Branch on </a:t>
            </a:r>
            <a:r>
              <a:rPr lang="en-US" sz="2000" b="1" err="1">
                <a:solidFill>
                  <a:srgbClr val="7030A0"/>
                </a:solidFill>
              </a:rPr>
              <a:t>iCSP</a:t>
            </a:r>
            <a:r>
              <a:rPr lang="en-US" sz="2000" b="1">
                <a:solidFill>
                  <a:srgbClr val="7030A0"/>
                </a:solidFill>
              </a:rPr>
              <a:t>: </a:t>
            </a:r>
            <a:r>
              <a:rPr lang="en-US" sz="2000">
                <a:solidFill>
                  <a:srgbClr val="7030A0"/>
                </a:solidFill>
                <a:ea typeface="+mn-lt"/>
                <a:cs typeface="+mn-lt"/>
                <a:hlinkClick r:id="rId3"/>
              </a:rPr>
              <a:t>https://www.csp.org.uk/icsp/isle-wight</a:t>
            </a:r>
            <a:r>
              <a:rPr lang="en-US" sz="2000">
                <a:solidFill>
                  <a:srgbClr val="7030A0"/>
                </a:solidFill>
                <a:ea typeface="+mn-lt"/>
                <a:cs typeface="+mn-lt"/>
              </a:rPr>
              <a:t> </a:t>
            </a:r>
          </a:p>
          <a:p>
            <a:endParaRPr lang="en-US" sz="2000">
              <a:solidFill>
                <a:srgbClr val="7030A0"/>
              </a:solidFill>
              <a:ea typeface="+mn-lt"/>
              <a:cs typeface="+mn-lt"/>
            </a:endParaRPr>
          </a:p>
          <a:p>
            <a:r>
              <a:rPr lang="en-US" sz="2000" b="1">
                <a:solidFill>
                  <a:srgbClr val="7030A0"/>
                </a:solidFill>
                <a:ea typeface="+mn-lt"/>
                <a:cs typeface="+mn-lt"/>
              </a:rPr>
              <a:t>CSP South Central on social media:</a:t>
            </a:r>
            <a:br>
              <a:rPr lang="en-US" sz="2000">
                <a:solidFill>
                  <a:srgbClr val="7030A0"/>
                </a:solidFill>
                <a:ea typeface="+mn-lt"/>
                <a:cs typeface="+mn-lt"/>
              </a:rPr>
            </a:br>
            <a:r>
              <a:rPr lang="en-US" sz="2000">
                <a:solidFill>
                  <a:srgbClr val="7030A0"/>
                </a:solidFill>
                <a:ea typeface="+mn-lt"/>
                <a:cs typeface="+mn-lt"/>
              </a:rPr>
              <a:t>Facebook Group: </a:t>
            </a:r>
            <a:r>
              <a:rPr lang="en-US" sz="2000">
                <a:solidFill>
                  <a:srgbClr val="7030A0"/>
                </a:solidFill>
                <a:ea typeface="+mn-lt"/>
                <a:cs typeface="+mn-lt"/>
                <a:hlinkClick r:id="rId4"/>
              </a:rPr>
              <a:t>https://www.facebook.com/groups/590057697797178?locale=en_GB</a:t>
            </a:r>
            <a:r>
              <a:rPr lang="en-US" sz="2000">
                <a:solidFill>
                  <a:srgbClr val="7030A0"/>
                </a:solidFill>
                <a:ea typeface="+mn-lt"/>
                <a:cs typeface="+mn-lt"/>
              </a:rPr>
              <a:t> </a:t>
            </a:r>
            <a:br>
              <a:rPr lang="en-US" sz="2000">
                <a:solidFill>
                  <a:srgbClr val="7030A0"/>
                </a:solidFill>
                <a:ea typeface="+mn-lt"/>
                <a:cs typeface="+mn-lt"/>
              </a:rPr>
            </a:br>
            <a:r>
              <a:rPr lang="en-US" sz="2000">
                <a:solidFill>
                  <a:srgbClr val="7030A0"/>
                </a:solidFill>
                <a:ea typeface="+mn-lt"/>
                <a:cs typeface="+mn-lt"/>
              </a:rPr>
              <a:t>X: </a:t>
            </a:r>
            <a:r>
              <a:rPr lang="en-US" sz="2000">
                <a:solidFill>
                  <a:srgbClr val="7030A0"/>
                </a:solidFill>
                <a:ea typeface="+mn-lt"/>
                <a:cs typeface="+mn-lt"/>
                <a:hlinkClick r:id="rId5"/>
              </a:rPr>
              <a:t>https://x.com/CSPsouthcentral</a:t>
            </a:r>
            <a:r>
              <a:rPr lang="en-US" sz="2000">
                <a:solidFill>
                  <a:srgbClr val="7030A0"/>
                </a:solidFill>
                <a:ea typeface="+mn-lt"/>
                <a:cs typeface="+mn-lt"/>
              </a:rPr>
              <a:t> </a:t>
            </a:r>
            <a:br>
              <a:rPr lang="en-US" sz="2000">
                <a:solidFill>
                  <a:srgbClr val="7030A0"/>
                </a:solidFill>
                <a:ea typeface="+mn-lt"/>
                <a:cs typeface="+mn-lt"/>
              </a:rPr>
            </a:br>
            <a:br>
              <a:rPr lang="en-US" sz="2000">
                <a:solidFill>
                  <a:srgbClr val="7030A0"/>
                </a:solidFill>
                <a:ea typeface="+mn-lt"/>
                <a:cs typeface="+mn-lt"/>
              </a:rPr>
            </a:br>
            <a:r>
              <a:rPr lang="en-US" sz="2000" b="1">
                <a:solidFill>
                  <a:srgbClr val="7030A0"/>
                </a:solidFill>
                <a:ea typeface="+mn-lt"/>
                <a:cs typeface="+mn-lt"/>
              </a:rPr>
              <a:t>CSP South Central Regional Staff Team</a:t>
            </a:r>
            <a:r>
              <a:rPr lang="en-US" sz="2000">
                <a:solidFill>
                  <a:srgbClr val="7030A0"/>
                </a:solidFill>
                <a:ea typeface="+mn-lt"/>
                <a:cs typeface="+mn-lt"/>
              </a:rPr>
              <a:t>: </a:t>
            </a:r>
            <a:r>
              <a:rPr lang="en-US" sz="2000">
                <a:solidFill>
                  <a:srgbClr val="7030A0"/>
                </a:solidFill>
                <a:ea typeface="+mn-lt"/>
                <a:cs typeface="+mn-lt"/>
                <a:hlinkClick r:id="rId6"/>
              </a:rPr>
              <a:t>https://www.csp.org.uk/campaigns-influencing/csp-your-area/south-central</a:t>
            </a:r>
            <a:r>
              <a:rPr lang="en-US" sz="2000">
                <a:solidFill>
                  <a:srgbClr val="7030A0"/>
                </a:solidFill>
                <a:ea typeface="+mn-lt"/>
                <a:cs typeface="+mn-lt"/>
              </a:rPr>
              <a:t> </a:t>
            </a:r>
            <a:br>
              <a:rPr lang="en-US" sz="2000">
                <a:ea typeface="+mn-lt"/>
                <a:cs typeface="+mn-lt"/>
              </a:rPr>
            </a:br>
            <a:br>
              <a:rPr lang="en-US" sz="2000">
                <a:ea typeface="+mn-lt"/>
                <a:cs typeface="+mn-lt"/>
              </a:rPr>
            </a:br>
            <a:r>
              <a:rPr lang="en-US" sz="2000" b="1">
                <a:solidFill>
                  <a:srgbClr val="7030A0"/>
                </a:solidFill>
                <a:ea typeface="+mn-lt"/>
                <a:cs typeface="+mn-lt"/>
              </a:rPr>
              <a:t>Talking point - Any other ways you would like to stay connected?</a:t>
            </a:r>
            <a:r>
              <a:rPr lang="en-US" sz="2000">
                <a:solidFill>
                  <a:srgbClr val="7030A0"/>
                </a:solidFill>
                <a:ea typeface="+mn-lt"/>
                <a:cs typeface="+mn-lt"/>
              </a:rPr>
              <a:t> </a:t>
            </a:r>
          </a:p>
        </p:txBody>
      </p:sp>
    </p:spTree>
    <p:extLst>
      <p:ext uri="{BB962C8B-B14F-4D97-AF65-F5344CB8AC3E}">
        <p14:creationId xmlns:p14="http://schemas.microsoft.com/office/powerpoint/2010/main" val="1350507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9" y="410495"/>
            <a:ext cx="5226810" cy="589403"/>
          </a:xfrm>
        </p:spPr>
        <p:txBody>
          <a:bodyPr>
            <a:normAutofit/>
          </a:bodyPr>
          <a:lstStyle/>
          <a:p>
            <a:r>
              <a:rPr lang="en-GB" sz="2800" b="1">
                <a:solidFill>
                  <a:srgbClr val="7030A0"/>
                </a:solidFill>
              </a:rPr>
              <a:t>Other ways to get involved</a:t>
            </a:r>
          </a:p>
        </p:txBody>
      </p:sp>
      <p:sp>
        <p:nvSpPr>
          <p:cNvPr id="3" name="Subtitle 2"/>
          <p:cNvSpPr>
            <a:spLocks noGrp="1"/>
          </p:cNvSpPr>
          <p:nvPr>
            <p:ph type="subTitle" idx="1"/>
          </p:nvPr>
        </p:nvSpPr>
        <p:spPr>
          <a:xfrm>
            <a:off x="962526" y="1526591"/>
            <a:ext cx="10497552" cy="4723814"/>
          </a:xfrm>
        </p:spPr>
        <p:txBody>
          <a:bodyPr vert="horz" lIns="91440" tIns="45720" rIns="91440" bIns="45720" rtlCol="0" anchor="t">
            <a:normAutofit/>
          </a:bodyPr>
          <a:lstStyle/>
          <a:p>
            <a:pPr algn="l"/>
            <a:r>
              <a:rPr lang="en-US" sz="2800">
                <a:solidFill>
                  <a:schemeClr val="bg1"/>
                </a:solidFill>
              </a:rPr>
              <a:t>CSP</a:t>
            </a:r>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2"/>
          <a:stretch/>
        </p:blipFill>
        <p:spPr>
          <a:xfrm>
            <a:off x="244456" y="288446"/>
            <a:ext cx="5294716" cy="833917"/>
          </a:xfrm>
          <a:prstGeom prst="rect">
            <a:avLst/>
          </a:prstGeom>
        </p:spPr>
      </p:pic>
      <p:sp>
        <p:nvSpPr>
          <p:cNvPr id="5" name="TextBox 4">
            <a:extLst>
              <a:ext uri="{FF2B5EF4-FFF2-40B4-BE49-F238E27FC236}">
                <a16:creationId xmlns:a16="http://schemas.microsoft.com/office/drawing/2014/main" id="{43E193F3-D0F2-0061-65DF-89EA3E093D3C}"/>
              </a:ext>
            </a:extLst>
          </p:cNvPr>
          <p:cNvSpPr txBox="1"/>
          <p:nvPr/>
        </p:nvSpPr>
        <p:spPr>
          <a:xfrm>
            <a:off x="966474" y="1713480"/>
            <a:ext cx="1000290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030A0"/>
                </a:solidFill>
              </a:rPr>
              <a:t>CSP Professional Networks</a:t>
            </a:r>
            <a:r>
              <a:rPr lang="en-US" sz="2000"/>
              <a:t>: </a:t>
            </a:r>
            <a:r>
              <a:rPr lang="en-US" sz="2000">
                <a:ea typeface="+mn-lt"/>
                <a:cs typeface="+mn-lt"/>
                <a:hlinkClick r:id="rId3"/>
              </a:rPr>
              <a:t>https://www.csp.org.uk/networks/professional-networks-0</a:t>
            </a:r>
            <a:r>
              <a:rPr lang="en-US" sz="2000">
                <a:ea typeface="+mn-lt"/>
                <a:cs typeface="+mn-lt"/>
              </a:rPr>
              <a:t> </a:t>
            </a:r>
            <a:br>
              <a:rPr lang="en-US" sz="2000">
                <a:ea typeface="+mn-lt"/>
                <a:cs typeface="+mn-lt"/>
              </a:rPr>
            </a:br>
            <a:br>
              <a:rPr lang="en-US" sz="2000"/>
            </a:br>
            <a:r>
              <a:rPr lang="en-US" sz="2000" b="1">
                <a:solidFill>
                  <a:srgbClr val="7030A0"/>
                </a:solidFill>
              </a:rPr>
              <a:t>CSP Diversity Networks:</a:t>
            </a:r>
            <a:r>
              <a:rPr lang="en-US" sz="2000"/>
              <a:t> </a:t>
            </a:r>
            <a:r>
              <a:rPr lang="en-US" sz="2000">
                <a:ea typeface="+mn-lt"/>
                <a:cs typeface="+mn-lt"/>
                <a:hlinkClick r:id="rId4"/>
              </a:rPr>
              <a:t>https://www.csp.org.uk/networks/diversity-networks</a:t>
            </a:r>
            <a:r>
              <a:rPr lang="en-US" sz="2000">
                <a:ea typeface="+mn-lt"/>
                <a:cs typeface="+mn-lt"/>
              </a:rPr>
              <a:t> </a:t>
            </a:r>
          </a:p>
          <a:p>
            <a:endParaRPr lang="en-US" sz="2000"/>
          </a:p>
          <a:p>
            <a:r>
              <a:rPr lang="en-US" sz="2000" b="1">
                <a:solidFill>
                  <a:srgbClr val="7030A0"/>
                </a:solidFill>
              </a:rPr>
              <a:t>Watch recordings and view resources from CSP networks online events</a:t>
            </a:r>
            <a:r>
              <a:rPr lang="en-US" sz="2000"/>
              <a:t> – great free CPD &amp; showcase what CSP networks do for members: </a:t>
            </a:r>
            <a:r>
              <a:rPr lang="en-US" sz="2000">
                <a:ea typeface="+mn-lt"/>
                <a:cs typeface="+mn-lt"/>
                <a:hlinkClick r:id="rId5"/>
              </a:rPr>
              <a:t>https://www.csp.org.uk/networks/nations-regions/event-resources</a:t>
            </a:r>
            <a:r>
              <a:rPr lang="en-US" sz="2000">
                <a:ea typeface="+mn-lt"/>
                <a:cs typeface="+mn-lt"/>
              </a:rPr>
              <a:t> </a:t>
            </a:r>
          </a:p>
          <a:p>
            <a:endParaRPr lang="en-US" sz="2000">
              <a:ea typeface="+mn-lt"/>
              <a:cs typeface="+mn-lt"/>
            </a:endParaRPr>
          </a:p>
          <a:p>
            <a:r>
              <a:rPr lang="en-US" sz="2000" b="1">
                <a:solidFill>
                  <a:srgbClr val="7030A0"/>
                </a:solidFill>
              </a:rPr>
              <a:t>View upcoming  CSP events</a:t>
            </a:r>
            <a:r>
              <a:rPr lang="en-US" sz="2000">
                <a:ea typeface="+mn-lt"/>
                <a:cs typeface="+mn-lt"/>
              </a:rPr>
              <a:t>: </a:t>
            </a:r>
            <a:r>
              <a:rPr lang="en-US" sz="2000">
                <a:ea typeface="+mn-lt"/>
                <a:cs typeface="+mn-lt"/>
                <a:hlinkClick r:id="rId6"/>
              </a:rPr>
              <a:t>https://www.csp.org.uk/news-events/events/events-listing</a:t>
            </a:r>
            <a:r>
              <a:rPr lang="en-US" sz="2000">
                <a:ea typeface="+mn-lt"/>
                <a:cs typeface="+mn-lt"/>
              </a:rPr>
              <a:t> </a:t>
            </a:r>
            <a:br>
              <a:rPr lang="en-US" sz="2000">
                <a:ea typeface="+mn-lt"/>
                <a:cs typeface="+mn-lt"/>
              </a:rPr>
            </a:br>
            <a:br>
              <a:rPr lang="en-US" sz="2000">
                <a:ea typeface="+mn-lt"/>
                <a:cs typeface="+mn-lt"/>
              </a:rPr>
            </a:br>
            <a:r>
              <a:rPr lang="en-US" sz="2000" b="1">
                <a:solidFill>
                  <a:srgbClr val="7030A0"/>
                </a:solidFill>
              </a:rPr>
              <a:t>CSP Webinars - next one coming up on 12th December at 12 noon</a:t>
            </a:r>
            <a:r>
              <a:rPr lang="en-US" sz="2000">
                <a:ea typeface="+mn-lt"/>
                <a:cs typeface="+mn-lt"/>
              </a:rPr>
              <a:t> on growing staffing levels in physiotherapy and how to use data to make the case: </a:t>
            </a:r>
            <a:r>
              <a:rPr lang="en-US" sz="2000">
                <a:ea typeface="+mn-lt"/>
                <a:cs typeface="+mn-lt"/>
                <a:hlinkClick r:id="rId7"/>
              </a:rPr>
              <a:t>https://www.csp.org.uk/news-events/events/events-listing/growing-staffing-levels-physio-using-data-make-case</a:t>
            </a:r>
            <a:r>
              <a:rPr lang="en-US" sz="2000">
                <a:ea typeface="+mn-lt"/>
                <a:cs typeface="+mn-lt"/>
              </a:rPr>
              <a:t> </a:t>
            </a:r>
          </a:p>
        </p:txBody>
      </p:sp>
    </p:spTree>
    <p:extLst>
      <p:ext uri="{BB962C8B-B14F-4D97-AF65-F5344CB8AC3E}">
        <p14:creationId xmlns:p14="http://schemas.microsoft.com/office/powerpoint/2010/main" val="306289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black background&#10;&#10;Description automatically generated">
            <a:extLst>
              <a:ext uri="{FF2B5EF4-FFF2-40B4-BE49-F238E27FC236}">
                <a16:creationId xmlns:a16="http://schemas.microsoft.com/office/drawing/2014/main" id="{104EFB45-1807-C691-C4E2-09D17FBA3787}"/>
              </a:ext>
            </a:extLst>
          </p:cNvPr>
          <p:cNvPicPr>
            <a:picLocks noGrp="1" noRot="1" noChangeAspect="1" noMove="1" noResize="1" noEditPoints="1" noAdjustHandles="1" noChangeArrowheads="1" noChangeShapeType="1" noCrop="1"/>
          </p:cNvPicPr>
          <p:nvPr/>
        </p:nvPicPr>
        <p:blipFill>
          <a:blip r:embed="rId3"/>
          <a:stretch/>
        </p:blipFill>
        <p:spPr>
          <a:xfrm>
            <a:off x="643467" y="3012040"/>
            <a:ext cx="5294716" cy="833917"/>
          </a:xfrm>
          <a:prstGeom prst="rect">
            <a:avLst/>
          </a:prstGeom>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A4B76387-DD38-E935-4215-8E4D732D3699}"/>
              </a:ext>
            </a:extLst>
          </p:cNvPr>
          <p:cNvSpPr txBox="1">
            <a:spLocks/>
          </p:cNvSpPr>
          <p:nvPr/>
        </p:nvSpPr>
        <p:spPr>
          <a:xfrm>
            <a:off x="134707" y="1143000"/>
            <a:ext cx="5427893" cy="522732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b="1">
              <a:solidFill>
                <a:srgbClr val="2A2670"/>
              </a:solidFill>
              <a:latin typeface="Inter Display" panose="02000503000000020004" pitchFamily="2" charset="0"/>
              <a:ea typeface="Inter Display" panose="02000503000000020004" pitchFamily="2" charset="0"/>
              <a:cs typeface="Inter Display" panose="02000503000000020004" pitchFamily="2" charset="0"/>
            </a:endParaRPr>
          </a:p>
        </p:txBody>
      </p:sp>
      <p:sp>
        <p:nvSpPr>
          <p:cNvPr id="13" name="TextBox 12">
            <a:extLst>
              <a:ext uri="{FF2B5EF4-FFF2-40B4-BE49-F238E27FC236}">
                <a16:creationId xmlns:a16="http://schemas.microsoft.com/office/drawing/2014/main" id="{0A5B6F77-FD82-85A4-A4D6-264EEBD74699}"/>
              </a:ext>
            </a:extLst>
          </p:cNvPr>
          <p:cNvSpPr txBox="1"/>
          <p:nvPr/>
        </p:nvSpPr>
        <p:spPr>
          <a:xfrm>
            <a:off x="20295704" y="13318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7751BBA-C783-D9D4-434E-84B270AF88AE}"/>
              </a:ext>
            </a:extLst>
          </p:cNvPr>
          <p:cNvSpPr txBox="1"/>
          <p:nvPr/>
        </p:nvSpPr>
        <p:spPr>
          <a:xfrm>
            <a:off x="6589998" y="1158515"/>
            <a:ext cx="49650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7030A0"/>
                </a:solidFill>
              </a:rPr>
              <a:t>Before we finish please spare a minute to give us feedback thank you!</a:t>
            </a:r>
            <a:br>
              <a:rPr lang="en-US" sz="2000"/>
            </a:br>
            <a:br>
              <a:rPr lang="en-US" sz="2000"/>
            </a:br>
            <a:r>
              <a:rPr lang="en-US" sz="2000"/>
              <a:t>Please fill in this quick </a:t>
            </a:r>
            <a:r>
              <a:rPr lang="en-US" sz="2000" err="1"/>
              <a:t>menti</a:t>
            </a:r>
            <a:r>
              <a:rPr lang="en-US" sz="2000"/>
              <a:t> poll by scanning the QR code below or visiting </a:t>
            </a:r>
            <a:r>
              <a:rPr lang="en-US" sz="2000" b="1">
                <a:solidFill>
                  <a:srgbClr val="7030A0"/>
                </a:solidFill>
              </a:rPr>
              <a:t>menti.com </a:t>
            </a:r>
            <a:r>
              <a:rPr lang="en-US" sz="2000"/>
              <a:t>on your device and entering in </a:t>
            </a:r>
            <a:r>
              <a:rPr lang="en-US" sz="2000" b="1">
                <a:solidFill>
                  <a:srgbClr val="7030A0"/>
                </a:solidFill>
              </a:rPr>
              <a:t>passcode: 3255 9603</a:t>
            </a:r>
            <a:endParaRPr lang="en-US"/>
          </a:p>
        </p:txBody>
      </p:sp>
      <p:pic>
        <p:nvPicPr>
          <p:cNvPr id="3" name="Picture 2" descr="A qr code on a white background&#10;&#10;Description automatically generated">
            <a:extLst>
              <a:ext uri="{FF2B5EF4-FFF2-40B4-BE49-F238E27FC236}">
                <a16:creationId xmlns:a16="http://schemas.microsoft.com/office/drawing/2014/main" id="{AC67AF22-D89A-16B0-4CE5-E8793F780836}"/>
              </a:ext>
            </a:extLst>
          </p:cNvPr>
          <p:cNvPicPr>
            <a:picLocks noChangeAspect="1"/>
          </p:cNvPicPr>
          <p:nvPr/>
        </p:nvPicPr>
        <p:blipFill>
          <a:blip r:embed="rId4"/>
          <a:stretch>
            <a:fillRect/>
          </a:stretch>
        </p:blipFill>
        <p:spPr>
          <a:xfrm>
            <a:off x="7838573" y="3437022"/>
            <a:ext cx="2460459" cy="2490537"/>
          </a:xfrm>
          <a:prstGeom prst="rect">
            <a:avLst/>
          </a:prstGeom>
        </p:spPr>
      </p:pic>
    </p:spTree>
    <p:extLst>
      <p:ext uri="{BB962C8B-B14F-4D97-AF65-F5344CB8AC3E}">
        <p14:creationId xmlns:p14="http://schemas.microsoft.com/office/powerpoint/2010/main" val="1435400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4EFB45-1807-C691-C4E2-09D17FBA3787}"/>
              </a:ext>
            </a:extLst>
          </p:cNvPr>
          <p:cNvPicPr>
            <a:picLocks noGrp="1" noRot="1" noChangeAspect="1" noMove="1" noResize="1" noEditPoints="1" noAdjustHandles="1" noChangeArrowheads="1" noChangeShapeType="1" noCrop="1"/>
          </p:cNvPicPr>
          <p:nvPr/>
        </p:nvPicPr>
        <p:blipFill>
          <a:blip r:embed="rId2"/>
          <a:srcRect/>
          <a:stretch/>
        </p:blipFill>
        <p:spPr>
          <a:xfrm>
            <a:off x="1567891" y="2571685"/>
            <a:ext cx="9056218" cy="1427246"/>
          </a:xfrm>
          <a:prstGeom prst="rect">
            <a:avLst/>
          </a:prstGeom>
        </p:spPr>
      </p:pic>
    </p:spTree>
    <p:extLst>
      <p:ext uri="{BB962C8B-B14F-4D97-AF65-F5344CB8AC3E}">
        <p14:creationId xmlns:p14="http://schemas.microsoft.com/office/powerpoint/2010/main" val="23037094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122363"/>
            <a:ext cx="10280073" cy="1371455"/>
          </a:xfrm>
        </p:spPr>
        <p:txBody>
          <a:bodyPr>
            <a:normAutofit/>
          </a:bodyPr>
          <a:lstStyle/>
          <a:p>
            <a:r>
              <a:rPr lang="en-GB" sz="4800">
                <a:solidFill>
                  <a:srgbClr val="002060"/>
                </a:solidFill>
              </a:rPr>
              <a:t>Physiotherapy – the national picture</a:t>
            </a:r>
          </a:p>
        </p:txBody>
      </p:sp>
      <p:sp>
        <p:nvSpPr>
          <p:cNvPr id="3" name="Subtitle 2"/>
          <p:cNvSpPr>
            <a:spLocks noGrp="1"/>
          </p:cNvSpPr>
          <p:nvPr>
            <p:ph type="subTitle" idx="1"/>
          </p:nvPr>
        </p:nvSpPr>
        <p:spPr>
          <a:xfrm>
            <a:off x="1524000" y="2784620"/>
            <a:ext cx="9144000" cy="2736416"/>
          </a:xfrm>
        </p:spPr>
        <p:txBody>
          <a:bodyPr vert="horz" lIns="91440" tIns="45720" rIns="91440" bIns="45720" rtlCol="0" anchor="t">
            <a:normAutofit fontScale="92500" lnSpcReduction="10000"/>
          </a:bodyPr>
          <a:lstStyle/>
          <a:p>
            <a:pPr marL="342900" indent="-342900" algn="l">
              <a:buChar char="•"/>
            </a:pPr>
            <a:r>
              <a:rPr lang="en-GB"/>
              <a:t>NHS 10 year plan </a:t>
            </a:r>
            <a:endParaRPr lang="en-US"/>
          </a:p>
          <a:p>
            <a:pPr marL="342900" indent="-342900" algn="l">
              <a:buChar char="•"/>
            </a:pPr>
            <a:r>
              <a:rPr lang="en-GB"/>
              <a:t>Apprenticeships </a:t>
            </a:r>
          </a:p>
          <a:p>
            <a:pPr marL="342900" indent="-342900" algn="l">
              <a:buChar char="•"/>
            </a:pPr>
            <a:r>
              <a:rPr lang="en-GB"/>
              <a:t>Controlled drug legislation </a:t>
            </a:r>
          </a:p>
          <a:p>
            <a:pPr marL="342900" indent="-342900" algn="l">
              <a:buChar char="•"/>
            </a:pPr>
            <a:r>
              <a:rPr lang="en-GB"/>
              <a:t>Digital innovation</a:t>
            </a:r>
          </a:p>
          <a:p>
            <a:pPr marL="342900" indent="-342900" algn="l">
              <a:buChar char="•"/>
            </a:pPr>
            <a:r>
              <a:rPr lang="en-GB"/>
              <a:t>Rehabilitation </a:t>
            </a:r>
          </a:p>
          <a:p>
            <a:pPr marL="342900" indent="-342900" algn="l">
              <a:buChar char="•"/>
            </a:pPr>
            <a:r>
              <a:rPr lang="en-GB"/>
              <a:t>Safe and effective staffing levels </a:t>
            </a:r>
          </a:p>
          <a:p>
            <a:pPr marL="342900" indent="-342900" algn="l">
              <a:buChar char="•"/>
            </a:pPr>
            <a:r>
              <a:rPr lang="en-GB"/>
              <a:t>Recruitment and retention (</a:t>
            </a:r>
            <a:r>
              <a:rPr lang="en-GB" err="1"/>
              <a:t>incl</a:t>
            </a:r>
            <a:r>
              <a:rPr lang="en-GB"/>
              <a:t> international recruitment)</a:t>
            </a:r>
          </a:p>
          <a:p>
            <a:pPr marL="342900" indent="-342900" algn="l">
              <a:buChar char="•"/>
            </a:pPr>
            <a:endParaRPr lang="en-GB"/>
          </a:p>
          <a:p>
            <a:pPr algn="l"/>
            <a:endParaRPr lang="en-GB"/>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3"/>
          <a:stretch/>
        </p:blipFill>
        <p:spPr>
          <a:xfrm>
            <a:off x="244456" y="288446"/>
            <a:ext cx="5294716" cy="83391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784620"/>
            <a:ext cx="9144000" cy="2736416"/>
          </a:xfrm>
        </p:spPr>
        <p:txBody>
          <a:bodyPr vert="horz" lIns="91440" tIns="45720" rIns="91440" bIns="45720" rtlCol="0" anchor="t">
            <a:normAutofit/>
          </a:bodyPr>
          <a:lstStyle/>
          <a:p>
            <a:pPr algn="l"/>
            <a:endParaRPr lang="en-GB"/>
          </a:p>
        </p:txBody>
      </p:sp>
      <p:pic>
        <p:nvPicPr>
          <p:cNvPr id="4" name="Picture 3" descr="A close up of a black background&#10;&#10;Description automatically generated">
            <a:extLst>
              <a:ext uri="{FF2B5EF4-FFF2-40B4-BE49-F238E27FC236}">
                <a16:creationId xmlns:a16="http://schemas.microsoft.com/office/drawing/2014/main" id="{B5CCFF64-A557-9130-2D32-63D0B2672ED6}"/>
              </a:ext>
            </a:extLst>
          </p:cNvPr>
          <p:cNvPicPr/>
          <p:nvPr/>
        </p:nvPicPr>
        <p:blipFill>
          <a:blip r:embed="rId3"/>
          <a:stretch/>
        </p:blipFill>
        <p:spPr>
          <a:xfrm>
            <a:off x="244456" y="288446"/>
            <a:ext cx="5294716" cy="833917"/>
          </a:xfrm>
          <a:prstGeom prst="rect">
            <a:avLst/>
          </a:prstGeom>
        </p:spPr>
      </p:pic>
      <p:pic>
        <p:nvPicPr>
          <p:cNvPr id="5" name="Picture 4" descr="Hospital rehab for man in wheelchair">
            <a:extLst>
              <a:ext uri="{FF2B5EF4-FFF2-40B4-BE49-F238E27FC236}">
                <a16:creationId xmlns:a16="http://schemas.microsoft.com/office/drawing/2014/main" id="{E47E21E7-AF9F-DFA0-30C1-5C385D84102E}"/>
              </a:ext>
            </a:extLst>
          </p:cNvPr>
          <p:cNvPicPr>
            <a:picLocks noChangeAspect="1"/>
          </p:cNvPicPr>
          <p:nvPr/>
        </p:nvPicPr>
        <p:blipFill>
          <a:blip r:embed="rId4"/>
          <a:stretch>
            <a:fillRect/>
          </a:stretch>
        </p:blipFill>
        <p:spPr>
          <a:xfrm>
            <a:off x="702693" y="1226569"/>
            <a:ext cx="4000500" cy="2190750"/>
          </a:xfrm>
          <a:prstGeom prst="rect">
            <a:avLst/>
          </a:prstGeom>
        </p:spPr>
      </p:pic>
      <p:pic>
        <p:nvPicPr>
          <p:cNvPr id="6" name="Picture 5" descr="a physio checking a patient on a treadmill">
            <a:extLst>
              <a:ext uri="{FF2B5EF4-FFF2-40B4-BE49-F238E27FC236}">
                <a16:creationId xmlns:a16="http://schemas.microsoft.com/office/drawing/2014/main" id="{46FA209D-EA89-DC38-B5DC-D3D79605FE6D}"/>
              </a:ext>
            </a:extLst>
          </p:cNvPr>
          <p:cNvPicPr>
            <a:picLocks noChangeAspect="1"/>
          </p:cNvPicPr>
          <p:nvPr/>
        </p:nvPicPr>
        <p:blipFill>
          <a:blip r:embed="rId5"/>
          <a:stretch>
            <a:fillRect/>
          </a:stretch>
        </p:blipFill>
        <p:spPr>
          <a:xfrm>
            <a:off x="702694" y="3771361"/>
            <a:ext cx="4000500" cy="2190750"/>
          </a:xfrm>
          <a:prstGeom prst="rect">
            <a:avLst/>
          </a:prstGeom>
        </p:spPr>
      </p:pic>
      <p:pic>
        <p:nvPicPr>
          <p:cNvPr id="8" name="Picture 7" descr="Physios checking on a patient while they exercise with small hand weights">
            <a:extLst>
              <a:ext uri="{FF2B5EF4-FFF2-40B4-BE49-F238E27FC236}">
                <a16:creationId xmlns:a16="http://schemas.microsoft.com/office/drawing/2014/main" id="{FB4D9162-1397-3955-FD17-52015DC56149}"/>
              </a:ext>
            </a:extLst>
          </p:cNvPr>
          <p:cNvPicPr>
            <a:picLocks noChangeAspect="1"/>
          </p:cNvPicPr>
          <p:nvPr/>
        </p:nvPicPr>
        <p:blipFill>
          <a:blip r:embed="rId6"/>
          <a:stretch>
            <a:fillRect/>
          </a:stretch>
        </p:blipFill>
        <p:spPr>
          <a:xfrm>
            <a:off x="6262778" y="1225772"/>
            <a:ext cx="4224067" cy="2192343"/>
          </a:xfrm>
          <a:prstGeom prst="rect">
            <a:avLst/>
          </a:prstGeom>
        </p:spPr>
      </p:pic>
      <p:pic>
        <p:nvPicPr>
          <p:cNvPr id="9" name="Picture 8" descr="Laura Falter OT and clinical lead (R) Rachel Livingston physio and service development lead (L) [Photos: Lorne Campbell/Guzelian]">
            <a:extLst>
              <a:ext uri="{FF2B5EF4-FFF2-40B4-BE49-F238E27FC236}">
                <a16:creationId xmlns:a16="http://schemas.microsoft.com/office/drawing/2014/main" id="{BD72E04E-68C7-61B6-D1C7-D3901DC53E5B}"/>
              </a:ext>
            </a:extLst>
          </p:cNvPr>
          <p:cNvPicPr>
            <a:picLocks noChangeAspect="1"/>
          </p:cNvPicPr>
          <p:nvPr/>
        </p:nvPicPr>
        <p:blipFill>
          <a:blip r:embed="rId7"/>
          <a:stretch>
            <a:fillRect/>
          </a:stretch>
        </p:blipFill>
        <p:spPr>
          <a:xfrm>
            <a:off x="6257746" y="3776752"/>
            <a:ext cx="4406660" cy="2208722"/>
          </a:xfrm>
          <a:prstGeom prst="rect">
            <a:avLst/>
          </a:prstGeom>
        </p:spPr>
      </p:pic>
    </p:spTree>
    <p:extLst>
      <p:ext uri="{BB962C8B-B14F-4D97-AF65-F5344CB8AC3E}">
        <p14:creationId xmlns:p14="http://schemas.microsoft.com/office/powerpoint/2010/main" val="303482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4D93-994A-5103-531C-33E6D582897C}"/>
            </a:ext>
          </a:extLst>
        </p:cNvPr>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0D1950B4-BE22-0249-CAE7-8F41A69094A9}"/>
              </a:ext>
            </a:extLst>
          </p:cNvPr>
          <p:cNvPicPr/>
          <p:nvPr/>
        </p:nvPicPr>
        <p:blipFill>
          <a:blip r:embed="rId2"/>
          <a:stretch/>
        </p:blipFill>
        <p:spPr>
          <a:xfrm>
            <a:off x="244456" y="288446"/>
            <a:ext cx="5294716" cy="833917"/>
          </a:xfrm>
          <a:prstGeom prst="rect">
            <a:avLst/>
          </a:prstGeom>
        </p:spPr>
      </p:pic>
      <p:sp>
        <p:nvSpPr>
          <p:cNvPr id="7" name="Text Box 2">
            <a:extLst>
              <a:ext uri="{FF2B5EF4-FFF2-40B4-BE49-F238E27FC236}">
                <a16:creationId xmlns:a16="http://schemas.microsoft.com/office/drawing/2014/main" id="{ED19A521-91E6-0605-D6AC-87CC0ABDE1D9}"/>
              </a:ext>
            </a:extLst>
          </p:cNvPr>
          <p:cNvSpPr txBox="1">
            <a:spLocks noChangeArrowheads="1"/>
          </p:cNvSpPr>
          <p:nvPr/>
        </p:nvSpPr>
        <p:spPr bwMode="auto">
          <a:xfrm>
            <a:off x="714495" y="1714807"/>
            <a:ext cx="10757033" cy="4401645"/>
          </a:xfrm>
          <a:prstGeom prst="rect">
            <a:avLst/>
          </a:prstGeom>
          <a:solidFill>
            <a:srgbClr val="27236D"/>
          </a:solidFill>
          <a:ln>
            <a:noFill/>
          </a:ln>
          <a:effectLst/>
        </p:spPr>
        <p:txBody>
          <a:bodyPr lIns="90000" tIns="45000" rIns="90000" bIns="45000" numCol="1" spcCol="540000"/>
          <a:lstStyle>
            <a:defPPr>
              <a:defRPr lang="en-GB"/>
            </a:defPPr>
            <a:lvl1pPr marL="342900" indent="-339725" algn="l" defTabSz="449263" rtl="0"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5pPr>
            <a:lvl6pPr marL="2514600" indent="-228600" algn="l" defTabSz="449263" rtl="0" eaLnBrk="0" fontAlgn="base" latinLnBrk="0"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6pPr>
            <a:lvl7pPr marL="2971800" indent="-228600" algn="l" defTabSz="449263" rtl="0" eaLnBrk="0" fontAlgn="base" latinLnBrk="0"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7pPr>
            <a:lvl8pPr marL="3429000" indent="-228600" algn="l" defTabSz="449263" rtl="0" eaLnBrk="0" fontAlgn="base" latinLnBrk="0"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8pPr>
            <a:lvl9pPr marL="3886200" indent="-228600" algn="l" defTabSz="449263" rtl="0" eaLnBrk="0" fontAlgn="base" latinLnBrk="0"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kern="1200">
                <a:solidFill>
                  <a:srgbClr val="000000"/>
                </a:solidFill>
                <a:latin typeface="Arial" panose="020B0604020202020204" pitchFamily="34" charset="0"/>
                <a:ea typeface="Microsoft YaHei" panose="020B0503020204020204" pitchFamily="34"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A.  Improve the health of communities through high quality physiotherapy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B.  Enable members to achieve their full potential at work or when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C.  Establish a confident and influential physiotherapy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D.  Create an agile and sustainable </a:t>
            </a:r>
            <a:r>
              <a:rPr kumimoji="0" lang="en-US" sz="2800" b="0" i="0" u="none" strike="noStrike" kern="1200" cap="none" spc="0" normalizeH="0" baseline="0" noProof="0" err="1">
                <a:ln>
                  <a:noFill/>
                </a:ln>
                <a:solidFill>
                  <a:schemeClr val="bg1"/>
                </a:solidFill>
                <a:effectLst/>
                <a:uLnTx/>
                <a:uFillTx/>
                <a:latin typeface="Arial"/>
                <a:ea typeface="+mn-ea"/>
                <a:cs typeface="Arial"/>
              </a:rPr>
              <a:t>organisation</a:t>
            </a:r>
            <a:r>
              <a:rPr kumimoji="0" lang="en-US" sz="2800" b="0" i="0" u="none" strike="noStrike" kern="1200" cap="none" spc="0" normalizeH="0" baseline="0" noProof="0">
                <a:ln>
                  <a:noFill/>
                </a:ln>
                <a:solidFill>
                  <a:schemeClr val="bg1"/>
                </a:solidFill>
                <a:effectLst/>
                <a:uLnTx/>
                <a:uFillTx/>
                <a:latin typeface="Arial"/>
                <a:ea typeface="+mn-ea"/>
                <a:cs typeface="Arial"/>
              </a:rPr>
              <a:t>, able to pre-empt changing member needs</a:t>
            </a:r>
          </a:p>
        </p:txBody>
      </p:sp>
      <p:sp>
        <p:nvSpPr>
          <p:cNvPr id="8" name="TextBox 7">
            <a:extLst>
              <a:ext uri="{FF2B5EF4-FFF2-40B4-BE49-F238E27FC236}">
                <a16:creationId xmlns:a16="http://schemas.microsoft.com/office/drawing/2014/main" id="{012C2C91-7AC8-ECDC-66D2-01707A3F617D}"/>
              </a:ext>
            </a:extLst>
          </p:cNvPr>
          <p:cNvSpPr txBox="1"/>
          <p:nvPr/>
        </p:nvSpPr>
        <p:spPr>
          <a:xfrm>
            <a:off x="6098411" y="702039"/>
            <a:ext cx="55819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C000"/>
                </a:solidFill>
              </a:rPr>
              <a:t>CSP Strategic Aims 2023 - 2027</a:t>
            </a:r>
          </a:p>
        </p:txBody>
      </p:sp>
    </p:spTree>
    <p:extLst>
      <p:ext uri="{BB962C8B-B14F-4D97-AF65-F5344CB8AC3E}">
        <p14:creationId xmlns:p14="http://schemas.microsoft.com/office/powerpoint/2010/main" val="150717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AD61F9-2279-EEFA-D46C-0321F8105B3B}"/>
              </a:ext>
            </a:extLst>
          </p:cNvPr>
          <p:cNvSpPr txBox="1"/>
          <p:nvPr/>
        </p:nvSpPr>
        <p:spPr>
          <a:xfrm>
            <a:off x="640080" y="329184"/>
            <a:ext cx="6894576"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NATIONAL CAMPAIGNS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C0F65F-C9FF-B380-2E72-262E38EC208D}"/>
              </a:ext>
            </a:extLst>
          </p:cNvPr>
          <p:cNvSpPr txBox="1"/>
          <p:nvPr/>
        </p:nvSpPr>
        <p:spPr>
          <a:xfrm>
            <a:off x="640080" y="2706624"/>
            <a:ext cx="6894576" cy="348386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a:t>'Surgery and medicine save lives, rehab saves people. Proud to be a member of the physio profession making this difference every day. It’s time for the government to invest in prevention &amp; rehab—better health is everyone’s right. #RightToRehab </a:t>
            </a:r>
            <a:br>
              <a:rPr lang="en-US" sz="2200"/>
            </a:br>
            <a:br>
              <a:rPr lang="en-US" sz="2200"/>
            </a:br>
            <a:r>
              <a:rPr lang="en-US" sz="2200"/>
              <a:t>Walk in Alice’s footsteps and see the difference rehab makes: </a:t>
            </a:r>
            <a:r>
              <a:rPr lang="en-US" sz="2200">
                <a:hlinkClick r:id="rId3"/>
              </a:rPr>
              <a:t>tinyurl.com/vc5p79rt</a:t>
            </a:r>
            <a:r>
              <a:rPr lang="en-US" sz="2200"/>
              <a:t>'</a:t>
            </a:r>
          </a:p>
        </p:txBody>
      </p:sp>
      <p:pic>
        <p:nvPicPr>
          <p:cNvPr id="2" name="Picture 1" descr="Graphic saying &quot;Effective rehab adds life to years, not just years to life&quot; overlaid over a photo of a manin sunglasses">
            <a:extLst>
              <a:ext uri="{FF2B5EF4-FFF2-40B4-BE49-F238E27FC236}">
                <a16:creationId xmlns:a16="http://schemas.microsoft.com/office/drawing/2014/main" id="{0476C5C0-CF6F-7FD5-81FB-B672183BDA97}"/>
              </a:ext>
            </a:extLst>
          </p:cNvPr>
          <p:cNvPicPr>
            <a:picLocks noChangeAspect="1"/>
          </p:cNvPicPr>
          <p:nvPr/>
        </p:nvPicPr>
        <p:blipFill>
          <a:blip r:embed="rId4"/>
          <a:stretch>
            <a:fillRect/>
          </a:stretch>
        </p:blipFill>
        <p:spPr>
          <a:xfrm>
            <a:off x="8155963" y="329183"/>
            <a:ext cx="3429969" cy="3429969"/>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4C5378E6-A8E8-4A30-172D-B4DD806091C4}"/>
              </a:ext>
            </a:extLst>
          </p:cNvPr>
          <p:cNvPicPr/>
          <p:nvPr/>
        </p:nvPicPr>
        <p:blipFill>
          <a:blip r:embed="rId5"/>
          <a:stretch/>
        </p:blipFill>
        <p:spPr>
          <a:xfrm>
            <a:off x="7863840" y="4852650"/>
            <a:ext cx="3995928" cy="629358"/>
          </a:xfrm>
          <a:prstGeom prst="rect">
            <a:avLst/>
          </a:prstGeom>
        </p:spPr>
      </p:pic>
    </p:spTree>
    <p:extLst>
      <p:ext uri="{BB962C8B-B14F-4D97-AF65-F5344CB8AC3E}">
        <p14:creationId xmlns:p14="http://schemas.microsoft.com/office/powerpoint/2010/main" val="349966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AD61F9-2279-EEFA-D46C-0321F8105B3B}"/>
              </a:ext>
            </a:extLst>
          </p:cNvPr>
          <p:cNvSpPr txBox="1"/>
          <p:nvPr/>
        </p:nvSpPr>
        <p:spPr>
          <a:xfrm>
            <a:off x="640080" y="329184"/>
            <a:ext cx="6894576"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NATIONAL CAMPAIGNS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C0F65F-C9FF-B380-2E72-262E38EC208D}"/>
              </a:ext>
            </a:extLst>
          </p:cNvPr>
          <p:cNvSpPr txBox="1"/>
          <p:nvPr/>
        </p:nvSpPr>
        <p:spPr>
          <a:xfrm>
            <a:off x="640080" y="2778061"/>
            <a:ext cx="5215795" cy="34124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700" b="1">
                <a:solidFill>
                  <a:srgbClr val="222222"/>
                </a:solidFill>
                <a:ea typeface="+mn-lt"/>
                <a:cs typeface="+mn-lt"/>
              </a:rPr>
              <a:t>Have you ever wished you could tell the health secretary about your workplace pressures? Or give him your ideas for making the NHS work better?</a:t>
            </a:r>
            <a:endParaRPr lang="en-US"/>
          </a:p>
          <a:p>
            <a:r>
              <a:rPr lang="en-US" sz="1700" b="1">
                <a:solidFill>
                  <a:srgbClr val="222222"/>
                </a:solidFill>
                <a:ea typeface="+mn-lt"/>
                <a:cs typeface="+mn-lt"/>
              </a:rPr>
              <a:t>Now you can – after all NHS staff were invited to share their insights and experience on what’s working and what’s not in the biggest consultation in NHS history.  </a:t>
            </a:r>
          </a:p>
          <a:p>
            <a:r>
              <a:rPr lang="en-US" sz="1700" b="1">
                <a:solidFill>
                  <a:srgbClr val="222222"/>
                </a:solidFill>
                <a:ea typeface="+mn-lt"/>
                <a:cs typeface="+mn-lt"/>
              </a:rPr>
              <a:t>And you now have until spring 2025 to complete this consultation.</a:t>
            </a:r>
            <a:br>
              <a:rPr lang="en-US" sz="1700" b="1">
                <a:solidFill>
                  <a:srgbClr val="222222"/>
                </a:solidFill>
                <a:ea typeface="+mn-lt"/>
                <a:cs typeface="+mn-lt"/>
              </a:rPr>
            </a:br>
            <a:endParaRPr lang="en-US" sz="1700" b="1">
              <a:solidFill>
                <a:srgbClr val="222222"/>
              </a:solidFill>
              <a:ea typeface="+mn-lt"/>
              <a:cs typeface="+mn-lt"/>
            </a:endParaRPr>
          </a:p>
          <a:p>
            <a:r>
              <a:rPr lang="en-US" sz="1700" b="1">
                <a:solidFill>
                  <a:srgbClr val="222222"/>
                </a:solidFill>
                <a:ea typeface="+mn-lt"/>
                <a:cs typeface="+mn-lt"/>
                <a:hlinkClick r:id="rId3">
                  <a:extLst>
                    <a:ext uri="{A12FA001-AC4F-418D-AE19-62706E023703}">
                      <ahyp:hlinkClr xmlns:ahyp="http://schemas.microsoft.com/office/drawing/2018/hyperlinkcolor" val="tx"/>
                    </a:ext>
                  </a:extLst>
                </a:hlinkClick>
              </a:rPr>
              <a:t>Make sure the voice of physiotherapy is heard by helping shape the 10 Year Plan</a:t>
            </a:r>
          </a:p>
          <a:p>
            <a:pPr>
              <a:buFont typeface="Arial" panose="020B0604020202020204" pitchFamily="34" charset="0"/>
              <a:buChar char="•"/>
            </a:pPr>
            <a:endParaRPr lang="en-US" sz="1200">
              <a:solidFill>
                <a:srgbClr val="222222"/>
              </a:solidFill>
            </a:endParaRPr>
          </a:p>
          <a:p>
            <a:pPr>
              <a:buFont typeface="Arial" panose="020B0604020202020204" pitchFamily="34" charset="0"/>
              <a:buChar char="•"/>
            </a:pPr>
            <a:endParaRPr lang="en-US" sz="1200">
              <a:solidFill>
                <a:srgbClr val="222222"/>
              </a:solidFill>
            </a:endParaRPr>
          </a:p>
          <a:p>
            <a:pPr indent="-228600">
              <a:lnSpc>
                <a:spcPct val="90000"/>
              </a:lnSpc>
              <a:spcAft>
                <a:spcPts val="600"/>
              </a:spcAft>
              <a:buFont typeface="Arial" panose="020B0604020202020204" pitchFamily="34" charset="0"/>
              <a:buChar char="•"/>
            </a:pPr>
            <a:endParaRPr lang="en-US" sz="1700">
              <a:solidFill>
                <a:srgbClr val="222222"/>
              </a:solidFill>
            </a:endParaRPr>
          </a:p>
        </p:txBody>
      </p:sp>
      <p:pic>
        <p:nvPicPr>
          <p:cNvPr id="3" name="Picture 2" descr="A close up of a black background&#10;&#10;Description automatically generated">
            <a:extLst>
              <a:ext uri="{FF2B5EF4-FFF2-40B4-BE49-F238E27FC236}">
                <a16:creationId xmlns:a16="http://schemas.microsoft.com/office/drawing/2014/main" id="{4C5378E6-A8E8-4A30-172D-B4DD806091C4}"/>
              </a:ext>
            </a:extLst>
          </p:cNvPr>
          <p:cNvPicPr/>
          <p:nvPr/>
        </p:nvPicPr>
        <p:blipFill>
          <a:blip r:embed="rId4"/>
          <a:stretch/>
        </p:blipFill>
        <p:spPr>
          <a:xfrm>
            <a:off x="7534326" y="5800001"/>
            <a:ext cx="3995928" cy="629358"/>
          </a:xfrm>
          <a:prstGeom prst="rect">
            <a:avLst/>
          </a:prstGeom>
        </p:spPr>
      </p:pic>
      <p:pic>
        <p:nvPicPr>
          <p:cNvPr id="6" name="Picture 5" descr="Speak up for physio">
            <a:extLst>
              <a:ext uri="{FF2B5EF4-FFF2-40B4-BE49-F238E27FC236}">
                <a16:creationId xmlns:a16="http://schemas.microsoft.com/office/drawing/2014/main" id="{9A698AAE-EF8A-87F6-22FD-32F472D77D5C}"/>
              </a:ext>
            </a:extLst>
          </p:cNvPr>
          <p:cNvPicPr>
            <a:picLocks noChangeAspect="1"/>
          </p:cNvPicPr>
          <p:nvPr/>
        </p:nvPicPr>
        <p:blipFill>
          <a:blip r:embed="rId5"/>
          <a:stretch>
            <a:fillRect/>
          </a:stretch>
        </p:blipFill>
        <p:spPr>
          <a:xfrm>
            <a:off x="6605587" y="323850"/>
            <a:ext cx="5183981" cy="2983706"/>
          </a:xfrm>
          <a:prstGeom prst="rect">
            <a:avLst/>
          </a:prstGeom>
        </p:spPr>
      </p:pic>
      <p:sp>
        <p:nvSpPr>
          <p:cNvPr id="8" name="TextBox 7">
            <a:extLst>
              <a:ext uri="{FF2B5EF4-FFF2-40B4-BE49-F238E27FC236}">
                <a16:creationId xmlns:a16="http://schemas.microsoft.com/office/drawing/2014/main" id="{5A2DD8DC-14B6-B41A-141F-378E6B24D4B2}"/>
              </a:ext>
            </a:extLst>
          </p:cNvPr>
          <p:cNvSpPr txBox="1"/>
          <p:nvPr/>
        </p:nvSpPr>
        <p:spPr>
          <a:xfrm>
            <a:off x="6608805" y="3426940"/>
            <a:ext cx="525574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Sans-Serif"/>
              <a:buChar char="•"/>
            </a:pPr>
            <a:r>
              <a:rPr lang="en-US" sz="1600">
                <a:solidFill>
                  <a:srgbClr val="222222"/>
                </a:solidFill>
                <a:cs typeface="Arial"/>
              </a:rPr>
              <a:t>The survey is open to all NHS staff and will shape NHS England’s 10 Year Plan, which will be published next year.</a:t>
            </a:r>
            <a:r>
              <a:rPr lang="en-US" sz="1600">
                <a:cs typeface="Arial"/>
              </a:rPr>
              <a:t>​</a:t>
            </a:r>
            <a:br>
              <a:rPr lang="en-US" sz="1600">
                <a:cs typeface="Arial"/>
              </a:rPr>
            </a:br>
            <a:endParaRPr lang="en-US" sz="1600">
              <a:cs typeface="Arial"/>
            </a:endParaRPr>
          </a:p>
          <a:p>
            <a:pPr marL="228600" indent="-228600">
              <a:buFont typeface="Arial,Sans-Serif"/>
              <a:buChar char="•"/>
            </a:pPr>
            <a:r>
              <a:rPr lang="en-US" sz="1600">
                <a:solidFill>
                  <a:srgbClr val="222222"/>
                </a:solidFill>
                <a:cs typeface="Arial"/>
              </a:rPr>
              <a:t>The consultation is part of the government’s plans to transform the NHS into a ‘</a:t>
            </a:r>
            <a:r>
              <a:rPr lang="en-US" sz="1600" err="1">
                <a:solidFill>
                  <a:srgbClr val="222222"/>
                </a:solidFill>
                <a:cs typeface="Arial"/>
              </a:rPr>
              <a:t>neighbourhood</a:t>
            </a:r>
            <a:r>
              <a:rPr lang="en-US" sz="1600">
                <a:solidFill>
                  <a:srgbClr val="222222"/>
                </a:solidFill>
                <a:cs typeface="Arial"/>
              </a:rPr>
              <a:t> health service’, shifting more care from hospitals to communities.</a:t>
            </a:r>
          </a:p>
        </p:txBody>
      </p:sp>
    </p:spTree>
    <p:extLst>
      <p:ext uri="{BB962C8B-B14F-4D97-AF65-F5344CB8AC3E}">
        <p14:creationId xmlns:p14="http://schemas.microsoft.com/office/powerpoint/2010/main" val="198809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2">
            <a:extLst>
              <a:ext uri="{FF2B5EF4-FFF2-40B4-BE49-F238E27FC236}">
                <a16:creationId xmlns:a16="http://schemas.microsoft.com/office/drawing/2014/main" id="{D89CCD64-E4D8-479B-B319-8DA0C48FABB7}"/>
              </a:ext>
            </a:extLst>
          </p:cNvPr>
          <p:cNvSpPr/>
          <p:nvPr/>
        </p:nvSpPr>
        <p:spPr>
          <a:xfrm>
            <a:off x="431801" y="492919"/>
            <a:ext cx="12168188" cy="1008062"/>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8" name="CustomShape 1">
            <a:extLst>
              <a:ext uri="{FF2B5EF4-FFF2-40B4-BE49-F238E27FC236}">
                <a16:creationId xmlns:a16="http://schemas.microsoft.com/office/drawing/2014/main" id="{B7677F2D-1E69-461E-A934-ECF3F881E5A3}"/>
              </a:ext>
            </a:extLst>
          </p:cNvPr>
          <p:cNvSpPr/>
          <p:nvPr/>
        </p:nvSpPr>
        <p:spPr>
          <a:xfrm>
            <a:off x="0" y="0"/>
            <a:ext cx="12192000"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10" name="CustomShape 9">
            <a:extLst>
              <a:ext uri="{FF2B5EF4-FFF2-40B4-BE49-F238E27FC236}">
                <a16:creationId xmlns:a16="http://schemas.microsoft.com/office/drawing/2014/main" id="{1671E50F-A766-4ABE-9708-3C15592CE566}"/>
              </a:ext>
            </a:extLst>
          </p:cNvPr>
          <p:cNvSpPr/>
          <p:nvPr/>
        </p:nvSpPr>
        <p:spPr bwMode="auto">
          <a:xfrm>
            <a:off x="16537160" y="5791200"/>
            <a:ext cx="4665663" cy="700088"/>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sp>
        <p:nvSpPr>
          <p:cNvPr id="12" name="CustomShape 5">
            <a:extLst>
              <a:ext uri="{FF2B5EF4-FFF2-40B4-BE49-F238E27FC236}">
                <a16:creationId xmlns:a16="http://schemas.microsoft.com/office/drawing/2014/main" id="{53BA7254-F188-4932-8751-1AEA3EF7E54E}"/>
              </a:ext>
            </a:extLst>
          </p:cNvPr>
          <p:cNvSpPr/>
          <p:nvPr/>
        </p:nvSpPr>
        <p:spPr>
          <a:xfrm>
            <a:off x="9250535" y="5548313"/>
            <a:ext cx="1428750" cy="514350"/>
          </a:xfrm>
          <a:prstGeom prst="rect">
            <a:avLst/>
          </a:prstGeom>
          <a:noFill/>
          <a:ln>
            <a:noFill/>
          </a:ln>
        </p:spPr>
        <p:style>
          <a:lnRef idx="0">
            <a:scrgbClr r="0" g="0" b="0"/>
          </a:lnRef>
          <a:fillRef idx="0">
            <a:scrgbClr r="0" g="0" b="0"/>
          </a:fillRef>
          <a:effectRef idx="0">
            <a:scrgbClr r="0" g="0" b="0"/>
          </a:effectRef>
          <a:fontRef idx="minor"/>
        </p:style>
        <p:txBody>
          <a:bodyPr lIns="108960" tIns="54480" rIns="108960" bIns="54480" anchor="ctr"/>
          <a:lstStyle/>
          <a:p>
            <a:pPr algn="ctr" eaLnBrk="1" fontAlgn="auto" hangingPunct="1">
              <a:spcBef>
                <a:spcPts val="0"/>
              </a:spcBef>
              <a:spcAft>
                <a:spcPts val="0"/>
              </a:spcAft>
              <a:defRPr/>
            </a:pPr>
            <a:endParaRPr lang="en-GB" sz="1600" spc="-1"/>
          </a:p>
        </p:txBody>
      </p:sp>
      <p:sp>
        <p:nvSpPr>
          <p:cNvPr id="13" name="CustomShape 9">
            <a:extLst>
              <a:ext uri="{FF2B5EF4-FFF2-40B4-BE49-F238E27FC236}">
                <a16:creationId xmlns:a16="http://schemas.microsoft.com/office/drawing/2014/main" id="{1671E50F-A766-4ABE-9708-3C15592CE566}"/>
              </a:ext>
            </a:extLst>
          </p:cNvPr>
          <p:cNvSpPr/>
          <p:nvPr/>
        </p:nvSpPr>
        <p:spPr bwMode="auto">
          <a:xfrm>
            <a:off x="9248948" y="7994650"/>
            <a:ext cx="4665662" cy="6985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p>
        </p:txBody>
      </p:sp>
      <p:graphicFrame>
        <p:nvGraphicFramePr>
          <p:cNvPr id="36865" name="Diagram 36864"/>
          <p:cNvGraphicFramePr/>
          <p:nvPr/>
        </p:nvGraphicFramePr>
        <p:xfrm>
          <a:off x="658812" y="1874837"/>
          <a:ext cx="11101387"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274B6CB-45D1-D361-9DBA-3F7A7EEF73AB}"/>
              </a:ext>
            </a:extLst>
          </p:cNvPr>
          <p:cNvSpPr txBox="1"/>
          <p:nvPr/>
        </p:nvSpPr>
        <p:spPr>
          <a:xfrm>
            <a:off x="204790" y="1291747"/>
            <a:ext cx="11101387" cy="707886"/>
          </a:xfrm>
          <a:prstGeom prst="rect">
            <a:avLst/>
          </a:prstGeom>
          <a:noFill/>
        </p:spPr>
        <p:txBody>
          <a:bodyPr wrap="square" lIns="91440" tIns="45720" rIns="91440" bIns="45720" rtlCol="0" anchor="t">
            <a:spAutoFit/>
          </a:bodyPr>
          <a:lstStyle/>
          <a:p>
            <a:pPr algn="ctr"/>
            <a:r>
              <a:rPr lang="en-GB" sz="4000" b="1">
                <a:solidFill>
                  <a:srgbClr val="002060"/>
                </a:solidFill>
                <a:latin typeface="Arial"/>
                <a:cs typeface="Arial"/>
              </a:rPr>
              <a:t>What the Trade Union Provides </a:t>
            </a:r>
          </a:p>
        </p:txBody>
      </p:sp>
      <p:pic>
        <p:nvPicPr>
          <p:cNvPr id="4" name="Picture 3" descr="A close up of a black background&#10;&#10;Description automatically generated">
            <a:extLst>
              <a:ext uri="{FF2B5EF4-FFF2-40B4-BE49-F238E27FC236}">
                <a16:creationId xmlns:a16="http://schemas.microsoft.com/office/drawing/2014/main" id="{73E90E0A-5463-7ABC-2D37-2EC2B5D25C78}"/>
              </a:ext>
            </a:extLst>
          </p:cNvPr>
          <p:cNvPicPr/>
          <p:nvPr/>
        </p:nvPicPr>
        <p:blipFill>
          <a:blip r:embed="rId8"/>
          <a:stretch/>
        </p:blipFill>
        <p:spPr>
          <a:xfrm>
            <a:off x="244456" y="288446"/>
            <a:ext cx="5294716" cy="833917"/>
          </a:xfrm>
          <a:prstGeom prst="rect">
            <a:avLst/>
          </a:prstGeom>
        </p:spPr>
      </p:pic>
    </p:spTree>
    <p:extLst>
      <p:ext uri="{BB962C8B-B14F-4D97-AF65-F5344CB8AC3E}">
        <p14:creationId xmlns:p14="http://schemas.microsoft.com/office/powerpoint/2010/main" val="14549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5"/>
                                        </p:tgtEl>
                                        <p:attrNameLst>
                                          <p:attrName>style.visibility</p:attrName>
                                        </p:attrNameLst>
                                      </p:cBhvr>
                                      <p:to>
                                        <p:strVal val="visible"/>
                                      </p:to>
                                    </p:set>
                                    <p:animEffect transition="in" filter="fade">
                                      <p:cBhvr>
                                        <p:cTn id="10" dur="500"/>
                                        <p:tgtEl>
                                          <p:spTgt spid="3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3686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327D-AE6F-1F77-AED9-A0919EA617A6}"/>
            </a:ext>
          </a:extLst>
        </p:cNvPr>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E171560E-D38F-6916-34DE-C166356202AD}"/>
              </a:ext>
            </a:extLst>
          </p:cNvPr>
          <p:cNvPicPr/>
          <p:nvPr/>
        </p:nvPicPr>
        <p:blipFill>
          <a:blip r:embed="rId2"/>
          <a:stretch/>
        </p:blipFill>
        <p:spPr>
          <a:xfrm>
            <a:off x="244456" y="288446"/>
            <a:ext cx="5294716" cy="833917"/>
          </a:xfrm>
          <a:prstGeom prst="rect">
            <a:avLst/>
          </a:prstGeom>
        </p:spPr>
      </p:pic>
      <p:graphicFrame>
        <p:nvGraphicFramePr>
          <p:cNvPr id="8" name="Diagram 7">
            <a:extLst>
              <a:ext uri="{FF2B5EF4-FFF2-40B4-BE49-F238E27FC236}">
                <a16:creationId xmlns:a16="http://schemas.microsoft.com/office/drawing/2014/main" id="{0CF7F295-C342-5204-E2E0-58446ED11A22}"/>
              </a:ext>
            </a:extLst>
          </p:cNvPr>
          <p:cNvGraphicFramePr/>
          <p:nvPr>
            <p:extLst>
              <p:ext uri="{D42A27DB-BD31-4B8C-83A1-F6EECF244321}">
                <p14:modId xmlns:p14="http://schemas.microsoft.com/office/powerpoint/2010/main" val="2673833904"/>
              </p:ext>
            </p:extLst>
          </p:nvPr>
        </p:nvGraphicFramePr>
        <p:xfrm>
          <a:off x="1059543" y="1518722"/>
          <a:ext cx="9786257" cy="5339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18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788F9F09A5BC4EB8B59008FC952ABF" ma:contentTypeVersion="12" ma:contentTypeDescription="Create a new document." ma:contentTypeScope="" ma:versionID="f6e0c973a3022d61ae22c0a3a52f6018">
  <xsd:schema xmlns:xsd="http://www.w3.org/2001/XMLSchema" xmlns:xs="http://www.w3.org/2001/XMLSchema" xmlns:p="http://schemas.microsoft.com/office/2006/metadata/properties" xmlns:ns2="78c70845-bfcf-4e17-a6db-a6187f6dae8f" xmlns:ns3="d5c252fd-cbf3-4462-8c4f-ed67034a18c1" targetNamespace="http://schemas.microsoft.com/office/2006/metadata/properties" ma:root="true" ma:fieldsID="e18dc4af7a3ecff60bf31562416e988a" ns2:_="" ns3:_="">
    <xsd:import namespace="78c70845-bfcf-4e17-a6db-a6187f6dae8f"/>
    <xsd:import namespace="d5c252fd-cbf3-4462-8c4f-ed67034a18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70845-bfcf-4e17-a6db-a6187f6da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252fd-cbf3-4462-8c4f-ed67034a1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232940-3D12-4C3E-8A12-AE9E392CDA67}">
  <ds:schemaRefs>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d5c252fd-cbf3-4462-8c4f-ed67034a18c1"/>
    <ds:schemaRef ds:uri="http://purl.org/dc/dcmitype/"/>
    <ds:schemaRef ds:uri="http://purl.org/dc/terms/"/>
    <ds:schemaRef ds:uri="http://schemas.microsoft.com/office/infopath/2007/PartnerControls"/>
    <ds:schemaRef ds:uri="78c70845-bfcf-4e17-a6db-a6187f6dae8f"/>
  </ds:schemaRefs>
</ds:datastoreItem>
</file>

<file path=customXml/itemProps2.xml><?xml version="1.0" encoding="utf-8"?>
<ds:datastoreItem xmlns:ds="http://schemas.openxmlformats.org/officeDocument/2006/customXml" ds:itemID="{9B55BA6C-E81B-45D0-B07A-1FF200F49679}">
  <ds:schemaRefs>
    <ds:schemaRef ds:uri="http://schemas.microsoft.com/sharepoint/v3/contenttype/forms"/>
  </ds:schemaRefs>
</ds:datastoreItem>
</file>

<file path=customXml/itemProps3.xml><?xml version="1.0" encoding="utf-8"?>
<ds:datastoreItem xmlns:ds="http://schemas.openxmlformats.org/officeDocument/2006/customXml" ds:itemID="{242BC707-94B0-4947-809E-D7340DD33430}">
  <ds:schemaRefs>
    <ds:schemaRef ds:uri="78c70845-bfcf-4e17-a6db-a6187f6dae8f"/>
    <ds:schemaRef ds:uri="d5c252fd-cbf3-4462-8c4f-ed67034a1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3140</Words>
  <Application>Microsoft Office PowerPoint</Application>
  <PresentationFormat>Widescreen</PresentationFormat>
  <Paragraphs>232</Paragraphs>
  <Slides>29</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Aptos</vt:lpstr>
      <vt:lpstr>Aptos Display</vt:lpstr>
      <vt:lpstr>Arial</vt:lpstr>
      <vt:lpstr>Arial,Sans-Serif</vt:lpstr>
      <vt:lpstr>Calibri</vt:lpstr>
      <vt:lpstr>Calibri </vt:lpstr>
      <vt:lpstr>Calibri Light</vt:lpstr>
      <vt:lpstr>Frutiger 55 Roman</vt:lpstr>
      <vt:lpstr>fsalbertlight</vt:lpstr>
      <vt:lpstr>fsalbertregular</vt:lpstr>
      <vt:lpstr>Inter Display</vt:lpstr>
      <vt:lpstr>Segoe UI</vt:lpstr>
      <vt:lpstr>Segoe UI Black</vt:lpstr>
      <vt:lpstr>Times New Roman</vt:lpstr>
      <vt:lpstr>office theme</vt:lpstr>
      <vt:lpstr>Office Theme</vt:lpstr>
      <vt:lpstr>Office Theme</vt:lpstr>
      <vt:lpstr>PowerPoint Presentation</vt:lpstr>
      <vt:lpstr>PowerPoint Presentation</vt:lpstr>
      <vt:lpstr>Physiotherapy – the national picture</vt:lpstr>
      <vt:lpstr>PowerPoint Presentation</vt:lpstr>
      <vt:lpstr>PowerPoint Presentation</vt:lpstr>
      <vt:lpstr>PowerPoint Presentation</vt:lpstr>
      <vt:lpstr>PowerPoint Presentation</vt:lpstr>
      <vt:lpstr>PowerPoint Presentation</vt:lpstr>
      <vt:lpstr>PowerPoint Presentation</vt:lpstr>
      <vt:lpstr>Member Led</vt:lpstr>
      <vt:lpstr>PowerPoint Presentation</vt:lpstr>
      <vt:lpstr>How NHS Trade Unions Work</vt:lpstr>
      <vt:lpstr>Working with Internationally Educated Physiotherapists</vt:lpstr>
      <vt:lpstr>PowerPoint Presentation</vt:lpstr>
      <vt:lpstr>PowerPoint Presentation</vt:lpstr>
      <vt:lpstr>PowerPoint Presentation</vt:lpstr>
      <vt:lpstr>PowerPoint Presentation</vt:lpstr>
      <vt:lpstr>Find out more about CSP rep roles</vt:lpstr>
      <vt:lpstr>Organising Clinics</vt:lpstr>
      <vt:lpstr>The professional adviser role </vt:lpstr>
      <vt:lpstr>PowerPoint Presentation</vt:lpstr>
      <vt:lpstr>PowerPoint Presentation</vt:lpstr>
      <vt:lpstr>PowerPoint Presentation</vt:lpstr>
      <vt:lpstr>PowerPoint Presentation</vt:lpstr>
      <vt:lpstr>PowerPoint Presentation</vt:lpstr>
      <vt:lpstr>Branch and Network activity &amp; how you can get involved</vt:lpstr>
      <vt:lpstr>Other ways to get involved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Mindy Dalloway</dc:creator>
  <cp:lastModifiedBy>Mindy Dalloway</cp:lastModifiedBy>
  <cp:revision>2</cp:revision>
  <dcterms:created xsi:type="dcterms:W3CDTF">2024-11-18T14:38:26Z</dcterms:created>
  <dcterms:modified xsi:type="dcterms:W3CDTF">2024-12-02T10:41:04Z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0x010100C4788F9F09A5BC4EB8B59008FC952ABF</vt:lpwstr>
  </property>
</Properties>
</file>