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3"/>
    <p:sldMasterId id="2147483770" r:id="rId4"/>
  </p:sldMasterIdLst>
  <p:notesMasterIdLst>
    <p:notesMasterId r:id="rId10"/>
  </p:notesMasterIdLst>
  <p:handoutMasterIdLst>
    <p:handoutMasterId r:id="rId11"/>
  </p:handoutMasterIdLst>
  <p:sldIdLst>
    <p:sldId id="326" r:id="rId5"/>
    <p:sldId id="335" r:id="rId6"/>
    <p:sldId id="348" r:id="rId7"/>
    <p:sldId id="347" r:id="rId8"/>
    <p:sldId id="351" r:id="rId9"/>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E9C1D4"/>
    <a:srgbClr val="B5C69E"/>
    <a:srgbClr val="5DC5E5"/>
    <a:srgbClr val="A3DEF0"/>
    <a:srgbClr val="FAD790"/>
    <a:srgbClr val="FCE4B6"/>
    <a:srgbClr val="EDCDDC"/>
    <a:srgbClr val="C7D4B6"/>
    <a:srgbClr val="4A7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3961" autoAdjust="0"/>
  </p:normalViewPr>
  <p:slideViewPr>
    <p:cSldViewPr snapToGrid="0" snapToObjects="1">
      <p:cViewPr varScale="1">
        <p:scale>
          <a:sx n="41" d="100"/>
          <a:sy n="41" d="100"/>
        </p:scale>
        <p:origin x="1436" y="2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9B2AFAB4-8B0A-4C3F-A6FC-C7F3682B9202}" type="datetimeFigureOut">
              <a:rPr lang="en-GB" smtClean="0"/>
              <a:t>10/10/2024</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6DC85305-B6E2-43A3-BC53-1EB857BDD78A}" type="slidenum">
              <a:rPr lang="en-GB" smtClean="0"/>
              <a:t>‹#›</a:t>
            </a:fld>
            <a:endParaRPr lang="en-GB"/>
          </a:p>
        </p:txBody>
      </p:sp>
    </p:spTree>
    <p:extLst>
      <p:ext uri="{BB962C8B-B14F-4D97-AF65-F5344CB8AC3E}">
        <p14:creationId xmlns:p14="http://schemas.microsoft.com/office/powerpoint/2010/main" val="11645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B8E210D-7FF2-A742-B32B-47074288530F}" type="datetimeFigureOut">
              <a:rPr lang="en-US" smtClean="0"/>
              <a:t>10/10/2024</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260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D65D68C-EE3A-3248-AF17-0A8430663C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2003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65D68C-EE3A-3248-AF17-0A8430663CA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8509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D65D68C-EE3A-3248-AF17-0A8430663CA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4384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85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2AAC5-EC85-EB4A-8FA5-E63B38239DDE}"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90539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97562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49291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6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63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35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3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31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60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9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58825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62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95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E32819E-77A2-4B87-8FEE-F2E6CD648EE5}" type="datetimeFigureOut">
              <a:rPr lang="en-US">
                <a:solidFill>
                  <a:prstClr val="black">
                    <a:tint val="75000"/>
                  </a:prstClr>
                </a:solidFill>
              </a:rPr>
              <a:pPr>
                <a:defRPr/>
              </a:pPr>
              <a:t>10/10/2024</a:t>
            </a:fld>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71B285C3-B593-4C41-90EB-4039CBB206C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69751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70027286-8609-4476-ACC5-A57F96D49F7C}" type="datetimeFigureOut">
              <a:rPr lang="en-US">
                <a:solidFill>
                  <a:prstClr val="black">
                    <a:tint val="75000"/>
                  </a:prstClr>
                </a:solidFill>
              </a:rPr>
              <a:pPr>
                <a:defRPr/>
              </a:pPr>
              <a:t>10/10/2024</a:t>
            </a:fld>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852B6E3A-40EE-401B-9006-C6DF16E9173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7054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70027286-8609-4476-ACC5-A57F96D49F7C}" type="datetimeFigureOut">
              <a:rPr lang="en-US">
                <a:solidFill>
                  <a:prstClr val="black">
                    <a:tint val="75000"/>
                  </a:prstClr>
                </a:solidFill>
              </a:rPr>
              <a:pPr>
                <a:defRPr/>
              </a:pPr>
              <a:t>10/10/2024</a:t>
            </a:fld>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852B6E3A-40EE-401B-9006-C6DF16E9173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7949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9153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2AAC5-EC85-EB4A-8FA5-E63B38239DDE}"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3830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2AAC5-EC85-EB4A-8FA5-E63B38239DDE}"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87602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2AAC5-EC85-EB4A-8FA5-E63B38239DDE}"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51392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42773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3819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90659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3348788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39155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78823" y="1486967"/>
            <a:ext cx="11314413" cy="3189536"/>
          </a:xfrm>
        </p:spPr>
        <p:txBody>
          <a:bodyPr>
            <a:normAutofit fontScale="90000"/>
          </a:bodyPr>
          <a:lstStyle/>
          <a:p>
            <a:pPr algn="ctr">
              <a:lnSpc>
                <a:spcPct val="200000"/>
              </a:lnSpc>
            </a:pPr>
            <a:br>
              <a:rPr lang="en-GB"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br>
              <a:rPr lang="en-US" sz="6600" b="1" kern="1000" spc="-100" dirty="0">
                <a:solidFill>
                  <a:schemeClr val="bg1"/>
                </a:solidFill>
                <a:latin typeface="+mn-lt"/>
                <a:cs typeface="Arial" charset="0"/>
              </a:rPr>
            </a:br>
            <a:br>
              <a:rPr lang="en-GB" sz="4900" b="1" dirty="0">
                <a:solidFill>
                  <a:schemeClr val="bg2"/>
                </a:solidFill>
              </a:rPr>
            </a:br>
            <a:br>
              <a:rPr lang="en-GB" sz="4900"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br>
              <a:rPr lang="en-GB" b="1" dirty="0">
                <a:solidFill>
                  <a:schemeClr val="bg2"/>
                </a:solidFill>
              </a:rPr>
            </a:br>
            <a:endParaRPr lang="en-GB" b="1" dirty="0">
              <a:solidFill>
                <a:schemeClr val="bg2"/>
              </a:solidFill>
            </a:endParaRPr>
          </a:p>
        </p:txBody>
      </p:sp>
      <p:sp>
        <p:nvSpPr>
          <p:cNvPr id="6" name="Content Placeholder 5"/>
          <p:cNvSpPr>
            <a:spLocks noGrp="1"/>
          </p:cNvSpPr>
          <p:nvPr>
            <p:ph idx="1"/>
          </p:nvPr>
        </p:nvSpPr>
        <p:spPr>
          <a:xfrm>
            <a:off x="378823" y="5067655"/>
            <a:ext cx="10974977" cy="1451139"/>
          </a:xfrm>
        </p:spPr>
        <p:txBody>
          <a:bodyPr>
            <a:normAutofit/>
          </a:bodyPr>
          <a:lstStyle/>
          <a:p>
            <a:pPr marL="0" lvl="0" indent="0" algn="ctr">
              <a:spcBef>
                <a:spcPts val="600"/>
              </a:spcBef>
              <a:buNone/>
              <a:defRPr/>
            </a:pPr>
            <a:r>
              <a:rPr lang="en-GB" sz="5400" b="1" kern="0" dirty="0">
                <a:solidFill>
                  <a:schemeClr val="bg1"/>
                </a:solidFill>
              </a:rPr>
              <a:t>CPAF Version 2- Updates</a:t>
            </a:r>
          </a:p>
        </p:txBody>
      </p:sp>
    </p:spTree>
    <p:extLst>
      <p:ext uri="{BB962C8B-B14F-4D97-AF65-F5344CB8AC3E}">
        <p14:creationId xmlns:p14="http://schemas.microsoft.com/office/powerpoint/2010/main" val="21812272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3" name="Rectangle 2"/>
          <p:cNvSpPr/>
          <p:nvPr/>
        </p:nvSpPr>
        <p:spPr>
          <a:xfrm>
            <a:off x="573932" y="1520785"/>
            <a:ext cx="11050031" cy="1046440"/>
          </a:xfrm>
          <a:prstGeom prst="rect">
            <a:avLst/>
          </a:prstGeom>
        </p:spPr>
        <p:txBody>
          <a:bodyPr wrap="square">
            <a:spAutoFit/>
          </a:bodyPr>
          <a:lstStyle/>
          <a:p>
            <a:pPr algn="ctr"/>
            <a:endParaRPr lang="en-GB" sz="3200" dirty="0">
              <a:solidFill>
                <a:srgbClr val="002060"/>
              </a:solidFill>
            </a:endParaRPr>
          </a:p>
          <a:p>
            <a:pPr marL="285750" lvl="0" indent="-285750">
              <a:buFont typeface="Arial" panose="020B0604020202020204" pitchFamily="34" charset="0"/>
              <a:buChar char="•"/>
            </a:pPr>
            <a:endParaRPr lang="en-GB" sz="3000" dirty="0">
              <a:solidFill>
                <a:srgbClr val="002060"/>
              </a:solidFill>
              <a:cs typeface="Arial" panose="020B0604020202020204" pitchFamily="34" charset="0"/>
            </a:endParaRPr>
          </a:p>
        </p:txBody>
      </p:sp>
      <p:sp>
        <p:nvSpPr>
          <p:cNvPr id="2" name="Title 1">
            <a:extLst>
              <a:ext uri="{FF2B5EF4-FFF2-40B4-BE49-F238E27FC236}">
                <a16:creationId xmlns:a16="http://schemas.microsoft.com/office/drawing/2014/main" id="{C73DD642-07AE-EEBA-A065-B2A7966CD52B}"/>
              </a:ext>
            </a:extLst>
          </p:cNvPr>
          <p:cNvSpPr>
            <a:spLocks noGrp="1"/>
          </p:cNvSpPr>
          <p:nvPr>
            <p:ph type="title"/>
          </p:nvPr>
        </p:nvSpPr>
        <p:spPr/>
        <p:txBody>
          <a:bodyPr/>
          <a:lstStyle/>
          <a:p>
            <a:r>
              <a:rPr lang="en-GB" dirty="0"/>
              <a:t>CPAF version 2</a:t>
            </a:r>
          </a:p>
        </p:txBody>
      </p:sp>
      <p:sp>
        <p:nvSpPr>
          <p:cNvPr id="4" name="Content Placeholder 3">
            <a:extLst>
              <a:ext uri="{FF2B5EF4-FFF2-40B4-BE49-F238E27FC236}">
                <a16:creationId xmlns:a16="http://schemas.microsoft.com/office/drawing/2014/main" id="{8E8E7A21-28AB-E9D0-5179-EECC1AB2FFB0}"/>
              </a:ext>
            </a:extLst>
          </p:cNvPr>
          <p:cNvSpPr>
            <a:spLocks noGrp="1"/>
          </p:cNvSpPr>
          <p:nvPr>
            <p:ph idx="1"/>
          </p:nvPr>
        </p:nvSpPr>
        <p:spPr/>
        <p:txBody>
          <a:bodyPr>
            <a:normAutofit/>
          </a:bodyPr>
          <a:lstStyle/>
          <a:p>
            <a:r>
              <a:rPr lang="en-GB" dirty="0"/>
              <a:t>Following a review of CPAF by the CSP and research by the University of Plymouth, some changes have been made to CPAF.</a:t>
            </a:r>
          </a:p>
          <a:p>
            <a:r>
              <a:rPr lang="en-GB" dirty="0"/>
              <a:t>The 10 learning domains are the same, however there will be one mark given per learning domain and not a mark per subdomain meaning the practice educator will give 10 marks </a:t>
            </a:r>
            <a:r>
              <a:rPr lang="en-GB"/>
              <a:t>at midway </a:t>
            </a:r>
            <a:r>
              <a:rPr lang="en-GB" dirty="0"/>
              <a:t>and final assessment rather than 30.</a:t>
            </a:r>
          </a:p>
          <a:p>
            <a:r>
              <a:rPr lang="en-GB" dirty="0"/>
              <a:t>This will reduce the time needed to complete CPAF and allow time for providing comments which learners find more useful in order to develop.</a:t>
            </a:r>
          </a:p>
        </p:txBody>
      </p:sp>
    </p:spTree>
    <p:extLst>
      <p:ext uri="{BB962C8B-B14F-4D97-AF65-F5344CB8AC3E}">
        <p14:creationId xmlns:p14="http://schemas.microsoft.com/office/powerpoint/2010/main" val="22914783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Title 1">
            <a:extLst>
              <a:ext uri="{FF2B5EF4-FFF2-40B4-BE49-F238E27FC236}">
                <a16:creationId xmlns:a16="http://schemas.microsoft.com/office/drawing/2014/main" id="{99C52C33-8EE5-DCF1-40C7-58E1A642F8C5}"/>
              </a:ext>
            </a:extLst>
          </p:cNvPr>
          <p:cNvSpPr>
            <a:spLocks noGrp="1"/>
          </p:cNvSpPr>
          <p:nvPr>
            <p:ph type="title"/>
          </p:nvPr>
        </p:nvSpPr>
        <p:spPr/>
        <p:txBody>
          <a:bodyPr/>
          <a:lstStyle/>
          <a:p>
            <a:r>
              <a:rPr lang="en-GB" dirty="0"/>
              <a:t>CPAF version 2</a:t>
            </a:r>
          </a:p>
        </p:txBody>
      </p:sp>
      <p:sp>
        <p:nvSpPr>
          <p:cNvPr id="3" name="Content Placeholder 2">
            <a:extLst>
              <a:ext uri="{FF2B5EF4-FFF2-40B4-BE49-F238E27FC236}">
                <a16:creationId xmlns:a16="http://schemas.microsoft.com/office/drawing/2014/main" id="{C321212C-4F2E-E9B2-9924-D9DF513E931C}"/>
              </a:ext>
            </a:extLst>
          </p:cNvPr>
          <p:cNvSpPr>
            <a:spLocks noGrp="1"/>
          </p:cNvSpPr>
          <p:nvPr>
            <p:ph idx="1"/>
          </p:nvPr>
        </p:nvSpPr>
        <p:spPr/>
        <p:txBody>
          <a:bodyPr/>
          <a:lstStyle/>
          <a:p>
            <a:r>
              <a:rPr lang="en-GB" dirty="0"/>
              <a:t>Domain 6 has been reworded to make it clearer and easier to mark. It now links to the HCPC standards of proficiency.</a:t>
            </a:r>
          </a:p>
          <a:p>
            <a:r>
              <a:rPr lang="en-GB" dirty="0"/>
              <a:t>There is now just one rubric which is used to mark all ten learning domains. </a:t>
            </a:r>
          </a:p>
          <a:p>
            <a:r>
              <a:rPr lang="en-GB" dirty="0"/>
              <a:t>We have worked with a learning technologist to make the form user friendly. You can now click on links in the content page to take you to the part of the form you need, and many parts of the form pre-populate to save repetition. </a:t>
            </a:r>
          </a:p>
        </p:txBody>
      </p:sp>
    </p:spTree>
    <p:extLst>
      <p:ext uri="{BB962C8B-B14F-4D97-AF65-F5344CB8AC3E}">
        <p14:creationId xmlns:p14="http://schemas.microsoft.com/office/powerpoint/2010/main" val="41470847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Title 1">
            <a:extLst>
              <a:ext uri="{FF2B5EF4-FFF2-40B4-BE49-F238E27FC236}">
                <a16:creationId xmlns:a16="http://schemas.microsoft.com/office/drawing/2014/main" id="{F0BDFBEC-03F8-D0CF-536C-DAC0BF3BD9E8}"/>
              </a:ext>
            </a:extLst>
          </p:cNvPr>
          <p:cNvSpPr>
            <a:spLocks noGrp="1"/>
          </p:cNvSpPr>
          <p:nvPr>
            <p:ph type="title"/>
          </p:nvPr>
        </p:nvSpPr>
        <p:spPr/>
        <p:txBody>
          <a:bodyPr/>
          <a:lstStyle/>
          <a:p>
            <a:r>
              <a:rPr lang="en-GB" dirty="0"/>
              <a:t>CPAF Resources</a:t>
            </a:r>
          </a:p>
        </p:txBody>
      </p:sp>
      <p:sp>
        <p:nvSpPr>
          <p:cNvPr id="3" name="Content Placeholder 2">
            <a:extLst>
              <a:ext uri="{FF2B5EF4-FFF2-40B4-BE49-F238E27FC236}">
                <a16:creationId xmlns:a16="http://schemas.microsoft.com/office/drawing/2014/main" id="{4399D49A-E6B3-1C79-F020-5B2B5C69B369}"/>
              </a:ext>
            </a:extLst>
          </p:cNvPr>
          <p:cNvSpPr>
            <a:spLocks noGrp="1"/>
          </p:cNvSpPr>
          <p:nvPr>
            <p:ph idx="1"/>
          </p:nvPr>
        </p:nvSpPr>
        <p:spPr/>
        <p:txBody>
          <a:bodyPr>
            <a:normAutofit/>
          </a:bodyPr>
          <a:lstStyle/>
          <a:p>
            <a:r>
              <a:rPr lang="en-GB" dirty="0"/>
              <a:t>The form has been condensed, with only basic guidance given at the start, but there is a FAQ section towards the end of the document if you require more assistance with filling out the form. </a:t>
            </a:r>
          </a:p>
          <a:p>
            <a:r>
              <a:rPr lang="en-GB" dirty="0"/>
              <a:t>A webpage has been created to give practice educators examples of how to mark each domain and learners ideas of how to evidence they are meeting each learning domain. </a:t>
            </a:r>
          </a:p>
          <a:p>
            <a:r>
              <a:rPr lang="en-GB" dirty="0"/>
              <a:t>A webinar on domain 6 to explain the new wording and give further advice on how to evidence/ mark this domain has been recorded and will be available to view on the CSP website.</a:t>
            </a:r>
          </a:p>
          <a:p>
            <a:endParaRPr lang="en-GB" dirty="0"/>
          </a:p>
        </p:txBody>
      </p:sp>
    </p:spTree>
    <p:extLst>
      <p:ext uri="{BB962C8B-B14F-4D97-AF65-F5344CB8AC3E}">
        <p14:creationId xmlns:p14="http://schemas.microsoft.com/office/powerpoint/2010/main" val="33024718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Title 1">
            <a:extLst>
              <a:ext uri="{FF2B5EF4-FFF2-40B4-BE49-F238E27FC236}">
                <a16:creationId xmlns:a16="http://schemas.microsoft.com/office/drawing/2014/main" id="{F0BDFBEC-03F8-D0CF-536C-DAC0BF3BD9E8}"/>
              </a:ext>
            </a:extLst>
          </p:cNvPr>
          <p:cNvSpPr>
            <a:spLocks noGrp="1"/>
          </p:cNvSpPr>
          <p:nvPr>
            <p:ph type="title"/>
          </p:nvPr>
        </p:nvSpPr>
        <p:spPr/>
        <p:txBody>
          <a:bodyPr/>
          <a:lstStyle/>
          <a:p>
            <a:r>
              <a:rPr lang="en-GB" dirty="0"/>
              <a:t>CPAF Resources</a:t>
            </a:r>
          </a:p>
        </p:txBody>
      </p:sp>
      <p:sp>
        <p:nvSpPr>
          <p:cNvPr id="3" name="Content Placeholder 2">
            <a:extLst>
              <a:ext uri="{FF2B5EF4-FFF2-40B4-BE49-F238E27FC236}">
                <a16:creationId xmlns:a16="http://schemas.microsoft.com/office/drawing/2014/main" id="{4399D49A-E6B3-1C79-F020-5B2B5C69B369}"/>
              </a:ext>
            </a:extLst>
          </p:cNvPr>
          <p:cNvSpPr>
            <a:spLocks noGrp="1"/>
          </p:cNvSpPr>
          <p:nvPr>
            <p:ph idx="1"/>
          </p:nvPr>
        </p:nvSpPr>
        <p:spPr/>
        <p:txBody>
          <a:bodyPr>
            <a:normAutofit/>
          </a:bodyPr>
          <a:lstStyle/>
          <a:p>
            <a:r>
              <a:rPr lang="en-GB" dirty="0"/>
              <a:t>A shorter guidance document will be available soon to give further information on CPAF</a:t>
            </a:r>
          </a:p>
          <a:p>
            <a:pPr marL="0" indent="0">
              <a:buNone/>
            </a:pPr>
            <a:endParaRPr lang="en-GB" dirty="0"/>
          </a:p>
          <a:p>
            <a:endParaRPr lang="en-GB" dirty="0"/>
          </a:p>
        </p:txBody>
      </p:sp>
    </p:spTree>
    <p:extLst>
      <p:ext uri="{BB962C8B-B14F-4D97-AF65-F5344CB8AC3E}">
        <p14:creationId xmlns:p14="http://schemas.microsoft.com/office/powerpoint/2010/main" val="2509851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_16 May_Bath-Plym-KM_Opportunitiesfinal  -  Read-Only" id="{EAE983DB-8B7F-43EE-9E72-A090640B43D5}" vid="{338930FA-974F-4E10-992F-F594CAB6B162}"/>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_16 May_Bath-Plym-KM_Opportunitiesfinal  -  Read-Only" id="{EAE983DB-8B7F-43EE-9E72-A090640B43D5}" vid="{DD55538D-11B8-47F2-BFBF-9F9F47D7D7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4062FD9672BD4E813ADADB412255D6" ma:contentTypeVersion="16" ma:contentTypeDescription="Create a new document." ma:contentTypeScope="" ma:versionID="a4e1a7902e94abb857535bab49add8f1">
  <xsd:schema xmlns:xsd="http://www.w3.org/2001/XMLSchema" xmlns:xs="http://www.w3.org/2001/XMLSchema" xmlns:p="http://schemas.microsoft.com/office/2006/metadata/properties" xmlns:ns2="3b1156cf-7220-4302-8523-e836a03c4ab3" xmlns:ns3="734a8c07-e988-4544-b4f8-a286b2e4c862" targetNamespace="http://schemas.microsoft.com/office/2006/metadata/properties" ma:root="true" ma:fieldsID="09985e9ddc0cdb3587118e51f43bbd76" ns2:_="" ns3:_="">
    <xsd:import namespace="3b1156cf-7220-4302-8523-e836a03c4ab3"/>
    <xsd:import namespace="734a8c07-e988-4544-b4f8-a286b2e4c8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156cf-7220-4302-8523-e836a03c4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4a8c07-e988-4544-b4f8-a286b2e4c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2fcc93-50b9-482d-9f40-64181256c4f5}" ma:internalName="TaxCatchAll" ma:showField="CatchAllData" ma:web="734a8c07-e988-4544-b4f8-a286b2e4c8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52EDA-297B-433D-B4AB-EBD4C6C5C866}">
  <ds:schemaRefs>
    <ds:schemaRef ds:uri="http://schemas.microsoft.com/sharepoint/v3/contenttype/forms"/>
  </ds:schemaRefs>
</ds:datastoreItem>
</file>

<file path=customXml/itemProps2.xml><?xml version="1.0" encoding="utf-8"?>
<ds:datastoreItem xmlns:ds="http://schemas.openxmlformats.org/officeDocument/2006/customXml" ds:itemID="{684D3323-9609-46E0-84CD-C1B109398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156cf-7220-4302-8523-e836a03c4ab3"/>
    <ds:schemaRef ds:uri="734a8c07-e988-4544-b4f8-a286b2e4c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Blackpool-KM_context and CPD</Template>
  <TotalTime>1735</TotalTime>
  <Words>328</Words>
  <Application>Microsoft Office PowerPoint</Application>
  <PresentationFormat>Widescreen</PresentationFormat>
  <Paragraphs>21</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Bold</vt:lpstr>
      <vt:lpstr>Calibri</vt:lpstr>
      <vt:lpstr>Calibri Light</vt:lpstr>
      <vt:lpstr>2_Office Theme</vt:lpstr>
      <vt:lpstr>9_Office Theme</vt:lpstr>
      <vt:lpstr>              </vt:lpstr>
      <vt:lpstr>CPAF version 2</vt:lpstr>
      <vt:lpstr>CPAF version 2</vt:lpstr>
      <vt:lpstr>CPAF Resources</vt:lpstr>
      <vt:lpstr>CPAF Resources</vt:lpstr>
    </vt:vector>
  </TitlesOfParts>
  <Company>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Seize the Day  Opportunities for the profession, teams and individuals</dc:title>
  <dc:creator>Nina Paterson</dc:creator>
  <cp:lastModifiedBy>Jennifer Straker</cp:lastModifiedBy>
  <cp:revision>8</cp:revision>
  <cp:lastPrinted>2019-05-13T07:21:57Z</cp:lastPrinted>
  <dcterms:created xsi:type="dcterms:W3CDTF">2019-07-08T08:33:55Z</dcterms:created>
  <dcterms:modified xsi:type="dcterms:W3CDTF">2024-10-10T16:44:53Z</dcterms:modified>
</cp:coreProperties>
</file>