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Lst>
  <p:notesMasterIdLst>
    <p:notesMasterId r:id="rId23"/>
  </p:notesMasterIdLst>
  <p:sldIdLst>
    <p:sldId id="318" r:id="rId6"/>
    <p:sldId id="319" r:id="rId7"/>
    <p:sldId id="329" r:id="rId8"/>
    <p:sldId id="321" r:id="rId9"/>
    <p:sldId id="322" r:id="rId10"/>
    <p:sldId id="324" r:id="rId11"/>
    <p:sldId id="325" r:id="rId12"/>
    <p:sldId id="326" r:id="rId13"/>
    <p:sldId id="311" r:id="rId14"/>
    <p:sldId id="327" r:id="rId15"/>
    <p:sldId id="328" r:id="rId16"/>
    <p:sldId id="320" r:id="rId17"/>
    <p:sldId id="330" r:id="rId18"/>
    <p:sldId id="334" r:id="rId19"/>
    <p:sldId id="332" r:id="rId20"/>
    <p:sldId id="333" r:id="rId21"/>
    <p:sldId id="33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25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6T14:24:32.820"/>
    </inkml:context>
    <inkml:brush xml:id="br0">
      <inkml:brushProperty name="width" value="0.1" units="cm"/>
      <inkml:brushProperty name="height" value="0.1" units="cm"/>
      <inkml:brushProperty name="color" value="#AE198D"/>
      <inkml:brushProperty name="inkEffects" value="galaxy"/>
      <inkml:brushProperty name="anchorX" value="2793.15015"/>
      <inkml:brushProperty name="anchorY" value="2871.7251"/>
      <inkml:brushProperty name="scaleFactor" value="0.5"/>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6T14:26:13.91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1 186,'2263'0,"-2232"2,-1 1,35 8,-28-4,38 1,5-7,-46-1,1 1,61 10,-47-2,96 2,55-12,-71-1,-83 2,-17-2,0 2,-2 1,2 2,-1 0,43 12,-25-3,2-1,-1-1,85 2,149-12,-125-3,320 3,-448 2,0 2,-1 0,1 1,28 10,-23-5,68 9,-40-18,-47-1,0-1,1 2,-1 0,0 1,0 0,22 7,52 31,-64-28,1-1,1 0,0-2,0 0,51 7,45-11,-73-5,51 8,42 5,183-7,-258-3,128 23,-23-2,327-15,-304-11,-132 3,-29 1,2-2,62-8,-92 7,-1 0,1-2,0 1,-1 0,0 0,1 0,-2-1,1-1,1 1,-2 0,0-1,1 1,-1-2,0 1,0 0,0-1,-1 0,0 1,5-9,-4 7,0-1,1 1,1 0,-1 0,2 1,-2 0,1 0,1 1,0-1,0 1,11-4,10-4,50-14,-47 18,-13 2,159-42,-170 47,2-1,-2-1,1-1,-1 1,1 0,-1-1,-1-1,1 1,11-10,2-1,-6 7,0 1,0 0,0 1,0 0,1 2,0-1,0 2,0 0,17 0,-4-1,27-9,-53 13,-1 0,0-1,0 1,0 0,1-1,-2 1,1-1,0 1,0-2,0 2,0-1,0 0,0 1,0-1,1-1,-2 2,0-1,0 1,0-1,0 1,0 0,0-1,0 1,0 0,0-1,0 1,0 0,0-1,0 1,0 0,0-1,-2 1,2 0,0-1,0 1,0 0,-1 0,1-1,0 1,0 0,-1 0,1-2,0 2,-1 0,1 0,-39-18,27 14,-13-5,1 1,-2 1,0 1,-45-4,-112 4,18 2,106-1,9 2,-89-18,128 18,0-1,-19-8,21 6,-1 1,-1 2,-13-6,-66-8,-1 3,-111-2,-190 16,179 2,183-2,-18-1,0 3,-64 9,-98 21,156-25,-62 4,-194-9,154-4,-1303 2,1112 15,-8 1,152-18,-222 4,259 13,-40 1,-234-17,401 3,-65 11,62-6,-48 1,59-7,-5-1,0 2,-40 7,12 1,-2-4,-112-3,146-2,0 2,-38 8,-38 4,-273-13,198-3,119 0,-75 2,137 0,-2-1,1 0,1 1,-1 0,1-1,-1 1,0 1,0-1,1 1,-1-1,1 0,0 1,-1 0,1-1,0 1,0 1,0-1,0 0,1 0,-1 0,0 1,0-1,1 1,0 0,0-1,0 1,0-1,0 1,0 5,-1 7,0 0,2 0,-2 0,6 23,-3-14,-1 27,0-34,0 1,0 0,2-1,6 31,-6-45,-1 0,0 0,0 0,1 0,0-1,-1 1,1-1,0 2,0-2,1 0,-1 0,1 0,-1 0,1 1,-1-1,2-1,-1 1,-1-1,1 0,0 0,1 0,-1 0,4 1,8 1,0-2,-1 0,30-2,-25 0,1444-8,-898 11,133-2,-668-2,1-1,-1-3,-2 1,41-14,22-5,6 8,107-2,-171 15,126-22,-80 11,40-6,159-23,-189 34,107 1,879 11,-620-4,-412 3,73 13,-109-14,26 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F5050A-881C-4A28-8684-AA8B6441E3F8}" type="datetimeFigureOut">
              <a:rPr lang="en-GB" smtClean="0"/>
              <a:t>05/04/2023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F7556-FF0E-4431-930F-7B1DC61BFD32}" type="slidenum">
              <a:rPr lang="en-GB" smtClean="0"/>
              <a:t>‹#›</a:t>
            </a:fld>
            <a:endParaRPr lang="en-GB"/>
          </a:p>
        </p:txBody>
      </p:sp>
    </p:spTree>
    <p:extLst>
      <p:ext uri="{BB962C8B-B14F-4D97-AF65-F5344CB8AC3E}">
        <p14:creationId xmlns:p14="http://schemas.microsoft.com/office/powerpoint/2010/main" val="3959445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cpc-uk.org/standard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hcpc-uk.org/concerns/" TargetMode="External"/><Relationship Id="rId5" Type="http://schemas.openxmlformats.org/officeDocument/2006/relationships/hyperlink" Target="https://www.hcpc-uk.org/check-the-register/" TargetMode="External"/><Relationship Id="rId4" Type="http://schemas.openxmlformats.org/officeDocument/2006/relationships/hyperlink" Target="https://www.hcpc-uk.org/education/approved-programm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02F6C"/>
                </a:solidFill>
                <a:effectLst/>
                <a:latin typeface="Lato" panose="020F0502020204030203" pitchFamily="34" charset="0"/>
              </a:rPr>
              <a:t>HCPC </a:t>
            </a:r>
            <a:r>
              <a:rPr lang="en-GB" b="1" i="0" dirty="0">
                <a:solidFill>
                  <a:srgbClr val="002F6C"/>
                </a:solidFill>
                <a:effectLst/>
                <a:latin typeface="Lato" panose="020F0502020204030203" pitchFamily="34" charset="0"/>
              </a:rPr>
              <a:t>protect the public and by doing so maintain public confidence in the 15 health and care professionals that they regulate</a:t>
            </a:r>
          </a:p>
          <a:p>
            <a:pPr algn="l"/>
            <a:endParaRPr lang="en-GB" b="0" i="0" dirty="0">
              <a:solidFill>
                <a:srgbClr val="002F6C"/>
              </a:solidFill>
              <a:effectLst/>
              <a:latin typeface="Lato" panose="020F0502020204030203" pitchFamily="34" charset="0"/>
            </a:endParaRPr>
          </a:p>
          <a:p>
            <a:pPr algn="l">
              <a:buFont typeface="Arial" panose="020B0604020202020204" pitchFamily="34" charset="0"/>
              <a:buChar char="•"/>
            </a:pPr>
            <a:r>
              <a:rPr lang="en-GB" b="1" i="0" u="none" strike="noStrike" dirty="0">
                <a:solidFill>
                  <a:srgbClr val="006BA6"/>
                </a:solidFill>
                <a:effectLst/>
                <a:latin typeface="Lato" panose="020F0502020204030203" pitchFamily="34" charset="0"/>
                <a:hlinkClick r:id="rId3"/>
              </a:rPr>
              <a:t>set standards</a:t>
            </a:r>
            <a:r>
              <a:rPr lang="en-GB" b="1" i="0" dirty="0">
                <a:solidFill>
                  <a:srgbClr val="002F6C"/>
                </a:solidFill>
                <a:effectLst/>
                <a:latin typeface="Lato" panose="020F0502020204030203" pitchFamily="34" charset="0"/>
              </a:rPr>
              <a:t> </a:t>
            </a:r>
            <a:r>
              <a:rPr lang="en-GB" b="0" i="0" dirty="0">
                <a:solidFill>
                  <a:srgbClr val="002F6C"/>
                </a:solidFill>
                <a:effectLst/>
                <a:latin typeface="Lato" panose="020F0502020204030203" pitchFamily="34" charset="0"/>
              </a:rPr>
              <a:t>for professionals' education and training and practice and which define the minimum safe working practices of each profession professional practice and conduct.</a:t>
            </a:r>
          </a:p>
          <a:p>
            <a:pPr algn="l">
              <a:buFont typeface="Arial" panose="020B0604020202020204" pitchFamily="34" charset="0"/>
              <a:buChar char="•"/>
            </a:pPr>
            <a:r>
              <a:rPr lang="en-GB" b="1" i="0" u="none" strike="noStrike" dirty="0">
                <a:solidFill>
                  <a:srgbClr val="006BA6"/>
                </a:solidFill>
                <a:effectLst/>
                <a:latin typeface="Lato" panose="020F0502020204030203" pitchFamily="34" charset="0"/>
                <a:hlinkClick r:id="rId4"/>
              </a:rPr>
              <a:t>Approve pre-registration programmes</a:t>
            </a:r>
            <a:r>
              <a:rPr lang="en-GB" b="0" i="0" dirty="0">
                <a:solidFill>
                  <a:srgbClr val="002F6C"/>
                </a:solidFill>
                <a:effectLst/>
                <a:latin typeface="Lato" panose="020F0502020204030203" pitchFamily="34" charset="0"/>
              </a:rPr>
              <a:t> which professionals must complete before being able to join the register</a:t>
            </a:r>
          </a:p>
          <a:p>
            <a:pPr algn="l">
              <a:buFont typeface="Arial" panose="020B0604020202020204" pitchFamily="34" charset="0"/>
              <a:buChar char="•"/>
            </a:pPr>
            <a:r>
              <a:rPr lang="en-GB" b="1" i="0" u="none" strike="noStrike" dirty="0">
                <a:solidFill>
                  <a:srgbClr val="006BA6"/>
                </a:solidFill>
                <a:effectLst/>
                <a:latin typeface="Lato" panose="020F0502020204030203" pitchFamily="34" charset="0"/>
                <a:hlinkClick r:id="rId5"/>
              </a:rPr>
              <a:t>keep a register</a:t>
            </a:r>
            <a:r>
              <a:rPr lang="en-GB" b="1" i="0" dirty="0">
                <a:solidFill>
                  <a:srgbClr val="002F6C"/>
                </a:solidFill>
                <a:effectLst/>
                <a:latin typeface="Lato" panose="020F0502020204030203" pitchFamily="34" charset="0"/>
              </a:rPr>
              <a:t> </a:t>
            </a:r>
            <a:r>
              <a:rPr lang="en-GB" b="0" i="0" dirty="0">
                <a:solidFill>
                  <a:srgbClr val="002F6C"/>
                </a:solidFill>
                <a:effectLst/>
                <a:latin typeface="Lato" panose="020F0502020204030203" pitchFamily="34" charset="0"/>
              </a:rPr>
              <a:t>of professionals, known as 'registrants', who meet our standards; which is open to the public to check.</a:t>
            </a:r>
          </a:p>
          <a:p>
            <a:pPr algn="l">
              <a:buFont typeface="Arial" panose="020B0604020202020204" pitchFamily="34" charset="0"/>
              <a:buChar char="•"/>
            </a:pPr>
            <a:r>
              <a:rPr lang="en-GB" b="1" i="0" u="none" strike="noStrike" dirty="0">
                <a:solidFill>
                  <a:srgbClr val="006BA6"/>
                </a:solidFill>
                <a:effectLst/>
                <a:latin typeface="Lato" panose="020F0502020204030203" pitchFamily="34" charset="0"/>
                <a:hlinkClick r:id="rId6"/>
              </a:rPr>
              <a:t>take action</a:t>
            </a:r>
            <a:r>
              <a:rPr lang="en-GB" b="1" i="0" dirty="0">
                <a:solidFill>
                  <a:srgbClr val="002F6C"/>
                </a:solidFill>
                <a:effectLst/>
                <a:latin typeface="Lato" panose="020F0502020204030203" pitchFamily="34" charset="0"/>
              </a:rPr>
              <a:t> </a:t>
            </a:r>
            <a:r>
              <a:rPr lang="en-GB" b="0" i="0" dirty="0">
                <a:solidFill>
                  <a:srgbClr val="002F6C"/>
                </a:solidFill>
                <a:effectLst/>
                <a:latin typeface="Lato" panose="020F0502020204030203" pitchFamily="34" charset="0"/>
              </a:rPr>
              <a:t>if professionals on our Register do not meet our standards.</a:t>
            </a:r>
          </a:p>
          <a:p>
            <a:endParaRPr lang="en-GB" dirty="0"/>
          </a:p>
        </p:txBody>
      </p:sp>
      <p:sp>
        <p:nvSpPr>
          <p:cNvPr id="4" name="Slide Number Placeholder 3"/>
          <p:cNvSpPr>
            <a:spLocks noGrp="1"/>
          </p:cNvSpPr>
          <p:nvPr>
            <p:ph type="sldNum" sz="quarter" idx="5"/>
          </p:nvPr>
        </p:nvSpPr>
        <p:spPr/>
        <p:txBody>
          <a:bodyPr/>
          <a:lstStyle/>
          <a:p>
            <a:fld id="{44EF7556-FF0E-4431-930F-7B1DC61BFD32}" type="slidenum">
              <a:rPr lang="en-GB" smtClean="0"/>
              <a:t>1</a:t>
            </a:fld>
            <a:endParaRPr lang="en-GB"/>
          </a:p>
        </p:txBody>
      </p:sp>
    </p:spTree>
    <p:extLst>
      <p:ext uri="{BB962C8B-B14F-4D97-AF65-F5344CB8AC3E}">
        <p14:creationId xmlns:p14="http://schemas.microsoft.com/office/powerpoint/2010/main" val="668683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4EF7556-FF0E-4431-930F-7B1DC61BFD32}" type="slidenum">
              <a:rPr lang="en-GB" smtClean="0"/>
              <a:t>10</a:t>
            </a:fld>
            <a:endParaRPr lang="en-GB"/>
          </a:p>
        </p:txBody>
      </p:sp>
    </p:spTree>
    <p:extLst>
      <p:ext uri="{BB962C8B-B14F-4D97-AF65-F5344CB8AC3E}">
        <p14:creationId xmlns:p14="http://schemas.microsoft.com/office/powerpoint/2010/main" val="1332361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EF7556-FF0E-4431-930F-7B1DC61BFD32}" type="slidenum">
              <a:rPr lang="en-GB" smtClean="0"/>
              <a:t>11</a:t>
            </a:fld>
            <a:endParaRPr lang="en-GB"/>
          </a:p>
        </p:txBody>
      </p:sp>
    </p:spTree>
    <p:extLst>
      <p:ext uri="{BB962C8B-B14F-4D97-AF65-F5344CB8AC3E}">
        <p14:creationId xmlns:p14="http://schemas.microsoft.com/office/powerpoint/2010/main" val="2870787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2 minutes individual consideration if you feel you have any gaps that require attention to be able to show that you are demonstrating the given standard? You don’t have to share this with anyone- it is just to start you on your gap analysis journey.</a:t>
            </a:r>
          </a:p>
        </p:txBody>
      </p:sp>
      <p:sp>
        <p:nvSpPr>
          <p:cNvPr id="4" name="Slide Number Placeholder 3"/>
          <p:cNvSpPr>
            <a:spLocks noGrp="1"/>
          </p:cNvSpPr>
          <p:nvPr>
            <p:ph type="sldNum" sz="quarter" idx="5"/>
          </p:nvPr>
        </p:nvSpPr>
        <p:spPr/>
        <p:txBody>
          <a:bodyPr/>
          <a:lstStyle/>
          <a:p>
            <a:fld id="{44EF7556-FF0E-4431-930F-7B1DC61BFD32}" type="slidenum">
              <a:rPr lang="en-GB" smtClean="0"/>
              <a:t>12</a:t>
            </a:fld>
            <a:endParaRPr lang="en-GB"/>
          </a:p>
        </p:txBody>
      </p:sp>
    </p:spTree>
    <p:extLst>
      <p:ext uri="{BB962C8B-B14F-4D97-AF65-F5344CB8AC3E}">
        <p14:creationId xmlns:p14="http://schemas.microsoft.com/office/powerpoint/2010/main" val="1417469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4EF7556-FF0E-4431-930F-7B1DC61BFD32}" type="slidenum">
              <a:rPr lang="en-GB" smtClean="0"/>
              <a:t>13</a:t>
            </a:fld>
            <a:endParaRPr lang="en-GB"/>
          </a:p>
        </p:txBody>
      </p:sp>
    </p:spTree>
    <p:extLst>
      <p:ext uri="{BB962C8B-B14F-4D97-AF65-F5344CB8AC3E}">
        <p14:creationId xmlns:p14="http://schemas.microsoft.com/office/powerpoint/2010/main" val="4150181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4EF7556-FF0E-4431-930F-7B1DC61BFD32}" type="slidenum">
              <a:rPr lang="en-GB" smtClean="0"/>
              <a:t>14</a:t>
            </a:fld>
            <a:endParaRPr lang="en-GB"/>
          </a:p>
        </p:txBody>
      </p:sp>
    </p:spTree>
    <p:extLst>
      <p:ext uri="{BB962C8B-B14F-4D97-AF65-F5344CB8AC3E}">
        <p14:creationId xmlns:p14="http://schemas.microsoft.com/office/powerpoint/2010/main" val="505097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4EF7556-FF0E-4431-930F-7B1DC61BFD32}" type="slidenum">
              <a:rPr lang="en-GB" smtClean="0"/>
              <a:t>15</a:t>
            </a:fld>
            <a:endParaRPr lang="en-GB"/>
          </a:p>
        </p:txBody>
      </p:sp>
    </p:spTree>
    <p:extLst>
      <p:ext uri="{BB962C8B-B14F-4D97-AF65-F5344CB8AC3E}">
        <p14:creationId xmlns:p14="http://schemas.microsoft.com/office/powerpoint/2010/main" val="1038536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plan to put together all your ideas into one document and share it back with you later this week so that you have a full set of ideas of actions you can take to prepare for the changes- please share these with your teams and colleagues- along with the links from this presentation which will come out via email with the resource I will put together.</a:t>
            </a:r>
          </a:p>
        </p:txBody>
      </p:sp>
      <p:sp>
        <p:nvSpPr>
          <p:cNvPr id="4" name="Slide Number Placeholder 3"/>
          <p:cNvSpPr>
            <a:spLocks noGrp="1"/>
          </p:cNvSpPr>
          <p:nvPr>
            <p:ph type="sldNum" sz="quarter" idx="5"/>
          </p:nvPr>
        </p:nvSpPr>
        <p:spPr/>
        <p:txBody>
          <a:bodyPr/>
          <a:lstStyle/>
          <a:p>
            <a:fld id="{44EF7556-FF0E-4431-930F-7B1DC61BFD32}" type="slidenum">
              <a:rPr lang="en-GB" smtClean="0"/>
              <a:t>16</a:t>
            </a:fld>
            <a:endParaRPr lang="en-GB"/>
          </a:p>
        </p:txBody>
      </p:sp>
    </p:spTree>
    <p:extLst>
      <p:ext uri="{BB962C8B-B14F-4D97-AF65-F5344CB8AC3E}">
        <p14:creationId xmlns:p14="http://schemas.microsoft.com/office/powerpoint/2010/main" val="59185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Intel to help guide our next steps with regards to resource development- this is anonymous.</a:t>
            </a:r>
          </a:p>
        </p:txBody>
      </p:sp>
      <p:sp>
        <p:nvSpPr>
          <p:cNvPr id="4" name="Slide Number Placeholder 3"/>
          <p:cNvSpPr>
            <a:spLocks noGrp="1"/>
          </p:cNvSpPr>
          <p:nvPr>
            <p:ph type="sldNum" sz="quarter" idx="5"/>
          </p:nvPr>
        </p:nvSpPr>
        <p:spPr/>
        <p:txBody>
          <a:bodyPr/>
          <a:lstStyle/>
          <a:p>
            <a:fld id="{44EF7556-FF0E-4431-930F-7B1DC61BFD32}" type="slidenum">
              <a:rPr lang="en-GB" smtClean="0"/>
              <a:t>17</a:t>
            </a:fld>
            <a:endParaRPr lang="en-GB"/>
          </a:p>
        </p:txBody>
      </p:sp>
    </p:spTree>
    <p:extLst>
      <p:ext uri="{BB962C8B-B14F-4D97-AF65-F5344CB8AC3E}">
        <p14:creationId xmlns:p14="http://schemas.microsoft.com/office/powerpoint/2010/main" val="6992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2F6C"/>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2F6C"/>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2F6C"/>
                </a:solidFill>
                <a:effectLst/>
                <a:latin typeface="Lato" panose="020F0502020204030203" pitchFamily="34" charset="0"/>
              </a:rPr>
              <a:t>HCPC standards form the foundation for how we are regulated as a profession- they are the baseline/ the minimum against we are measured.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2F6C"/>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2F6C"/>
                </a:solidFill>
                <a:effectLst/>
                <a:latin typeface="Lato" panose="020F0502020204030203" pitchFamily="34" charset="0"/>
              </a:rPr>
              <a:t>3 standards that are cross profession-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2F6C"/>
                </a:solidFill>
                <a:effectLst/>
                <a:latin typeface="Lato" panose="020F0502020204030203" pitchFamily="34" charset="0"/>
              </a:rPr>
              <a:t>-Standards of conduct, performance and ethics- what conduct the public should expect.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2F6C"/>
                </a:solidFill>
                <a:effectLst/>
                <a:latin typeface="Lato" panose="020F0502020204030203" pitchFamily="34" charset="0"/>
              </a:rPr>
              <a:t>-CPD- Sets out what you need to do to keep knowledge and skills up to do to practice safely and effectively and therefore remain on the register.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2F6C"/>
                </a:solidFill>
                <a:effectLst/>
                <a:latin typeface="Lato" panose="020F0502020204030203" pitchFamily="34" charset="0"/>
              </a:rPr>
              <a:t>Education and training- </a:t>
            </a:r>
            <a:r>
              <a:rPr lang="en-GB" b="0" i="0" dirty="0" err="1">
                <a:solidFill>
                  <a:srgbClr val="002F6C"/>
                </a:solidFill>
                <a:effectLst/>
                <a:latin typeface="Lato" panose="020F0502020204030203" pitchFamily="34" charset="0"/>
              </a:rPr>
              <a:t>Ax</a:t>
            </a:r>
            <a:r>
              <a:rPr lang="en-GB" b="0" i="0" dirty="0">
                <a:solidFill>
                  <a:srgbClr val="002F6C"/>
                </a:solidFill>
                <a:effectLst/>
                <a:latin typeface="Lato" panose="020F0502020204030203" pitchFamily="34" charset="0"/>
              </a:rPr>
              <a:t> and approves pre-reg courses to ensure they produce HCP who will reach the standards to go on the register,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2F6C"/>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2F6C"/>
                </a:solidFill>
                <a:effectLst/>
                <a:latin typeface="Lato" panose="020F0502020204030203" pitchFamily="34" charset="0"/>
              </a:rPr>
              <a:t>Standards of </a:t>
            </a:r>
            <a:r>
              <a:rPr lang="en-GB" b="0" i="0" dirty="0" err="1">
                <a:solidFill>
                  <a:srgbClr val="002F6C"/>
                </a:solidFill>
                <a:effectLst/>
                <a:latin typeface="Lato" panose="020F0502020204030203" pitchFamily="34" charset="0"/>
              </a:rPr>
              <a:t>proficieny</a:t>
            </a:r>
            <a:r>
              <a:rPr lang="en-GB" b="0" i="0" dirty="0">
                <a:solidFill>
                  <a:srgbClr val="002F6C"/>
                </a:solidFill>
                <a:effectLst/>
                <a:latin typeface="Lato" panose="020F0502020204030203" pitchFamily="34" charset="0"/>
              </a:rPr>
              <a:t> which are profession specific and these are the standards that we are focusing on today.</a:t>
            </a:r>
            <a:endParaRPr lang="en-GB" dirty="0"/>
          </a:p>
          <a:p>
            <a:endParaRPr lang="en-GB" dirty="0"/>
          </a:p>
        </p:txBody>
      </p:sp>
      <p:sp>
        <p:nvSpPr>
          <p:cNvPr id="4" name="Slide Number Placeholder 3"/>
          <p:cNvSpPr>
            <a:spLocks noGrp="1"/>
          </p:cNvSpPr>
          <p:nvPr>
            <p:ph type="sldNum" sz="quarter" idx="5"/>
          </p:nvPr>
        </p:nvSpPr>
        <p:spPr/>
        <p:txBody>
          <a:bodyPr/>
          <a:lstStyle/>
          <a:p>
            <a:fld id="{44EF7556-FF0E-4431-930F-7B1DC61BFD32}" type="slidenum">
              <a:rPr lang="en-GB" smtClean="0"/>
              <a:t>2</a:t>
            </a:fld>
            <a:endParaRPr lang="en-GB"/>
          </a:p>
        </p:txBody>
      </p:sp>
    </p:spTree>
    <p:extLst>
      <p:ext uri="{BB962C8B-B14F-4D97-AF65-F5344CB8AC3E}">
        <p14:creationId xmlns:p14="http://schemas.microsoft.com/office/powerpoint/2010/main" val="220294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22222"/>
                </a:solidFill>
                <a:effectLst/>
                <a:latin typeface="fsalbertlight"/>
              </a:rPr>
              <a:t>HCPC standards of proficiency for physiotherapists have been updated, and these changes will take effect from 1 September 2023.  </a:t>
            </a:r>
          </a:p>
          <a:p>
            <a:pPr algn="l"/>
            <a:r>
              <a:rPr lang="en-GB" b="0" i="0" dirty="0">
                <a:solidFill>
                  <a:srgbClr val="222222"/>
                </a:solidFill>
                <a:effectLst/>
                <a:latin typeface="fsalbertlight"/>
              </a:rPr>
              <a:t>All registered members must be aware of these changes and be able to demonstrate their practice meets the new standards from this date.   </a:t>
            </a:r>
          </a:p>
          <a:p>
            <a:endParaRPr lang="en-GB" dirty="0"/>
          </a:p>
        </p:txBody>
      </p:sp>
      <p:sp>
        <p:nvSpPr>
          <p:cNvPr id="4" name="Slide Number Placeholder 3"/>
          <p:cNvSpPr>
            <a:spLocks noGrp="1"/>
          </p:cNvSpPr>
          <p:nvPr>
            <p:ph type="sldNum" sz="quarter" idx="5"/>
          </p:nvPr>
        </p:nvSpPr>
        <p:spPr/>
        <p:txBody>
          <a:bodyPr/>
          <a:lstStyle/>
          <a:p>
            <a:fld id="{44EF7556-FF0E-4431-930F-7B1DC61BFD32}" type="slidenum">
              <a:rPr lang="en-GB" smtClean="0"/>
              <a:t>3</a:t>
            </a:fld>
            <a:endParaRPr lang="en-GB"/>
          </a:p>
        </p:txBody>
      </p:sp>
    </p:spTree>
    <p:extLst>
      <p:ext uri="{BB962C8B-B14F-4D97-AF65-F5344CB8AC3E}">
        <p14:creationId xmlns:p14="http://schemas.microsoft.com/office/powerpoint/2010/main" val="1655588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31F43"/>
                </a:solidFill>
                <a:effectLst/>
                <a:latin typeface="fsalbertbold"/>
              </a:rPr>
              <a:t>What is changing?  </a:t>
            </a:r>
          </a:p>
          <a:p>
            <a:pPr algn="l"/>
            <a:endParaRPr lang="en-GB" b="0" i="0" dirty="0">
              <a:solidFill>
                <a:srgbClr val="231F43"/>
              </a:solidFill>
              <a:effectLst/>
              <a:latin typeface="fsalbertbold"/>
            </a:endParaRPr>
          </a:p>
          <a:p>
            <a:pPr algn="l"/>
            <a:r>
              <a:rPr lang="en-GB" b="0" i="0" dirty="0">
                <a:solidFill>
                  <a:srgbClr val="222222"/>
                </a:solidFill>
                <a:effectLst/>
                <a:latin typeface="fsalbertlight"/>
              </a:rPr>
              <a:t>Following the HCPC’s consultation process, the changes move away from physios </a:t>
            </a:r>
            <a:r>
              <a:rPr lang="en-GB" b="0" i="0" dirty="0">
                <a:solidFill>
                  <a:srgbClr val="222222"/>
                </a:solidFill>
                <a:effectLst/>
                <a:latin typeface="fsalbertbold"/>
              </a:rPr>
              <a:t>passively understanding</a:t>
            </a:r>
            <a:r>
              <a:rPr lang="en-GB" b="0" i="0" dirty="0">
                <a:solidFill>
                  <a:srgbClr val="222222"/>
                </a:solidFill>
                <a:effectLst/>
                <a:latin typeface="fsalbertlight"/>
              </a:rPr>
              <a:t> the standards to a requirement that they can </a:t>
            </a:r>
            <a:r>
              <a:rPr lang="en-GB" b="0" i="0" dirty="0">
                <a:solidFill>
                  <a:srgbClr val="222222"/>
                </a:solidFill>
                <a:effectLst/>
                <a:latin typeface="fsalbertbold"/>
              </a:rPr>
              <a:t>actively demonstrate</a:t>
            </a:r>
            <a:r>
              <a:rPr lang="en-GB" b="0" i="0" dirty="0">
                <a:solidFill>
                  <a:srgbClr val="222222"/>
                </a:solidFill>
                <a:effectLst/>
                <a:latin typeface="fsalbertlight"/>
              </a:rPr>
              <a:t> the standards in practice.  </a:t>
            </a:r>
          </a:p>
          <a:p>
            <a:pPr algn="l"/>
            <a:endParaRPr lang="en-GB" b="0" i="0" dirty="0">
              <a:solidFill>
                <a:srgbClr val="222222"/>
              </a:solidFill>
              <a:effectLst/>
              <a:latin typeface="fsalbertlight"/>
            </a:endParaRPr>
          </a:p>
          <a:p>
            <a:pPr algn="l"/>
            <a:r>
              <a:rPr lang="en-GB" b="0" i="0" dirty="0">
                <a:solidFill>
                  <a:srgbClr val="222222"/>
                </a:solidFill>
                <a:effectLst/>
                <a:latin typeface="fsalbertlight"/>
              </a:rPr>
              <a:t>Focused on being able to DEMONSTARTE rather than understand.</a:t>
            </a:r>
            <a:br>
              <a:rPr lang="en-GB" b="0" i="0" dirty="0">
                <a:solidFill>
                  <a:srgbClr val="222222"/>
                </a:solidFill>
                <a:effectLst/>
                <a:latin typeface="fsalbertlight"/>
              </a:rPr>
            </a:br>
            <a:r>
              <a:rPr lang="en-GB" b="0" i="0" dirty="0">
                <a:solidFill>
                  <a:srgbClr val="222222"/>
                </a:solidFill>
                <a:effectLst/>
                <a:latin typeface="fsalbertlight"/>
              </a:rPr>
              <a:t> </a:t>
            </a:r>
            <a:br>
              <a:rPr lang="en-GB" b="0" i="0" dirty="0">
                <a:solidFill>
                  <a:srgbClr val="222222"/>
                </a:solidFill>
                <a:effectLst/>
                <a:latin typeface="fsalbertlight"/>
              </a:rPr>
            </a:br>
            <a:r>
              <a:rPr lang="en-GB" b="0" i="0" dirty="0">
                <a:solidFill>
                  <a:srgbClr val="222222"/>
                </a:solidFill>
                <a:effectLst/>
                <a:latin typeface="fsalbertlight"/>
              </a:rPr>
              <a:t>Also, more focus has been put on the following areas: </a:t>
            </a:r>
          </a:p>
          <a:p>
            <a:pPr algn="l">
              <a:buFont typeface="Arial" panose="020B0604020202020204" pitchFamily="34" charset="0"/>
              <a:buChar char="•"/>
            </a:pPr>
            <a:r>
              <a:rPr lang="en-GB" b="0" i="0" dirty="0">
                <a:solidFill>
                  <a:srgbClr val="222222"/>
                </a:solidFill>
                <a:effectLst/>
                <a:latin typeface="fsalbertlight"/>
              </a:rPr>
              <a:t>Equality, diversity, and inclusion  </a:t>
            </a:r>
          </a:p>
          <a:p>
            <a:pPr algn="l">
              <a:buFont typeface="Arial" panose="020B0604020202020204" pitchFamily="34" charset="0"/>
              <a:buChar char="•"/>
            </a:pPr>
            <a:r>
              <a:rPr lang="en-GB" b="0" i="0" dirty="0">
                <a:solidFill>
                  <a:srgbClr val="222222"/>
                </a:solidFill>
                <a:effectLst/>
                <a:latin typeface="fsalbertlight"/>
              </a:rPr>
              <a:t>Centralising the role of the service-user  </a:t>
            </a:r>
          </a:p>
          <a:p>
            <a:pPr algn="l">
              <a:buFont typeface="Arial" panose="020B0604020202020204" pitchFamily="34" charset="0"/>
              <a:buChar char="•"/>
            </a:pPr>
            <a:r>
              <a:rPr lang="en-GB" b="0" i="0" dirty="0">
                <a:solidFill>
                  <a:srgbClr val="222222"/>
                </a:solidFill>
                <a:effectLst/>
                <a:latin typeface="fsalbertlight"/>
              </a:rPr>
              <a:t>Promoting public health and preventing ill-health</a:t>
            </a:r>
          </a:p>
          <a:p>
            <a:pPr algn="l">
              <a:buFont typeface="Arial" panose="020B0604020202020204" pitchFamily="34" charset="0"/>
              <a:buChar char="•"/>
            </a:pPr>
            <a:r>
              <a:rPr lang="en-GB" b="0" i="0" dirty="0">
                <a:solidFill>
                  <a:srgbClr val="222222"/>
                </a:solidFill>
                <a:effectLst/>
                <a:latin typeface="fsalbertlight"/>
              </a:rPr>
              <a:t>Registrants’ mental health  </a:t>
            </a:r>
          </a:p>
          <a:p>
            <a:pPr algn="l">
              <a:buFont typeface="Arial" panose="020B0604020202020204" pitchFamily="34" charset="0"/>
              <a:buChar char="•"/>
            </a:pPr>
            <a:r>
              <a:rPr lang="en-GB" b="0" i="0" dirty="0">
                <a:solidFill>
                  <a:srgbClr val="222222"/>
                </a:solidFill>
                <a:effectLst/>
                <a:latin typeface="fsalbertlight"/>
              </a:rPr>
              <a:t>Digital skills and new technologies  </a:t>
            </a:r>
          </a:p>
          <a:p>
            <a:pPr algn="l">
              <a:buFont typeface="Arial" panose="020B0604020202020204" pitchFamily="34" charset="0"/>
              <a:buChar char="•"/>
            </a:pPr>
            <a:r>
              <a:rPr lang="en-GB" b="0" i="0" dirty="0">
                <a:solidFill>
                  <a:srgbClr val="222222"/>
                </a:solidFill>
                <a:effectLst/>
                <a:latin typeface="fsalbertlight"/>
              </a:rPr>
              <a:t>Leadership at all levels of practice  </a:t>
            </a:r>
          </a:p>
          <a:p>
            <a:endParaRPr lang="en-GB" dirty="0"/>
          </a:p>
        </p:txBody>
      </p:sp>
      <p:sp>
        <p:nvSpPr>
          <p:cNvPr id="4" name="Slide Number Placeholder 3"/>
          <p:cNvSpPr>
            <a:spLocks noGrp="1"/>
          </p:cNvSpPr>
          <p:nvPr>
            <p:ph type="sldNum" sz="quarter" idx="5"/>
          </p:nvPr>
        </p:nvSpPr>
        <p:spPr/>
        <p:txBody>
          <a:bodyPr/>
          <a:lstStyle/>
          <a:p>
            <a:fld id="{44EF7556-FF0E-4431-930F-7B1DC61BFD32}" type="slidenum">
              <a:rPr lang="en-GB" smtClean="0"/>
              <a:t>4</a:t>
            </a:fld>
            <a:endParaRPr lang="en-GB"/>
          </a:p>
        </p:txBody>
      </p:sp>
    </p:spTree>
    <p:extLst>
      <p:ext uri="{BB962C8B-B14F-4D97-AF65-F5344CB8AC3E}">
        <p14:creationId xmlns:p14="http://schemas.microsoft.com/office/powerpoint/2010/main" val="271064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examples of passive understanding to being able to actively demonstrate the standards is practice</a:t>
            </a:r>
          </a:p>
        </p:txBody>
      </p:sp>
      <p:sp>
        <p:nvSpPr>
          <p:cNvPr id="4" name="Slide Number Placeholder 3"/>
          <p:cNvSpPr>
            <a:spLocks noGrp="1"/>
          </p:cNvSpPr>
          <p:nvPr>
            <p:ph type="sldNum" sz="quarter" idx="5"/>
          </p:nvPr>
        </p:nvSpPr>
        <p:spPr/>
        <p:txBody>
          <a:bodyPr/>
          <a:lstStyle/>
          <a:p>
            <a:fld id="{44EF7556-FF0E-4431-930F-7B1DC61BFD32}" type="slidenum">
              <a:rPr lang="en-GB" smtClean="0"/>
              <a:t>5</a:t>
            </a:fld>
            <a:endParaRPr lang="en-GB"/>
          </a:p>
        </p:txBody>
      </p:sp>
    </p:spTree>
    <p:extLst>
      <p:ext uri="{BB962C8B-B14F-4D97-AF65-F5344CB8AC3E}">
        <p14:creationId xmlns:p14="http://schemas.microsoft.com/office/powerpoint/2010/main" val="539532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Changes are cross cutting which are pertinent to everyone’s practice and they do mirror the CSP strategy</a:t>
            </a:r>
          </a:p>
          <a:p>
            <a:endParaRPr lang="en-GB" dirty="0"/>
          </a:p>
          <a:p>
            <a:r>
              <a:rPr lang="en-GB" dirty="0"/>
              <a:t>They are congruent with the CSP corporate strategy cross cutting themes of Promoting personalised care </a:t>
            </a:r>
          </a:p>
          <a:p>
            <a:r>
              <a:rPr lang="en-GB" dirty="0"/>
              <a:t>					    Promoting prevention and public health</a:t>
            </a:r>
          </a:p>
          <a:p>
            <a:r>
              <a:rPr lang="en-GB" dirty="0"/>
              <a:t>    					    Promoting a positive public image of physiotherapy</a:t>
            </a:r>
          </a:p>
          <a:p>
            <a:r>
              <a:rPr lang="en-GB" dirty="0"/>
              <a:t>The CSP EDB strategy</a:t>
            </a:r>
          </a:p>
          <a:p>
            <a:r>
              <a:rPr lang="en-GB" dirty="0"/>
              <a:t>The 4 pillars- ed, clinical, research and leadership</a:t>
            </a:r>
          </a:p>
          <a:p>
            <a:r>
              <a:rPr lang="en-GB" dirty="0"/>
              <a:t>Physiotherapy Health Informatics Strategy (PHIS)</a:t>
            </a:r>
          </a:p>
        </p:txBody>
      </p:sp>
      <p:sp>
        <p:nvSpPr>
          <p:cNvPr id="4" name="Slide Number Placeholder 3"/>
          <p:cNvSpPr>
            <a:spLocks noGrp="1"/>
          </p:cNvSpPr>
          <p:nvPr>
            <p:ph type="sldNum" sz="quarter" idx="5"/>
          </p:nvPr>
        </p:nvSpPr>
        <p:spPr/>
        <p:txBody>
          <a:bodyPr/>
          <a:lstStyle/>
          <a:p>
            <a:fld id="{44EF7556-FF0E-4431-930F-7B1DC61BFD32}" type="slidenum">
              <a:rPr lang="en-GB" smtClean="0"/>
              <a:t>6</a:t>
            </a:fld>
            <a:endParaRPr lang="en-GB"/>
          </a:p>
        </p:txBody>
      </p:sp>
    </p:spTree>
    <p:extLst>
      <p:ext uri="{BB962C8B-B14F-4D97-AF65-F5344CB8AC3E}">
        <p14:creationId xmlns:p14="http://schemas.microsoft.com/office/powerpoint/2010/main" val="3217949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Scope- </a:t>
            </a:r>
          </a:p>
        </p:txBody>
      </p:sp>
      <p:sp>
        <p:nvSpPr>
          <p:cNvPr id="4" name="Slide Number Placeholder 3"/>
          <p:cNvSpPr>
            <a:spLocks noGrp="1"/>
          </p:cNvSpPr>
          <p:nvPr>
            <p:ph type="sldNum" sz="quarter" idx="5"/>
          </p:nvPr>
        </p:nvSpPr>
        <p:spPr/>
        <p:txBody>
          <a:bodyPr/>
          <a:lstStyle/>
          <a:p>
            <a:fld id="{44EF7556-FF0E-4431-930F-7B1DC61BFD32}" type="slidenum">
              <a:rPr lang="en-GB" smtClean="0"/>
              <a:t>7</a:t>
            </a:fld>
            <a:endParaRPr lang="en-GB"/>
          </a:p>
        </p:txBody>
      </p:sp>
    </p:spTree>
    <p:extLst>
      <p:ext uri="{BB962C8B-B14F-4D97-AF65-F5344CB8AC3E}">
        <p14:creationId xmlns:p14="http://schemas.microsoft.com/office/powerpoint/2010/main" val="2777769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i="0" dirty="0">
                <a:solidFill>
                  <a:srgbClr val="002060"/>
                </a:solidFill>
                <a:effectLst/>
                <a:latin typeface="fsalbertbold"/>
              </a:rPr>
              <a:t>What should you be doing?</a:t>
            </a:r>
          </a:p>
          <a:p>
            <a:pPr algn="l"/>
            <a:endParaRPr lang="en-GB" sz="1200" b="1" i="0" dirty="0">
              <a:solidFill>
                <a:srgbClr val="002060"/>
              </a:solidFill>
              <a:effectLst/>
              <a:latin typeface="fsalbertbold"/>
            </a:endParaRPr>
          </a:p>
          <a:p>
            <a:pPr algn="l"/>
            <a:r>
              <a:rPr lang="en-GB" sz="1200" b="1" i="0" dirty="0">
                <a:solidFill>
                  <a:srgbClr val="002060"/>
                </a:solidFill>
                <a:effectLst/>
                <a:latin typeface="fsalbertbold"/>
              </a:rPr>
              <a:t>Everybody is different and may approach this from different angels- but one good way to get started.</a:t>
            </a:r>
          </a:p>
          <a:p>
            <a:pPr algn="l"/>
            <a:endParaRPr lang="en-GB" sz="1200" b="1" i="0" dirty="0">
              <a:solidFill>
                <a:srgbClr val="002060"/>
              </a:solidFill>
              <a:effectLst/>
              <a:latin typeface="fsalbertbold"/>
            </a:endParaRPr>
          </a:p>
          <a:p>
            <a:pPr algn="l"/>
            <a:r>
              <a:rPr lang="en-GB" sz="1200" i="0" dirty="0">
                <a:solidFill>
                  <a:srgbClr val="002060"/>
                </a:solidFill>
                <a:effectLst/>
                <a:latin typeface="fsalbertlight"/>
              </a:rPr>
              <a:t>Start to familiarise yourself with the forthcoming changes in the standards. Each registrant has a personal responsibility and accountability to be able to demonstrate they are meeting the new standards from 1 September.</a:t>
            </a:r>
          </a:p>
          <a:p>
            <a:pPr algn="l"/>
            <a:endParaRPr lang="en-GB" sz="1200" i="0" dirty="0">
              <a:solidFill>
                <a:srgbClr val="002060"/>
              </a:solidFill>
              <a:effectLst/>
              <a:latin typeface="fsalbertlight"/>
            </a:endParaRPr>
          </a:p>
          <a:p>
            <a:pPr algn="l"/>
            <a:r>
              <a:rPr lang="en-GB" b="0" i="0" dirty="0">
                <a:solidFill>
                  <a:srgbClr val="231F43"/>
                </a:solidFill>
                <a:effectLst/>
                <a:latin typeface="fsalbertbold"/>
              </a:rPr>
              <a:t>What is my employer’s responsibility? </a:t>
            </a:r>
          </a:p>
          <a:p>
            <a:pPr algn="l"/>
            <a:r>
              <a:rPr lang="en-GB" b="0" i="0" dirty="0">
                <a:solidFill>
                  <a:srgbClr val="222222"/>
                </a:solidFill>
                <a:effectLst/>
                <a:latin typeface="fsalbertlight"/>
              </a:rPr>
              <a:t>It is your employer’s responsibility to be aware of the changes and create an environment where registrants can meet the new standards – this may include opportunities to discuss these as part of supervision, team meetings and/or CPD opportunities to support registrants to be up and running with the standards by September.</a:t>
            </a:r>
          </a:p>
          <a:p>
            <a:pPr algn="l"/>
            <a:endParaRPr lang="en-GB" sz="1200" i="0" dirty="0">
              <a:solidFill>
                <a:srgbClr val="002060"/>
              </a:solidFill>
              <a:effectLst/>
              <a:latin typeface="fsalbertlight"/>
            </a:endParaRPr>
          </a:p>
          <a:p>
            <a:pPr algn="l"/>
            <a:r>
              <a:rPr lang="en-GB" sz="1200" i="0" dirty="0">
                <a:solidFill>
                  <a:srgbClr val="002060"/>
                </a:solidFill>
                <a:effectLst/>
                <a:latin typeface="fsalbertlight"/>
              </a:rPr>
              <a:t>Start to work through the HCPC gap analysis tool, which will help you identify where the gaps are in your practice, and help ensure you are meeting the standards.</a:t>
            </a:r>
          </a:p>
          <a:p>
            <a:pPr algn="l"/>
            <a:endParaRPr lang="en-GB" sz="1200" i="0" dirty="0">
              <a:solidFill>
                <a:srgbClr val="002060"/>
              </a:solidFill>
              <a:effectLst/>
              <a:latin typeface="fsalbertlight"/>
            </a:endParaRPr>
          </a:p>
          <a:p>
            <a:pPr algn="l"/>
            <a:r>
              <a:rPr lang="en-GB" sz="1200" i="0" dirty="0">
                <a:solidFill>
                  <a:srgbClr val="002060"/>
                </a:solidFill>
                <a:effectLst/>
                <a:latin typeface="fsalbertlight"/>
              </a:rPr>
              <a:t>Top-tip- Think about the scope of your role when doing this.</a:t>
            </a:r>
          </a:p>
          <a:p>
            <a:pPr algn="l"/>
            <a:endParaRPr lang="en-GB" sz="1200" i="0" dirty="0">
              <a:solidFill>
                <a:srgbClr val="002060"/>
              </a:solidFill>
              <a:effectLst/>
              <a:latin typeface="fsalbertlight"/>
            </a:endParaRPr>
          </a:p>
          <a:p>
            <a:pPr algn="l"/>
            <a:r>
              <a:rPr lang="en-GB" b="1" i="0" dirty="0">
                <a:solidFill>
                  <a:srgbClr val="231F43"/>
                </a:solidFill>
                <a:effectLst/>
                <a:latin typeface="fsalbertbold"/>
              </a:rPr>
              <a:t>The HCPC advises</a:t>
            </a:r>
          </a:p>
          <a:p>
            <a:pPr algn="l"/>
            <a:endParaRPr lang="en-GB" b="1" i="0" dirty="0">
              <a:solidFill>
                <a:srgbClr val="231F43"/>
              </a:solidFill>
              <a:effectLst/>
              <a:latin typeface="fsalbertbold"/>
            </a:endParaRPr>
          </a:p>
          <a:p>
            <a:pPr algn="l"/>
            <a:r>
              <a:rPr lang="en-GB" b="0" i="0" dirty="0">
                <a:solidFill>
                  <a:srgbClr val="222222"/>
                </a:solidFill>
                <a:effectLst/>
                <a:latin typeface="fsalbertlight"/>
              </a:rPr>
              <a:t>A registrant’s particular scope of practice may mean that they are unable to continue to demonstrate that they meet all the standards of proficiency that apply for the whole of their profession. As long as they make sure they are practising safely and effectively, within their given scope of practice, and do not practise in the areas where they are not proficient to do so, this will not be a problem.</a:t>
            </a:r>
          </a:p>
          <a:p>
            <a:pPr algn="l"/>
            <a:endParaRPr lang="en-GB" b="0" i="0" dirty="0">
              <a:solidFill>
                <a:srgbClr val="222222"/>
              </a:solidFill>
              <a:effectLst/>
              <a:latin typeface="fsalbertlight"/>
            </a:endParaRPr>
          </a:p>
          <a:p>
            <a:pPr algn="l"/>
            <a:r>
              <a:rPr lang="en-GB" b="0" i="0" dirty="0">
                <a:solidFill>
                  <a:srgbClr val="222222"/>
                </a:solidFill>
                <a:effectLst/>
                <a:latin typeface="fsalbertlight"/>
              </a:rPr>
              <a:t>Standards should be applied within your scope of practice. For example, if you are a physiotherapist working in a non-patient-facing role, you will not be expected to demonstrate standard 14.6 – understand and be able to apply appropriate moving and handling techniques – as this is not part of your role</a:t>
            </a:r>
          </a:p>
          <a:p>
            <a:pPr algn="l"/>
            <a:endParaRPr lang="en-GB" sz="1200" i="0" dirty="0">
              <a:solidFill>
                <a:srgbClr val="002060"/>
              </a:solidFill>
              <a:effectLst/>
              <a:latin typeface="fsalbertlight"/>
            </a:endParaRPr>
          </a:p>
          <a:p>
            <a:endParaRPr lang="en-GB" dirty="0"/>
          </a:p>
        </p:txBody>
      </p:sp>
      <p:sp>
        <p:nvSpPr>
          <p:cNvPr id="4" name="Slide Number Placeholder 3"/>
          <p:cNvSpPr>
            <a:spLocks noGrp="1"/>
          </p:cNvSpPr>
          <p:nvPr>
            <p:ph type="sldNum" sz="quarter" idx="5"/>
          </p:nvPr>
        </p:nvSpPr>
        <p:spPr/>
        <p:txBody>
          <a:bodyPr/>
          <a:lstStyle/>
          <a:p>
            <a:fld id="{44EF7556-FF0E-4431-930F-7B1DC61BFD32}" type="slidenum">
              <a:rPr lang="en-GB" smtClean="0"/>
              <a:t>8</a:t>
            </a:fld>
            <a:endParaRPr lang="en-GB"/>
          </a:p>
        </p:txBody>
      </p:sp>
    </p:spTree>
    <p:extLst>
      <p:ext uri="{BB962C8B-B14F-4D97-AF65-F5344CB8AC3E}">
        <p14:creationId xmlns:p14="http://schemas.microsoft.com/office/powerpoint/2010/main" val="1152338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4EF7556-FF0E-4431-930F-7B1DC61BFD32}" type="slidenum">
              <a:rPr lang="en-GB" smtClean="0"/>
              <a:t>9</a:t>
            </a:fld>
            <a:endParaRPr lang="en-GB"/>
          </a:p>
        </p:txBody>
      </p:sp>
    </p:spTree>
    <p:extLst>
      <p:ext uri="{BB962C8B-B14F-4D97-AF65-F5344CB8AC3E}">
        <p14:creationId xmlns:p14="http://schemas.microsoft.com/office/powerpoint/2010/main" val="908436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E4403-33FB-E9DD-1025-966454FA69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804EE9-C21C-C66E-07F0-3AA63166F6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6102F4-8735-1B93-ACD9-2DD51F47C962}"/>
              </a:ext>
            </a:extLst>
          </p:cNvPr>
          <p:cNvSpPr>
            <a:spLocks noGrp="1"/>
          </p:cNvSpPr>
          <p:nvPr>
            <p:ph type="dt" sz="half" idx="10"/>
          </p:nvPr>
        </p:nvSpPr>
        <p:spPr/>
        <p:txBody>
          <a:bodyPr/>
          <a:lstStyle/>
          <a:p>
            <a:fld id="{407578FF-0DB1-4F34-9560-DE74DB132994}" type="datetimeFigureOut">
              <a:rPr lang="en-GB" smtClean="0"/>
              <a:t>05/04/2023</a:t>
            </a:fld>
            <a:endParaRPr lang="en-GB"/>
          </a:p>
        </p:txBody>
      </p:sp>
      <p:sp>
        <p:nvSpPr>
          <p:cNvPr id="5" name="Footer Placeholder 4">
            <a:extLst>
              <a:ext uri="{FF2B5EF4-FFF2-40B4-BE49-F238E27FC236}">
                <a16:creationId xmlns:a16="http://schemas.microsoft.com/office/drawing/2014/main" id="{810E151F-C7E5-E45E-5054-C3C1E7A02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547F9E-717B-1F14-6A4C-E737E5258B5A}"/>
              </a:ext>
            </a:extLst>
          </p:cNvPr>
          <p:cNvSpPr>
            <a:spLocks noGrp="1"/>
          </p:cNvSpPr>
          <p:nvPr>
            <p:ph type="sldNum" sz="quarter" idx="12"/>
          </p:nvPr>
        </p:nvSpPr>
        <p:spPr/>
        <p:txBody>
          <a:bodyPr/>
          <a:lstStyle/>
          <a:p>
            <a:fld id="{7A6E6C70-BB6E-49CB-9CAC-A24225B27746}" type="slidenum">
              <a:rPr lang="en-GB" smtClean="0"/>
              <a:t>‹#›</a:t>
            </a:fld>
            <a:endParaRPr lang="en-GB"/>
          </a:p>
        </p:txBody>
      </p:sp>
    </p:spTree>
    <p:extLst>
      <p:ext uri="{BB962C8B-B14F-4D97-AF65-F5344CB8AC3E}">
        <p14:creationId xmlns:p14="http://schemas.microsoft.com/office/powerpoint/2010/main" val="325564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A25AE-B58B-11D1-7B1C-CAF2BE9774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AC9993-EEB3-520C-169D-A35A603911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867C38-6C9D-0F90-7A56-BF7FEBB8A4B8}"/>
              </a:ext>
            </a:extLst>
          </p:cNvPr>
          <p:cNvSpPr>
            <a:spLocks noGrp="1"/>
          </p:cNvSpPr>
          <p:nvPr>
            <p:ph type="dt" sz="half" idx="10"/>
          </p:nvPr>
        </p:nvSpPr>
        <p:spPr/>
        <p:txBody>
          <a:bodyPr/>
          <a:lstStyle/>
          <a:p>
            <a:fld id="{407578FF-0DB1-4F34-9560-DE74DB132994}" type="datetimeFigureOut">
              <a:rPr lang="en-GB" smtClean="0"/>
              <a:t>05/04/2023</a:t>
            </a:fld>
            <a:endParaRPr lang="en-GB"/>
          </a:p>
        </p:txBody>
      </p:sp>
      <p:sp>
        <p:nvSpPr>
          <p:cNvPr id="5" name="Footer Placeholder 4">
            <a:extLst>
              <a:ext uri="{FF2B5EF4-FFF2-40B4-BE49-F238E27FC236}">
                <a16:creationId xmlns:a16="http://schemas.microsoft.com/office/drawing/2014/main" id="{B0A24373-2CCB-1983-CDB0-E9DD2698C6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CE0400-A195-E7EA-1D8F-496AC24AF82B}"/>
              </a:ext>
            </a:extLst>
          </p:cNvPr>
          <p:cNvSpPr>
            <a:spLocks noGrp="1"/>
          </p:cNvSpPr>
          <p:nvPr>
            <p:ph type="sldNum" sz="quarter" idx="12"/>
          </p:nvPr>
        </p:nvSpPr>
        <p:spPr/>
        <p:txBody>
          <a:bodyPr/>
          <a:lstStyle/>
          <a:p>
            <a:fld id="{7A6E6C70-BB6E-49CB-9CAC-A24225B27746}" type="slidenum">
              <a:rPr lang="en-GB" smtClean="0"/>
              <a:t>‹#›</a:t>
            </a:fld>
            <a:endParaRPr lang="en-GB"/>
          </a:p>
        </p:txBody>
      </p:sp>
    </p:spTree>
    <p:extLst>
      <p:ext uri="{BB962C8B-B14F-4D97-AF65-F5344CB8AC3E}">
        <p14:creationId xmlns:p14="http://schemas.microsoft.com/office/powerpoint/2010/main" val="2421967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AB9AA8-635F-1831-0D81-702155C85B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577DC8-8DA5-B22E-5B16-116A1D1E67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1F52E8-7079-3E22-AA55-6EA9DB3A5C20}"/>
              </a:ext>
            </a:extLst>
          </p:cNvPr>
          <p:cNvSpPr>
            <a:spLocks noGrp="1"/>
          </p:cNvSpPr>
          <p:nvPr>
            <p:ph type="dt" sz="half" idx="10"/>
          </p:nvPr>
        </p:nvSpPr>
        <p:spPr/>
        <p:txBody>
          <a:bodyPr/>
          <a:lstStyle/>
          <a:p>
            <a:fld id="{407578FF-0DB1-4F34-9560-DE74DB132994}" type="datetimeFigureOut">
              <a:rPr lang="en-GB" smtClean="0"/>
              <a:t>05/04/2023</a:t>
            </a:fld>
            <a:endParaRPr lang="en-GB"/>
          </a:p>
        </p:txBody>
      </p:sp>
      <p:sp>
        <p:nvSpPr>
          <p:cNvPr id="5" name="Footer Placeholder 4">
            <a:extLst>
              <a:ext uri="{FF2B5EF4-FFF2-40B4-BE49-F238E27FC236}">
                <a16:creationId xmlns:a16="http://schemas.microsoft.com/office/drawing/2014/main" id="{329382EF-8986-F7E9-68CD-AEFE2137C1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2F0249-B4C9-48E9-4B41-30F69601DF89}"/>
              </a:ext>
            </a:extLst>
          </p:cNvPr>
          <p:cNvSpPr>
            <a:spLocks noGrp="1"/>
          </p:cNvSpPr>
          <p:nvPr>
            <p:ph type="sldNum" sz="quarter" idx="12"/>
          </p:nvPr>
        </p:nvSpPr>
        <p:spPr/>
        <p:txBody>
          <a:bodyPr/>
          <a:lstStyle/>
          <a:p>
            <a:fld id="{7A6E6C70-BB6E-49CB-9CAC-A24225B27746}" type="slidenum">
              <a:rPr lang="en-GB" smtClean="0"/>
              <a:t>‹#›</a:t>
            </a:fld>
            <a:endParaRPr lang="en-GB"/>
          </a:p>
        </p:txBody>
      </p:sp>
    </p:spTree>
    <p:extLst>
      <p:ext uri="{BB962C8B-B14F-4D97-AF65-F5344CB8AC3E}">
        <p14:creationId xmlns:p14="http://schemas.microsoft.com/office/powerpoint/2010/main" val="696019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47D965-6CFA-4184-A1A6-5A42DBBC5143}" type="datetimeFigureOut">
              <a:rPr lang="en-GB" smtClean="0"/>
              <a:t>05/04/2023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2801985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47D965-6CFA-4184-A1A6-5A42DBBC5143}" type="datetimeFigureOut">
              <a:rPr lang="en-GB" smtClean="0"/>
              <a:t>05/04/2023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143532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47D965-6CFA-4184-A1A6-5A42DBBC5143}" type="datetimeFigureOut">
              <a:rPr lang="en-GB" smtClean="0"/>
              <a:t>05/04/2023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3196106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47D965-6CFA-4184-A1A6-5A42DBBC5143}" type="datetimeFigureOut">
              <a:rPr lang="en-GB" smtClean="0"/>
              <a:t>05/04/2023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2566353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47D965-6CFA-4184-A1A6-5A42DBBC5143}" type="datetimeFigureOut">
              <a:rPr lang="en-GB" smtClean="0"/>
              <a:t>05/04/2023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136284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47D965-6CFA-4184-A1A6-5A42DBBC5143}" type="datetimeFigureOut">
              <a:rPr lang="en-GB" smtClean="0"/>
              <a:t>05/04/2023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2688845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7D965-6CFA-4184-A1A6-5A42DBBC5143}" type="datetimeFigureOut">
              <a:rPr lang="en-GB" smtClean="0"/>
              <a:t>05/04/2023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2396885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47D965-6CFA-4184-A1A6-5A42DBBC5143}" type="datetimeFigureOut">
              <a:rPr lang="en-GB" smtClean="0"/>
              <a:t>05/04/2023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1251683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67ECB-F789-8F8D-2B66-2C26231F07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CB3C75-4115-B2D6-A5A8-98122F9536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556054-1447-6EA2-E921-9A349A89A5FC}"/>
              </a:ext>
            </a:extLst>
          </p:cNvPr>
          <p:cNvSpPr>
            <a:spLocks noGrp="1"/>
          </p:cNvSpPr>
          <p:nvPr>
            <p:ph type="dt" sz="half" idx="10"/>
          </p:nvPr>
        </p:nvSpPr>
        <p:spPr/>
        <p:txBody>
          <a:bodyPr/>
          <a:lstStyle/>
          <a:p>
            <a:fld id="{407578FF-0DB1-4F34-9560-DE74DB132994}" type="datetimeFigureOut">
              <a:rPr lang="en-GB" smtClean="0"/>
              <a:t>05/04/2023</a:t>
            </a:fld>
            <a:endParaRPr lang="en-GB"/>
          </a:p>
        </p:txBody>
      </p:sp>
      <p:sp>
        <p:nvSpPr>
          <p:cNvPr id="5" name="Footer Placeholder 4">
            <a:extLst>
              <a:ext uri="{FF2B5EF4-FFF2-40B4-BE49-F238E27FC236}">
                <a16:creationId xmlns:a16="http://schemas.microsoft.com/office/drawing/2014/main" id="{3CBA8758-A02A-E579-565D-1634550B8D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C571CA-BE3D-62DA-ACA0-40CC2AB6CDA6}"/>
              </a:ext>
            </a:extLst>
          </p:cNvPr>
          <p:cNvSpPr>
            <a:spLocks noGrp="1"/>
          </p:cNvSpPr>
          <p:nvPr>
            <p:ph type="sldNum" sz="quarter" idx="12"/>
          </p:nvPr>
        </p:nvSpPr>
        <p:spPr/>
        <p:txBody>
          <a:bodyPr/>
          <a:lstStyle/>
          <a:p>
            <a:fld id="{7A6E6C70-BB6E-49CB-9CAC-A24225B27746}" type="slidenum">
              <a:rPr lang="en-GB" smtClean="0"/>
              <a:t>‹#›</a:t>
            </a:fld>
            <a:endParaRPr lang="en-GB"/>
          </a:p>
        </p:txBody>
      </p:sp>
    </p:spTree>
    <p:extLst>
      <p:ext uri="{BB962C8B-B14F-4D97-AF65-F5344CB8AC3E}">
        <p14:creationId xmlns:p14="http://schemas.microsoft.com/office/powerpoint/2010/main" val="1130020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47D965-6CFA-4184-A1A6-5A42DBBC5143}" type="datetimeFigureOut">
              <a:rPr lang="en-GB" smtClean="0"/>
              <a:t>05/04/2023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1375419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47D965-6CFA-4184-A1A6-5A42DBBC5143}" type="datetimeFigureOut">
              <a:rPr lang="en-GB" smtClean="0"/>
              <a:t>05/04/2023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4217386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47D965-6CFA-4184-A1A6-5A42DBBC5143}" type="datetimeFigureOut">
              <a:rPr lang="en-GB" smtClean="0"/>
              <a:t>05/04/2023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3735669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5344" t="1875" r="5631" b="42132"/>
          <a:stretch/>
        </p:blipFill>
        <p:spPr>
          <a:xfrm>
            <a:off x="-1" y="188686"/>
            <a:ext cx="7646399" cy="6669314"/>
          </a:xfrm>
          <a:prstGeom prst="rect">
            <a:avLst/>
          </a:pr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333" t="88976" r="62371" b="2756"/>
          <a:stretch/>
        </p:blipFill>
        <p:spPr>
          <a:xfrm>
            <a:off x="9509203" y="5970815"/>
            <a:ext cx="2619298" cy="827315"/>
          </a:xfrm>
          <a:prstGeom prst="rect">
            <a:avLst/>
          </a:prstGeom>
        </p:spPr>
      </p:pic>
    </p:spTree>
    <p:extLst>
      <p:ext uri="{BB962C8B-B14F-4D97-AF65-F5344CB8AC3E}">
        <p14:creationId xmlns:p14="http://schemas.microsoft.com/office/powerpoint/2010/main" val="142417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388F4-C374-4619-EB10-CC8C9A40A5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BDFE6DA-E3C9-A951-C15A-44D8CD8640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D5B7F3-5DC6-0F1D-6B5A-1813A0BA44C9}"/>
              </a:ext>
            </a:extLst>
          </p:cNvPr>
          <p:cNvSpPr>
            <a:spLocks noGrp="1"/>
          </p:cNvSpPr>
          <p:nvPr>
            <p:ph type="dt" sz="half" idx="10"/>
          </p:nvPr>
        </p:nvSpPr>
        <p:spPr/>
        <p:txBody>
          <a:bodyPr/>
          <a:lstStyle/>
          <a:p>
            <a:fld id="{407578FF-0DB1-4F34-9560-DE74DB132994}" type="datetimeFigureOut">
              <a:rPr lang="en-GB" smtClean="0"/>
              <a:t>05/04/2023</a:t>
            </a:fld>
            <a:endParaRPr lang="en-GB"/>
          </a:p>
        </p:txBody>
      </p:sp>
      <p:sp>
        <p:nvSpPr>
          <p:cNvPr id="5" name="Footer Placeholder 4">
            <a:extLst>
              <a:ext uri="{FF2B5EF4-FFF2-40B4-BE49-F238E27FC236}">
                <a16:creationId xmlns:a16="http://schemas.microsoft.com/office/drawing/2014/main" id="{5CDFBF8E-EB02-113E-66C7-4DF8463736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A76D72-80A5-5D9C-D3DE-86BB89A4119A}"/>
              </a:ext>
            </a:extLst>
          </p:cNvPr>
          <p:cNvSpPr>
            <a:spLocks noGrp="1"/>
          </p:cNvSpPr>
          <p:nvPr>
            <p:ph type="sldNum" sz="quarter" idx="12"/>
          </p:nvPr>
        </p:nvSpPr>
        <p:spPr/>
        <p:txBody>
          <a:bodyPr/>
          <a:lstStyle/>
          <a:p>
            <a:fld id="{7A6E6C70-BB6E-49CB-9CAC-A24225B27746}" type="slidenum">
              <a:rPr lang="en-GB" smtClean="0"/>
              <a:t>‹#›</a:t>
            </a:fld>
            <a:endParaRPr lang="en-GB"/>
          </a:p>
        </p:txBody>
      </p:sp>
    </p:spTree>
    <p:extLst>
      <p:ext uri="{BB962C8B-B14F-4D97-AF65-F5344CB8AC3E}">
        <p14:creationId xmlns:p14="http://schemas.microsoft.com/office/powerpoint/2010/main" val="422916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003C7-8C4E-3E50-AA2D-D15B7FE2E8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B83F61-C874-659A-E3D9-F966BA879C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1FA4C0-1D56-B2EF-26BF-6D4F02E901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332CCA-ED4E-2B9E-0886-02FD77E239D3}"/>
              </a:ext>
            </a:extLst>
          </p:cNvPr>
          <p:cNvSpPr>
            <a:spLocks noGrp="1"/>
          </p:cNvSpPr>
          <p:nvPr>
            <p:ph type="dt" sz="half" idx="10"/>
          </p:nvPr>
        </p:nvSpPr>
        <p:spPr/>
        <p:txBody>
          <a:bodyPr/>
          <a:lstStyle/>
          <a:p>
            <a:fld id="{407578FF-0DB1-4F34-9560-DE74DB132994}" type="datetimeFigureOut">
              <a:rPr lang="en-GB" smtClean="0"/>
              <a:t>05/04/2023</a:t>
            </a:fld>
            <a:endParaRPr lang="en-GB"/>
          </a:p>
        </p:txBody>
      </p:sp>
      <p:sp>
        <p:nvSpPr>
          <p:cNvPr id="6" name="Footer Placeholder 5">
            <a:extLst>
              <a:ext uri="{FF2B5EF4-FFF2-40B4-BE49-F238E27FC236}">
                <a16:creationId xmlns:a16="http://schemas.microsoft.com/office/drawing/2014/main" id="{4D95E340-0DFF-F7C6-DCAC-BDC977C188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DB40F1-6DF4-7AE7-E53C-7A55EAEF2A24}"/>
              </a:ext>
            </a:extLst>
          </p:cNvPr>
          <p:cNvSpPr>
            <a:spLocks noGrp="1"/>
          </p:cNvSpPr>
          <p:nvPr>
            <p:ph type="sldNum" sz="quarter" idx="12"/>
          </p:nvPr>
        </p:nvSpPr>
        <p:spPr/>
        <p:txBody>
          <a:bodyPr/>
          <a:lstStyle/>
          <a:p>
            <a:fld id="{7A6E6C70-BB6E-49CB-9CAC-A24225B27746}" type="slidenum">
              <a:rPr lang="en-GB" smtClean="0"/>
              <a:t>‹#›</a:t>
            </a:fld>
            <a:endParaRPr lang="en-GB"/>
          </a:p>
        </p:txBody>
      </p:sp>
    </p:spTree>
    <p:extLst>
      <p:ext uri="{BB962C8B-B14F-4D97-AF65-F5344CB8AC3E}">
        <p14:creationId xmlns:p14="http://schemas.microsoft.com/office/powerpoint/2010/main" val="150918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AE73D-74D3-DE69-A31E-B37A5D3C30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668D58-1295-78F7-02DD-977AC2D768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2ABA77-D288-4EF8-5BB7-5B5010C6E5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08226C1-FE4A-FA4D-6E6F-CFDCEDF805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522B20-1726-1C34-4F0C-A96E7EC9D4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6E4081D-74E8-38D4-8CF7-24ABF3F2D5A3}"/>
              </a:ext>
            </a:extLst>
          </p:cNvPr>
          <p:cNvSpPr>
            <a:spLocks noGrp="1"/>
          </p:cNvSpPr>
          <p:nvPr>
            <p:ph type="dt" sz="half" idx="10"/>
          </p:nvPr>
        </p:nvSpPr>
        <p:spPr/>
        <p:txBody>
          <a:bodyPr/>
          <a:lstStyle/>
          <a:p>
            <a:fld id="{407578FF-0DB1-4F34-9560-DE74DB132994}" type="datetimeFigureOut">
              <a:rPr lang="en-GB" smtClean="0"/>
              <a:t>05/04/2023</a:t>
            </a:fld>
            <a:endParaRPr lang="en-GB"/>
          </a:p>
        </p:txBody>
      </p:sp>
      <p:sp>
        <p:nvSpPr>
          <p:cNvPr id="8" name="Footer Placeholder 7">
            <a:extLst>
              <a:ext uri="{FF2B5EF4-FFF2-40B4-BE49-F238E27FC236}">
                <a16:creationId xmlns:a16="http://schemas.microsoft.com/office/drawing/2014/main" id="{91CD1A0C-D2F6-BCE5-4C83-6410802A7CB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28F4E26-8B11-D8C1-7000-8DF443C6B3E4}"/>
              </a:ext>
            </a:extLst>
          </p:cNvPr>
          <p:cNvSpPr>
            <a:spLocks noGrp="1"/>
          </p:cNvSpPr>
          <p:nvPr>
            <p:ph type="sldNum" sz="quarter" idx="12"/>
          </p:nvPr>
        </p:nvSpPr>
        <p:spPr/>
        <p:txBody>
          <a:bodyPr/>
          <a:lstStyle/>
          <a:p>
            <a:fld id="{7A6E6C70-BB6E-49CB-9CAC-A24225B27746}" type="slidenum">
              <a:rPr lang="en-GB" smtClean="0"/>
              <a:t>‹#›</a:t>
            </a:fld>
            <a:endParaRPr lang="en-GB"/>
          </a:p>
        </p:txBody>
      </p:sp>
    </p:spTree>
    <p:extLst>
      <p:ext uri="{BB962C8B-B14F-4D97-AF65-F5344CB8AC3E}">
        <p14:creationId xmlns:p14="http://schemas.microsoft.com/office/powerpoint/2010/main" val="199820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CCAF8-7085-0FB4-9F4C-B78F7125DD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B3279E-2A95-9EC4-47B5-4CDC892B37E1}"/>
              </a:ext>
            </a:extLst>
          </p:cNvPr>
          <p:cNvSpPr>
            <a:spLocks noGrp="1"/>
          </p:cNvSpPr>
          <p:nvPr>
            <p:ph type="dt" sz="half" idx="10"/>
          </p:nvPr>
        </p:nvSpPr>
        <p:spPr/>
        <p:txBody>
          <a:bodyPr/>
          <a:lstStyle/>
          <a:p>
            <a:fld id="{407578FF-0DB1-4F34-9560-DE74DB132994}" type="datetimeFigureOut">
              <a:rPr lang="en-GB" smtClean="0"/>
              <a:t>05/04/2023</a:t>
            </a:fld>
            <a:endParaRPr lang="en-GB"/>
          </a:p>
        </p:txBody>
      </p:sp>
      <p:sp>
        <p:nvSpPr>
          <p:cNvPr id="4" name="Footer Placeholder 3">
            <a:extLst>
              <a:ext uri="{FF2B5EF4-FFF2-40B4-BE49-F238E27FC236}">
                <a16:creationId xmlns:a16="http://schemas.microsoft.com/office/drawing/2014/main" id="{22BC97D8-62CD-F941-108D-E6C9D35ED02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902624-A7BF-712D-4ECF-9B565237A49C}"/>
              </a:ext>
            </a:extLst>
          </p:cNvPr>
          <p:cNvSpPr>
            <a:spLocks noGrp="1"/>
          </p:cNvSpPr>
          <p:nvPr>
            <p:ph type="sldNum" sz="quarter" idx="12"/>
          </p:nvPr>
        </p:nvSpPr>
        <p:spPr/>
        <p:txBody>
          <a:bodyPr/>
          <a:lstStyle/>
          <a:p>
            <a:fld id="{7A6E6C70-BB6E-49CB-9CAC-A24225B27746}" type="slidenum">
              <a:rPr lang="en-GB" smtClean="0"/>
              <a:t>‹#›</a:t>
            </a:fld>
            <a:endParaRPr lang="en-GB"/>
          </a:p>
        </p:txBody>
      </p:sp>
    </p:spTree>
    <p:extLst>
      <p:ext uri="{BB962C8B-B14F-4D97-AF65-F5344CB8AC3E}">
        <p14:creationId xmlns:p14="http://schemas.microsoft.com/office/powerpoint/2010/main" val="3935166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9544D2-D67A-67B2-BBB8-F282D3CCA4DB}"/>
              </a:ext>
            </a:extLst>
          </p:cNvPr>
          <p:cNvSpPr>
            <a:spLocks noGrp="1"/>
          </p:cNvSpPr>
          <p:nvPr>
            <p:ph type="dt" sz="half" idx="10"/>
          </p:nvPr>
        </p:nvSpPr>
        <p:spPr/>
        <p:txBody>
          <a:bodyPr/>
          <a:lstStyle/>
          <a:p>
            <a:fld id="{407578FF-0DB1-4F34-9560-DE74DB132994}" type="datetimeFigureOut">
              <a:rPr lang="en-GB" smtClean="0"/>
              <a:t>05/04/2023</a:t>
            </a:fld>
            <a:endParaRPr lang="en-GB"/>
          </a:p>
        </p:txBody>
      </p:sp>
      <p:sp>
        <p:nvSpPr>
          <p:cNvPr id="3" name="Footer Placeholder 2">
            <a:extLst>
              <a:ext uri="{FF2B5EF4-FFF2-40B4-BE49-F238E27FC236}">
                <a16:creationId xmlns:a16="http://schemas.microsoft.com/office/drawing/2014/main" id="{AD86ED4D-83FB-0F84-F0DD-758380F77F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8A01DE-E08D-C315-F8A9-896E66A6F08C}"/>
              </a:ext>
            </a:extLst>
          </p:cNvPr>
          <p:cNvSpPr>
            <a:spLocks noGrp="1"/>
          </p:cNvSpPr>
          <p:nvPr>
            <p:ph type="sldNum" sz="quarter" idx="12"/>
          </p:nvPr>
        </p:nvSpPr>
        <p:spPr/>
        <p:txBody>
          <a:bodyPr/>
          <a:lstStyle/>
          <a:p>
            <a:fld id="{7A6E6C70-BB6E-49CB-9CAC-A24225B27746}" type="slidenum">
              <a:rPr lang="en-GB" smtClean="0"/>
              <a:t>‹#›</a:t>
            </a:fld>
            <a:endParaRPr lang="en-GB"/>
          </a:p>
        </p:txBody>
      </p:sp>
    </p:spTree>
    <p:extLst>
      <p:ext uri="{BB962C8B-B14F-4D97-AF65-F5344CB8AC3E}">
        <p14:creationId xmlns:p14="http://schemas.microsoft.com/office/powerpoint/2010/main" val="203801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36D81-3363-251E-9DEE-D7F3F9F66F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60A546-3597-250C-9763-5C48CF257A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9081346-CF0B-E036-F034-B23011323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B4ED13-DD5C-4AB1-EB05-0BBFFFEB2618}"/>
              </a:ext>
            </a:extLst>
          </p:cNvPr>
          <p:cNvSpPr>
            <a:spLocks noGrp="1"/>
          </p:cNvSpPr>
          <p:nvPr>
            <p:ph type="dt" sz="half" idx="10"/>
          </p:nvPr>
        </p:nvSpPr>
        <p:spPr/>
        <p:txBody>
          <a:bodyPr/>
          <a:lstStyle/>
          <a:p>
            <a:fld id="{407578FF-0DB1-4F34-9560-DE74DB132994}" type="datetimeFigureOut">
              <a:rPr lang="en-GB" smtClean="0"/>
              <a:t>05/04/2023</a:t>
            </a:fld>
            <a:endParaRPr lang="en-GB"/>
          </a:p>
        </p:txBody>
      </p:sp>
      <p:sp>
        <p:nvSpPr>
          <p:cNvPr id="6" name="Footer Placeholder 5">
            <a:extLst>
              <a:ext uri="{FF2B5EF4-FFF2-40B4-BE49-F238E27FC236}">
                <a16:creationId xmlns:a16="http://schemas.microsoft.com/office/drawing/2014/main" id="{5C8F7C0B-4259-70BA-B003-0670308026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721EC7-5B7B-110F-F03D-87632136E381}"/>
              </a:ext>
            </a:extLst>
          </p:cNvPr>
          <p:cNvSpPr>
            <a:spLocks noGrp="1"/>
          </p:cNvSpPr>
          <p:nvPr>
            <p:ph type="sldNum" sz="quarter" idx="12"/>
          </p:nvPr>
        </p:nvSpPr>
        <p:spPr/>
        <p:txBody>
          <a:bodyPr/>
          <a:lstStyle/>
          <a:p>
            <a:fld id="{7A6E6C70-BB6E-49CB-9CAC-A24225B27746}" type="slidenum">
              <a:rPr lang="en-GB" smtClean="0"/>
              <a:t>‹#›</a:t>
            </a:fld>
            <a:endParaRPr lang="en-GB"/>
          </a:p>
        </p:txBody>
      </p:sp>
    </p:spTree>
    <p:extLst>
      <p:ext uri="{BB962C8B-B14F-4D97-AF65-F5344CB8AC3E}">
        <p14:creationId xmlns:p14="http://schemas.microsoft.com/office/powerpoint/2010/main" val="299226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C1F7B-1EA4-C24F-DD32-0C7E16B9C8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177A98A-EDA0-B331-C94C-4E95A4D50D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916B47-E5A3-5311-5AA5-F2AB61278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0C2-46B5-15CF-CF0E-E0927102F4F9}"/>
              </a:ext>
            </a:extLst>
          </p:cNvPr>
          <p:cNvSpPr>
            <a:spLocks noGrp="1"/>
          </p:cNvSpPr>
          <p:nvPr>
            <p:ph type="dt" sz="half" idx="10"/>
          </p:nvPr>
        </p:nvSpPr>
        <p:spPr/>
        <p:txBody>
          <a:bodyPr/>
          <a:lstStyle/>
          <a:p>
            <a:fld id="{407578FF-0DB1-4F34-9560-DE74DB132994}" type="datetimeFigureOut">
              <a:rPr lang="en-GB" smtClean="0"/>
              <a:t>05/04/2023</a:t>
            </a:fld>
            <a:endParaRPr lang="en-GB"/>
          </a:p>
        </p:txBody>
      </p:sp>
      <p:sp>
        <p:nvSpPr>
          <p:cNvPr id="6" name="Footer Placeholder 5">
            <a:extLst>
              <a:ext uri="{FF2B5EF4-FFF2-40B4-BE49-F238E27FC236}">
                <a16:creationId xmlns:a16="http://schemas.microsoft.com/office/drawing/2014/main" id="{DB17FCFA-03D9-B5D1-2D12-FD6A69AF56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8C2253-82BC-134A-3EA0-4D7064EE7C44}"/>
              </a:ext>
            </a:extLst>
          </p:cNvPr>
          <p:cNvSpPr>
            <a:spLocks noGrp="1"/>
          </p:cNvSpPr>
          <p:nvPr>
            <p:ph type="sldNum" sz="quarter" idx="12"/>
          </p:nvPr>
        </p:nvSpPr>
        <p:spPr/>
        <p:txBody>
          <a:bodyPr/>
          <a:lstStyle/>
          <a:p>
            <a:fld id="{7A6E6C70-BB6E-49CB-9CAC-A24225B27746}" type="slidenum">
              <a:rPr lang="en-GB" smtClean="0"/>
              <a:t>‹#›</a:t>
            </a:fld>
            <a:endParaRPr lang="en-GB"/>
          </a:p>
        </p:txBody>
      </p:sp>
    </p:spTree>
    <p:extLst>
      <p:ext uri="{BB962C8B-B14F-4D97-AF65-F5344CB8AC3E}">
        <p14:creationId xmlns:p14="http://schemas.microsoft.com/office/powerpoint/2010/main" val="1945753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D0B349-15A8-0960-5C2E-54E412580A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3465A3-D0A2-68C9-0903-5A97FD567C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D96ED6-3BE7-B9C7-B5ED-DAEEE29BDB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578FF-0DB1-4F34-9560-DE74DB132994}" type="datetimeFigureOut">
              <a:rPr lang="en-GB" smtClean="0"/>
              <a:t>05/04/2023</a:t>
            </a:fld>
            <a:endParaRPr lang="en-GB"/>
          </a:p>
        </p:txBody>
      </p:sp>
      <p:sp>
        <p:nvSpPr>
          <p:cNvPr id="5" name="Footer Placeholder 4">
            <a:extLst>
              <a:ext uri="{FF2B5EF4-FFF2-40B4-BE49-F238E27FC236}">
                <a16:creationId xmlns:a16="http://schemas.microsoft.com/office/drawing/2014/main" id="{89221865-6525-CB69-1F74-8AE5F1ABF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A757D43-59BB-307D-3B30-9E6C13C4DB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E6C70-BB6E-49CB-9CAC-A24225B27746}" type="slidenum">
              <a:rPr lang="en-GB" smtClean="0"/>
              <a:t>‹#›</a:t>
            </a:fld>
            <a:endParaRPr lang="en-GB"/>
          </a:p>
        </p:txBody>
      </p:sp>
    </p:spTree>
    <p:extLst>
      <p:ext uri="{BB962C8B-B14F-4D97-AF65-F5344CB8AC3E}">
        <p14:creationId xmlns:p14="http://schemas.microsoft.com/office/powerpoint/2010/main" val="3419970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578FF-0DB1-4F34-9560-DE74DB132994}" type="datetimeFigureOut">
              <a:rPr lang="en-GB" smtClean="0"/>
              <a:t>05/04/2023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E6C70-BB6E-49CB-9CAC-A24225B27746}" type="slidenum">
              <a:rPr lang="en-GB" smtClean="0"/>
              <a:t>‹#›</a:t>
            </a:fld>
            <a:endParaRPr lang="en-GB"/>
          </a:p>
        </p:txBody>
      </p:sp>
    </p:spTree>
    <p:extLst>
      <p:ext uri="{BB962C8B-B14F-4D97-AF65-F5344CB8AC3E}">
        <p14:creationId xmlns:p14="http://schemas.microsoft.com/office/powerpoint/2010/main" val="226909852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hyperlink" Target="https://creativecommons.org/licenses/by-nc/3.0/" TargetMode="External"/><Relationship Id="rId4" Type="http://schemas.openxmlformats.org/officeDocument/2006/relationships/hyperlink" Target="https://educatorstudio.ca/word-writing-text-it-s-is-go-time-business-concept-for-a-period-to-undertake-the-assigned-tasks-bring-it-on-clothespin-holding-gray-paper-important-communicating-message-idea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hyperlink" Target="https://www.perl.com/article/identify-slow-code-with-devel--timer/"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ideo" Target="https://www.youtube.com/embed/fJQEOX0-cFQ?feature=oembed" TargetMode="External"/><Relationship Id="rId6" Type="http://schemas.openxmlformats.org/officeDocument/2006/relationships/image" Target="../media/image25.jpeg"/><Relationship Id="rId5" Type="http://schemas.openxmlformats.org/officeDocument/2006/relationships/hyperlink" Target="https://youtu.be/fJQEOX0-cFQ" TargetMode="Externa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ideo" Target="https://www.youtube.com/embed/fJQEOX0-cFQ?feature=oembed" TargetMode="External"/><Relationship Id="rId6" Type="http://schemas.openxmlformats.org/officeDocument/2006/relationships/hyperlink" Target="https://youtu.be/fJQEOX0-cFQ" TargetMode="External"/><Relationship Id="rId5" Type="http://schemas.openxmlformats.org/officeDocument/2006/relationships/image" Target="../media/image25.jpeg"/><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ideo" Target="https://www.youtube.com/embed/KiIHN0FaQPw?feature=oembed" TargetMode="External"/><Relationship Id="rId6" Type="http://schemas.openxmlformats.org/officeDocument/2006/relationships/image" Target="../media/image27.jpeg"/><Relationship Id="rId5" Type="http://schemas.openxmlformats.org/officeDocument/2006/relationships/hyperlink" Target="https://youtu.be/XCRfyiSfRYg" TargetMode="Externa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www.pexels.com/photo/light-sea-sunset-red-53536/" TargetMode="External"/><Relationship Id="rId5" Type="http://schemas.openxmlformats.org/officeDocument/2006/relationships/image" Target="../media/image28.jpeg"/><Relationship Id="rId4" Type="http://schemas.openxmlformats.org/officeDocument/2006/relationships/hyperlink" Target="https://youtu.be/XCRfyiSfRY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s://www.mentimeter.com/app/presentation/aldmyphscguqv6c2u4o7s8fjtoknewm2/3nzex9656exm/edi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customXml" Target="../ink/ink1.xml"/><Relationship Id="rId12"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3.png"/><Relationship Id="rId5" Type="http://schemas.openxmlformats.org/officeDocument/2006/relationships/hyperlink" Target="https://www.pexels.com/photo/house-on-a-hill-texas-ruins-house-foundation-5991607/" TargetMode="External"/><Relationship Id="rId10" Type="http://schemas.openxmlformats.org/officeDocument/2006/relationships/image" Target="../media/image9.png"/><Relationship Id="rId4" Type="http://schemas.openxmlformats.org/officeDocument/2006/relationships/image" Target="../media/image6.jpeg"/><Relationship Id="rId9" Type="http://schemas.openxmlformats.org/officeDocument/2006/relationships/customXml" Target="../ink/ink2.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s://www.higheredjobs.com/blog/postDisplay.cfm?post=1225&amp;blog=18" TargetMode="Externa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emf"/><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20.png"/><Relationship Id="rId5" Type="http://schemas.openxmlformats.org/officeDocument/2006/relationships/hyperlink" Target="https://www.pexels.com/photo/cat-mirror-orange-1404988/" TargetMode="External"/><Relationship Id="rId10" Type="http://schemas.openxmlformats.org/officeDocument/2006/relationships/image" Target="../media/image19.png"/><Relationship Id="rId4" Type="http://schemas.openxmlformats.org/officeDocument/2006/relationships/image" Target="../media/image15.jpe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12184D6-BAFD-94F1-89D4-442A182E0F20}"/>
              </a:ext>
            </a:extLst>
          </p:cNvPr>
          <p:cNvSpPr txBox="1">
            <a:spLocks/>
          </p:cNvSpPr>
          <p:nvPr/>
        </p:nvSpPr>
        <p:spPr>
          <a:xfrm>
            <a:off x="354105" y="1017142"/>
            <a:ext cx="3186764" cy="4821870"/>
          </a:xfrm>
          <a:prstGeom prst="rect">
            <a:avLst/>
          </a:prstGeom>
        </p:spPr>
        <p:txBody>
          <a:bodyPr vert="horz" lIns="91440" tIns="45720" rIns="91440" bIns="45720" rtlCol="0" anchor="t">
            <a:normAutofit lnSpcReduction="1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400">
              <a:spcAft>
                <a:spcPts val="600"/>
              </a:spcAft>
            </a:pPr>
            <a:br>
              <a:rPr lang="en-US" sz="1000" kern="1200" dirty="0">
                <a:solidFill>
                  <a:srgbClr val="FFFFFF"/>
                </a:solidFill>
                <a:latin typeface="+mj-lt"/>
                <a:ea typeface="+mj-ea"/>
                <a:cs typeface="+mj-cs"/>
              </a:rPr>
            </a:br>
            <a:br>
              <a:rPr lang="en-US" sz="1000" kern="1200" dirty="0">
                <a:solidFill>
                  <a:srgbClr val="002060"/>
                </a:solidFill>
                <a:latin typeface="+mj-lt"/>
                <a:ea typeface="+mj-ea"/>
                <a:cs typeface="+mj-cs"/>
              </a:rPr>
            </a:br>
            <a:br>
              <a:rPr lang="en-US" sz="1000" kern="1200" dirty="0">
                <a:solidFill>
                  <a:srgbClr val="002060"/>
                </a:solidFill>
                <a:latin typeface="+mj-lt"/>
                <a:ea typeface="+mj-ea"/>
                <a:cs typeface="+mj-cs"/>
              </a:rPr>
            </a:br>
            <a:br>
              <a:rPr lang="en-US" sz="1000" kern="1200" dirty="0">
                <a:solidFill>
                  <a:srgbClr val="002060"/>
                </a:solidFill>
                <a:latin typeface="+mj-lt"/>
                <a:ea typeface="+mj-ea"/>
                <a:cs typeface="+mj-cs"/>
              </a:rPr>
            </a:br>
            <a:br>
              <a:rPr lang="en-US" sz="1000" kern="1200" dirty="0">
                <a:solidFill>
                  <a:srgbClr val="002060"/>
                </a:solidFill>
                <a:latin typeface="+mj-lt"/>
                <a:ea typeface="+mj-ea"/>
                <a:cs typeface="+mj-cs"/>
              </a:rPr>
            </a:br>
            <a:br>
              <a:rPr lang="en-US" sz="1000" kern="1200" dirty="0">
                <a:solidFill>
                  <a:srgbClr val="002060"/>
                </a:solidFill>
                <a:latin typeface="+mj-lt"/>
                <a:ea typeface="+mj-ea"/>
                <a:cs typeface="+mj-cs"/>
              </a:rPr>
            </a:br>
            <a:r>
              <a:rPr lang="en-US" sz="4000" b="1" kern="1200" dirty="0">
                <a:solidFill>
                  <a:srgbClr val="002060"/>
                </a:solidFill>
                <a:latin typeface="+mj-lt"/>
                <a:ea typeface="+mj-ea"/>
                <a:cs typeface="+mj-cs"/>
              </a:rPr>
              <a:t>HCPC Standards of Proficiency (SOP) changes 2023</a:t>
            </a:r>
          </a:p>
          <a:p>
            <a:pPr defTabSz="914400">
              <a:spcAft>
                <a:spcPts val="600"/>
              </a:spcAft>
            </a:pPr>
            <a:endParaRPr lang="en-US" sz="1000" b="1" kern="1200" dirty="0">
              <a:solidFill>
                <a:srgbClr val="002060"/>
              </a:solidFill>
              <a:latin typeface="+mj-lt"/>
              <a:ea typeface="+mj-ea"/>
              <a:cs typeface="+mj-cs"/>
            </a:endParaRPr>
          </a:p>
          <a:p>
            <a:pPr defTabSz="914400">
              <a:spcAft>
                <a:spcPts val="600"/>
              </a:spcAft>
            </a:pPr>
            <a:endParaRPr lang="en-US" sz="1000" b="1" kern="1200" dirty="0">
              <a:solidFill>
                <a:srgbClr val="002060"/>
              </a:solidFill>
              <a:latin typeface="+mj-lt"/>
              <a:ea typeface="+mj-ea"/>
              <a:cs typeface="+mj-cs"/>
            </a:endParaRPr>
          </a:p>
          <a:p>
            <a:pPr defTabSz="914400">
              <a:spcAft>
                <a:spcPts val="600"/>
              </a:spcAft>
            </a:pPr>
            <a:endParaRPr lang="en-US" sz="1000" b="1" kern="1200" dirty="0">
              <a:solidFill>
                <a:srgbClr val="002060"/>
              </a:solidFill>
              <a:latin typeface="+mj-lt"/>
              <a:ea typeface="+mj-ea"/>
              <a:cs typeface="+mj-cs"/>
            </a:endParaRPr>
          </a:p>
          <a:p>
            <a:pPr defTabSz="914400">
              <a:spcAft>
                <a:spcPts val="600"/>
              </a:spcAft>
            </a:pPr>
            <a:endParaRPr lang="en-US" sz="1000" b="1" kern="1200" dirty="0">
              <a:solidFill>
                <a:srgbClr val="002060"/>
              </a:solidFill>
              <a:latin typeface="+mj-lt"/>
              <a:ea typeface="+mj-ea"/>
              <a:cs typeface="+mj-cs"/>
            </a:endParaRPr>
          </a:p>
          <a:p>
            <a:pPr defTabSz="914400">
              <a:spcAft>
                <a:spcPts val="600"/>
              </a:spcAft>
            </a:pPr>
            <a:br>
              <a:rPr lang="en-US" sz="1000" kern="1200" dirty="0">
                <a:solidFill>
                  <a:srgbClr val="002060"/>
                </a:solidFill>
                <a:latin typeface="+mj-lt"/>
                <a:ea typeface="+mj-ea"/>
                <a:cs typeface="+mj-cs"/>
              </a:rPr>
            </a:br>
            <a:endParaRPr lang="en-US" sz="1000" kern="1200" dirty="0">
              <a:solidFill>
                <a:srgbClr val="002060"/>
              </a:solidFill>
              <a:latin typeface="+mj-lt"/>
              <a:ea typeface="+mj-ea"/>
              <a:cs typeface="+mj-cs"/>
            </a:endParaRPr>
          </a:p>
        </p:txBody>
      </p:sp>
      <p:pic>
        <p:nvPicPr>
          <p:cNvPr id="6" name="Picture 5">
            <a:extLst>
              <a:ext uri="{FF2B5EF4-FFF2-40B4-BE49-F238E27FC236}">
                <a16:creationId xmlns:a16="http://schemas.microsoft.com/office/drawing/2014/main" id="{29F919FE-CFCE-EC6E-5E2F-AAE4A19E390A}"/>
              </a:ext>
            </a:extLst>
          </p:cNvPr>
          <p:cNvPicPr>
            <a:picLocks noChangeAspect="1"/>
          </p:cNvPicPr>
          <p:nvPr/>
        </p:nvPicPr>
        <p:blipFill>
          <a:blip r:embed="rId3"/>
          <a:stretch>
            <a:fillRect/>
          </a:stretch>
        </p:blipFill>
        <p:spPr>
          <a:xfrm>
            <a:off x="4502428" y="1568370"/>
            <a:ext cx="7225748" cy="3721260"/>
          </a:xfrm>
          <a:prstGeom prst="rect">
            <a:avLst/>
          </a:prstGeom>
        </p:spPr>
      </p:pic>
      <p:pic>
        <p:nvPicPr>
          <p:cNvPr id="4" name="Picture 3">
            <a:extLst>
              <a:ext uri="{FF2B5EF4-FFF2-40B4-BE49-F238E27FC236}">
                <a16:creationId xmlns:a16="http://schemas.microsoft.com/office/drawing/2014/main" id="{65F5428F-A7A2-D685-7AB0-2F9F6D10BB75}"/>
              </a:ext>
            </a:extLst>
          </p:cNvPr>
          <p:cNvPicPr>
            <a:picLocks noChangeAspect="1"/>
          </p:cNvPicPr>
          <p:nvPr/>
        </p:nvPicPr>
        <p:blipFill>
          <a:blip r:embed="rId4"/>
          <a:stretch>
            <a:fillRect/>
          </a:stretch>
        </p:blipFill>
        <p:spPr>
          <a:xfrm>
            <a:off x="544103" y="150367"/>
            <a:ext cx="2514600" cy="866775"/>
          </a:xfrm>
          <a:prstGeom prst="rect">
            <a:avLst/>
          </a:prstGeom>
        </p:spPr>
      </p:pic>
      <p:pic>
        <p:nvPicPr>
          <p:cNvPr id="7" name="Picture 6">
            <a:extLst>
              <a:ext uri="{FF2B5EF4-FFF2-40B4-BE49-F238E27FC236}">
                <a16:creationId xmlns:a16="http://schemas.microsoft.com/office/drawing/2014/main" id="{E730C836-9122-D3C1-A10C-89A4D05E9E69}"/>
              </a:ext>
            </a:extLst>
          </p:cNvPr>
          <p:cNvPicPr>
            <a:picLocks noChangeAspect="1"/>
          </p:cNvPicPr>
          <p:nvPr/>
        </p:nvPicPr>
        <p:blipFill>
          <a:blip r:embed="rId5"/>
          <a:stretch>
            <a:fillRect/>
          </a:stretch>
        </p:blipFill>
        <p:spPr>
          <a:xfrm>
            <a:off x="0" y="5676900"/>
            <a:ext cx="12192000" cy="1181100"/>
          </a:xfrm>
          <a:prstGeom prst="rect">
            <a:avLst/>
          </a:prstGeom>
        </p:spPr>
      </p:pic>
    </p:spTree>
    <p:extLst>
      <p:ext uri="{BB962C8B-B14F-4D97-AF65-F5344CB8AC3E}">
        <p14:creationId xmlns:p14="http://schemas.microsoft.com/office/powerpoint/2010/main" val="94391488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sign&#10;&#10;Description automatically generated">
            <a:extLst>
              <a:ext uri="{FF2B5EF4-FFF2-40B4-BE49-F238E27FC236}">
                <a16:creationId xmlns:a16="http://schemas.microsoft.com/office/drawing/2014/main" id="{A9D34217-85FE-69A3-7F84-7A70DA4286E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077" r="2688" b="-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TextBox 4">
            <a:extLst>
              <a:ext uri="{FF2B5EF4-FFF2-40B4-BE49-F238E27FC236}">
                <a16:creationId xmlns:a16="http://schemas.microsoft.com/office/drawing/2014/main" id="{25C0F323-A2CA-FF73-8E53-E2629A3DC6B1}"/>
              </a:ext>
            </a:extLst>
          </p:cNvPr>
          <p:cNvSpPr txBox="1"/>
          <p:nvPr/>
        </p:nvSpPr>
        <p:spPr>
          <a:xfrm>
            <a:off x="1115291" y="1797784"/>
            <a:ext cx="8943109" cy="1631216"/>
          </a:xfrm>
          <a:prstGeom prst="rect">
            <a:avLst/>
          </a:prstGeom>
          <a:noFill/>
        </p:spPr>
        <p:txBody>
          <a:bodyPr wrap="square">
            <a:noAutofit/>
          </a:bodyPr>
          <a:lstStyle/>
          <a:p>
            <a:pPr marL="0" indent="0" algn="l">
              <a:buNone/>
            </a:pPr>
            <a:endParaRPr lang="en-GB" sz="2000" b="1"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p:txBody>
      </p:sp>
      <p:sp>
        <p:nvSpPr>
          <p:cNvPr id="7" name="TextBox 6">
            <a:extLst>
              <a:ext uri="{FF2B5EF4-FFF2-40B4-BE49-F238E27FC236}">
                <a16:creationId xmlns:a16="http://schemas.microsoft.com/office/drawing/2014/main" id="{51F817BA-F3D8-5C9E-E102-3D0EB3447862}"/>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educatorstudio.ca/word-writing-text-it-s-is-go-time-business-concept-for-a-period-to-undertake-the-assigned-tasks-bring-it-on-clothespin-holding-gray-paper-important-communicating-message-idea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GB" sz="700">
              <a:solidFill>
                <a:srgbClr val="FFFFFF"/>
              </a:solidFill>
            </a:endParaRPr>
          </a:p>
        </p:txBody>
      </p:sp>
    </p:spTree>
    <p:extLst>
      <p:ext uri="{BB962C8B-B14F-4D97-AF65-F5344CB8AC3E}">
        <p14:creationId xmlns:p14="http://schemas.microsoft.com/office/powerpoint/2010/main" val="392197728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C0F323-A2CA-FF73-8E53-E2629A3DC6B1}"/>
              </a:ext>
            </a:extLst>
          </p:cNvPr>
          <p:cNvSpPr txBox="1"/>
          <p:nvPr/>
        </p:nvSpPr>
        <p:spPr>
          <a:xfrm>
            <a:off x="1131286" y="1171253"/>
            <a:ext cx="9929428" cy="5239822"/>
          </a:xfrm>
          <a:prstGeom prst="rect">
            <a:avLst/>
          </a:prstGeom>
          <a:noFill/>
        </p:spPr>
        <p:txBody>
          <a:bodyPr wrap="square">
            <a:noAutofit/>
          </a:bodyPr>
          <a:lstStyle/>
          <a:p>
            <a:pPr marL="0" indent="0" algn="l">
              <a:buNone/>
            </a:pPr>
            <a:r>
              <a:rPr lang="en-GB" sz="2000" b="1" dirty="0">
                <a:solidFill>
                  <a:srgbClr val="002060"/>
                </a:solidFill>
                <a:latin typeface="Arial" panose="020B0604020202020204" pitchFamily="34" charset="0"/>
                <a:ea typeface="Segoe UI Emoji" panose="020B0502040204020203" pitchFamily="34" charset="0"/>
                <a:cs typeface="Arial" panose="020B0604020202020204" pitchFamily="34" charset="0"/>
              </a:rPr>
              <a:t>Each table has a HCPC change category- inc. a list of the relevant standards.</a:t>
            </a:r>
          </a:p>
          <a:p>
            <a:pPr marL="0" indent="0" algn="l">
              <a:buNone/>
            </a:pPr>
            <a:endParaRPr lang="en-GB" sz="2000" b="1"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pPr marL="0" indent="0" algn="l">
              <a:buNone/>
            </a:pPr>
            <a:r>
              <a:rPr lang="en-GB" sz="2000" b="1" dirty="0">
                <a:solidFill>
                  <a:srgbClr val="002060"/>
                </a:solidFill>
                <a:latin typeface="Arial" panose="020B0604020202020204" pitchFamily="34" charset="0"/>
                <a:ea typeface="Segoe UI Emoji" panose="020B0502040204020203" pitchFamily="34" charset="0"/>
                <a:cs typeface="Arial" panose="020B0604020202020204" pitchFamily="34" charset="0"/>
              </a:rPr>
              <a:t>Individual- </a:t>
            </a:r>
          </a:p>
          <a:p>
            <a:pPr marL="0" indent="0" algn="l">
              <a:buNone/>
            </a:pPr>
            <a:endParaRPr lang="en-GB" sz="2000" b="1"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pPr marL="342900" indent="-342900" algn="l">
              <a:buClr>
                <a:srgbClr val="FFC000"/>
              </a:buClr>
              <a:buFont typeface="Wingdings" panose="05000000000000000000" pitchFamily="2" charset="2"/>
              <a:buChar char="Ø"/>
            </a:pPr>
            <a:r>
              <a:rPr lang="en-GB" sz="2000" dirty="0">
                <a:solidFill>
                  <a:srgbClr val="002060"/>
                </a:solidFill>
                <a:latin typeface="Arial" panose="020B0604020202020204" pitchFamily="34" charset="0"/>
                <a:ea typeface="Segoe UI Emoji" panose="020B0502040204020203" pitchFamily="34" charset="0"/>
                <a:cs typeface="Arial" panose="020B0604020202020204" pitchFamily="34" charset="0"/>
              </a:rPr>
              <a:t>Take 2 mins as an individual to consider if you feel you have any </a:t>
            </a:r>
            <a:r>
              <a:rPr lang="en-GB" sz="2000" b="1" dirty="0">
                <a:solidFill>
                  <a:srgbClr val="002060"/>
                </a:solidFill>
                <a:latin typeface="Arial" panose="020B0604020202020204" pitchFamily="34" charset="0"/>
                <a:ea typeface="Segoe UI Emoji" panose="020B0502040204020203" pitchFamily="34" charset="0"/>
                <a:cs typeface="Arial" panose="020B0604020202020204" pitchFamily="34" charset="0"/>
              </a:rPr>
              <a:t>gaps that require attention</a:t>
            </a:r>
            <a:r>
              <a:rPr lang="en-GB" sz="2000" dirty="0">
                <a:solidFill>
                  <a:srgbClr val="002060"/>
                </a:solidFill>
                <a:latin typeface="Arial" panose="020B0604020202020204" pitchFamily="34" charset="0"/>
                <a:ea typeface="Segoe UI Emoji" panose="020B0502040204020203" pitchFamily="34" charset="0"/>
                <a:cs typeface="Arial" panose="020B0604020202020204" pitchFamily="34" charset="0"/>
              </a:rPr>
              <a:t> to ensure that you are meeting that standard change.</a:t>
            </a:r>
          </a:p>
          <a:p>
            <a:pPr algn="l">
              <a:buClr>
                <a:srgbClr val="FFC000"/>
              </a:buClr>
            </a:pPr>
            <a:endParaRPr lang="en-GB" sz="2000"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pPr algn="l">
              <a:buClr>
                <a:srgbClr val="FFC000"/>
              </a:buClr>
            </a:pPr>
            <a:r>
              <a:rPr lang="en-GB" sz="2000" b="1" dirty="0">
                <a:solidFill>
                  <a:srgbClr val="002060"/>
                </a:solidFill>
                <a:latin typeface="Arial" panose="020B0604020202020204" pitchFamily="34" charset="0"/>
                <a:ea typeface="Segoe UI Emoji" panose="020B0502040204020203" pitchFamily="34" charset="0"/>
                <a:cs typeface="Arial" panose="020B0604020202020204" pitchFamily="34" charset="0"/>
              </a:rPr>
              <a:t>As a pair-</a:t>
            </a:r>
            <a:endParaRPr lang="en-GB" sz="2000"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pPr marL="342900" indent="-342900" algn="l">
              <a:buClr>
                <a:srgbClr val="FFC000"/>
              </a:buClr>
              <a:buFont typeface="Wingdings" panose="05000000000000000000" pitchFamily="2" charset="2"/>
              <a:buChar char="Ø"/>
            </a:pPr>
            <a:r>
              <a:rPr lang="en-GB" sz="2000" dirty="0">
                <a:solidFill>
                  <a:srgbClr val="002060"/>
                </a:solidFill>
                <a:latin typeface="Arial" panose="020B0604020202020204" pitchFamily="34" charset="0"/>
                <a:ea typeface="Segoe UI Emoji" panose="020B0502040204020203" pitchFamily="34" charset="0"/>
                <a:cs typeface="Arial" panose="020B0604020202020204" pitchFamily="34" charset="0"/>
              </a:rPr>
              <a:t>Take 2 minutes to </a:t>
            </a:r>
            <a:r>
              <a:rPr lang="en-GB" sz="2000" b="1" dirty="0">
                <a:solidFill>
                  <a:srgbClr val="002060"/>
                </a:solidFill>
                <a:latin typeface="Arial" panose="020B0604020202020204" pitchFamily="34" charset="0"/>
                <a:ea typeface="Segoe UI Emoji" panose="020B0502040204020203" pitchFamily="34" charset="0"/>
                <a:cs typeface="Arial" panose="020B0604020202020204" pitchFamily="34" charset="0"/>
              </a:rPr>
              <a:t>list ideas/ actions </a:t>
            </a:r>
            <a:r>
              <a:rPr lang="en-GB" sz="2000" dirty="0">
                <a:solidFill>
                  <a:srgbClr val="002060"/>
                </a:solidFill>
                <a:latin typeface="Arial" panose="020B0604020202020204" pitchFamily="34" charset="0"/>
                <a:ea typeface="Segoe UI Emoji" panose="020B0502040204020203" pitchFamily="34" charset="0"/>
                <a:cs typeface="Arial" panose="020B0604020202020204" pitchFamily="34" charset="0"/>
              </a:rPr>
              <a:t>that could be undertaken to show that you are meeting the standard </a:t>
            </a:r>
            <a:r>
              <a:rPr lang="en-GB" sz="2000" b="1" dirty="0">
                <a:solidFill>
                  <a:srgbClr val="002060"/>
                </a:solidFill>
                <a:latin typeface="Arial" panose="020B0604020202020204" pitchFamily="34" charset="0"/>
                <a:ea typeface="Segoe UI Emoji" panose="020B0502040204020203" pitchFamily="34" charset="0"/>
                <a:cs typeface="Arial" panose="020B0604020202020204" pitchFamily="34" charset="0"/>
              </a:rPr>
              <a:t>(think as a individual and/or as part of a team)</a:t>
            </a:r>
          </a:p>
          <a:p>
            <a:pPr marL="0" indent="0" algn="l">
              <a:buNone/>
            </a:pPr>
            <a:endParaRPr lang="en-GB" sz="2000" b="1"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pPr marL="0" indent="0" algn="l">
              <a:buNone/>
            </a:pPr>
            <a:r>
              <a:rPr lang="en-GB" sz="2000" b="1" dirty="0">
                <a:solidFill>
                  <a:srgbClr val="002060"/>
                </a:solidFill>
                <a:latin typeface="Arial" panose="020B0604020202020204" pitchFamily="34" charset="0"/>
                <a:ea typeface="Segoe UI Emoji" panose="020B0502040204020203" pitchFamily="34" charset="0"/>
                <a:cs typeface="Arial" panose="020B0604020202020204" pitchFamily="34" charset="0"/>
              </a:rPr>
              <a:t>Table group activity-</a:t>
            </a:r>
          </a:p>
          <a:p>
            <a:pPr marL="0" indent="0" algn="l">
              <a:buNone/>
            </a:pPr>
            <a:endParaRPr lang="en-GB" sz="2000" b="1"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pPr marL="342900" indent="-342900" algn="l">
              <a:buClr>
                <a:srgbClr val="FFC000"/>
              </a:buClr>
              <a:buFont typeface="Wingdings" panose="05000000000000000000" pitchFamily="2" charset="2"/>
              <a:buChar char="Ø"/>
            </a:pPr>
            <a:r>
              <a:rPr lang="en-GB" sz="2000" dirty="0">
                <a:solidFill>
                  <a:srgbClr val="002060"/>
                </a:solidFill>
                <a:latin typeface="Arial" panose="020B0604020202020204" pitchFamily="34" charset="0"/>
                <a:ea typeface="Segoe UI Emoji" panose="020B0502040204020203" pitchFamily="34" charset="0"/>
                <a:cs typeface="Arial" panose="020B0604020202020204" pitchFamily="34" charset="0"/>
              </a:rPr>
              <a:t>Take 5 mins to </a:t>
            </a:r>
            <a:r>
              <a:rPr lang="en-GB" sz="2000" b="1" dirty="0">
                <a:solidFill>
                  <a:srgbClr val="002060"/>
                </a:solidFill>
                <a:latin typeface="Arial" panose="020B0604020202020204" pitchFamily="34" charset="0"/>
                <a:ea typeface="Segoe UI Emoji" panose="020B0502040204020203" pitchFamily="34" charset="0"/>
                <a:cs typeface="Arial" panose="020B0604020202020204" pitchFamily="34" charset="0"/>
              </a:rPr>
              <a:t>share you ideas and select a scribe and write on the A4 piece of paper</a:t>
            </a:r>
            <a:r>
              <a:rPr lang="en-GB" sz="2000" dirty="0">
                <a:solidFill>
                  <a:srgbClr val="002060"/>
                </a:solidFill>
                <a:latin typeface="Arial" panose="020B0604020202020204" pitchFamily="34" charset="0"/>
                <a:ea typeface="Segoe UI Emoji" panose="020B0502040204020203" pitchFamily="34" charset="0"/>
                <a:cs typeface="Arial" panose="020B0604020202020204" pitchFamily="34" charset="0"/>
              </a:rPr>
              <a:t>.</a:t>
            </a:r>
          </a:p>
          <a:p>
            <a:pPr algn="l">
              <a:buClr>
                <a:srgbClr val="FFC000"/>
              </a:buClr>
            </a:pPr>
            <a:endParaRPr lang="en-GB" sz="2000"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pPr marL="0" indent="0" algn="l">
              <a:buNone/>
            </a:pPr>
            <a:endParaRPr lang="en-GB" sz="2000" b="1"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pPr marL="0" indent="0" algn="l">
              <a:buNone/>
            </a:pPr>
            <a:r>
              <a:rPr lang="en-GB" sz="2000" b="1" dirty="0">
                <a:solidFill>
                  <a:srgbClr val="002060"/>
                </a:solidFill>
                <a:latin typeface="Arial" panose="020B0604020202020204" pitchFamily="34" charset="0"/>
                <a:ea typeface="Segoe UI Emoji" panose="020B0502040204020203" pitchFamily="34" charset="0"/>
                <a:cs typeface="Arial" panose="020B0604020202020204" pitchFamily="34" charset="0"/>
              </a:rPr>
              <a:t> </a:t>
            </a:r>
          </a:p>
        </p:txBody>
      </p:sp>
      <p:pic>
        <p:nvPicPr>
          <p:cNvPr id="4" name="Picture 3" descr="Icon&#10;&#10;Description automatically generated">
            <a:extLst>
              <a:ext uri="{FF2B5EF4-FFF2-40B4-BE49-F238E27FC236}">
                <a16:creationId xmlns:a16="http://schemas.microsoft.com/office/drawing/2014/main" id="{E919826C-23EA-C00A-ABCF-9802676432D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815120" y="1597633"/>
            <a:ext cx="1222070" cy="641994"/>
          </a:xfrm>
          <a:prstGeom prst="rect">
            <a:avLst/>
          </a:prstGeom>
        </p:spPr>
      </p:pic>
    </p:spTree>
    <p:extLst>
      <p:ext uri="{BB962C8B-B14F-4D97-AF65-F5344CB8AC3E}">
        <p14:creationId xmlns:p14="http://schemas.microsoft.com/office/powerpoint/2010/main" val="245291036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Subtitle 5">
            <a:extLst>
              <a:ext uri="{FF2B5EF4-FFF2-40B4-BE49-F238E27FC236}">
                <a16:creationId xmlns:a16="http://schemas.microsoft.com/office/drawing/2014/main" id="{A11E6439-F388-C8EE-DB69-94163331A654}"/>
              </a:ext>
            </a:extLst>
          </p:cNvPr>
          <p:cNvSpPr txBox="1">
            <a:spLocks/>
          </p:cNvSpPr>
          <p:nvPr/>
        </p:nvSpPr>
        <p:spPr>
          <a:xfrm>
            <a:off x="1099751" y="1087395"/>
            <a:ext cx="9551919" cy="5268955"/>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rgbClr val="002060"/>
                </a:solidFill>
                <a:latin typeface="Arial" panose="020B0604020202020204" pitchFamily="34" charset="0"/>
                <a:ea typeface="Segoe UI Emoji" panose="020B0502040204020203" pitchFamily="34" charset="0"/>
                <a:cs typeface="Arial" panose="020B0604020202020204" pitchFamily="34" charset="0"/>
              </a:rPr>
              <a:t>-</a:t>
            </a:r>
            <a:r>
              <a:rPr lang="en-GB" sz="3600" dirty="0">
                <a:solidFill>
                  <a:srgbClr val="002060"/>
                </a:solidFill>
                <a:latin typeface="Arial" panose="020B0604020202020204" pitchFamily="34" charset="0"/>
                <a:ea typeface="Segoe UI Emoji" panose="020B0502040204020203" pitchFamily="34" charset="0"/>
                <a:cs typeface="Arial" panose="020B0604020202020204" pitchFamily="34" charset="0"/>
              </a:rPr>
              <a:t> Do you feel you have any </a:t>
            </a:r>
            <a:r>
              <a:rPr lang="en-GB" sz="3600" b="1" dirty="0">
                <a:solidFill>
                  <a:srgbClr val="002060"/>
                </a:solidFill>
                <a:latin typeface="Arial" panose="020B0604020202020204" pitchFamily="34" charset="0"/>
                <a:ea typeface="Segoe UI Emoji" panose="020B0502040204020203" pitchFamily="34" charset="0"/>
                <a:cs typeface="Arial" panose="020B0604020202020204" pitchFamily="34" charset="0"/>
              </a:rPr>
              <a:t>gaps that require attention</a:t>
            </a:r>
            <a:r>
              <a:rPr lang="en-GB" sz="3600" dirty="0">
                <a:solidFill>
                  <a:srgbClr val="002060"/>
                </a:solidFill>
                <a:latin typeface="Arial" panose="020B0604020202020204" pitchFamily="34" charset="0"/>
                <a:ea typeface="Segoe UI Emoji" panose="020B0502040204020203" pitchFamily="34" charset="0"/>
                <a:cs typeface="Arial" panose="020B0604020202020204" pitchFamily="34" charset="0"/>
              </a:rPr>
              <a:t> to ensure that you are meeting that standard change? </a:t>
            </a:r>
            <a:endParaRPr lang="en-GB" sz="3600" b="1"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pPr marL="0" indent="0">
              <a:buNone/>
            </a:pPr>
            <a:endParaRPr lang="en-GB" sz="4000" b="1"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pPr marL="0" indent="0">
              <a:buNone/>
            </a:pPr>
            <a:endParaRPr lang="en-GB" sz="2000"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endParaRPr lang="en-GB" sz="3400" b="1" dirty="0">
              <a:solidFill>
                <a:srgbClr val="231F43"/>
              </a:solidFill>
              <a:latin typeface="Segoe UI Emoji" panose="020B0502040204020203" pitchFamily="34" charset="0"/>
              <a:ea typeface="Segoe UI Emoji" panose="020B0502040204020203" pitchFamily="34" charset="0"/>
            </a:endParaRPr>
          </a:p>
          <a:p>
            <a:pPr marL="0" indent="0">
              <a:buFont typeface="Arial" panose="020B0604020202020204" pitchFamily="34" charset="0"/>
              <a:buNone/>
            </a:pPr>
            <a:endParaRPr lang="en-GB" sz="4000" b="1" dirty="0">
              <a:solidFill>
                <a:srgbClr val="002060"/>
              </a:solidFill>
              <a:latin typeface="Segoe UI Emoji" panose="020B0502040204020203" pitchFamily="34" charset="0"/>
              <a:ea typeface="Segoe UI Emoji" panose="020B0502040204020203" pitchFamily="34" charset="0"/>
            </a:endParaRPr>
          </a:p>
          <a:p>
            <a:pPr marL="0" indent="0">
              <a:buFont typeface="Arial" panose="020B0604020202020204" pitchFamily="34" charset="0"/>
              <a:buNone/>
            </a:pPr>
            <a:endParaRPr lang="en-GB" sz="4000" b="1" dirty="0">
              <a:solidFill>
                <a:srgbClr val="002060"/>
              </a:solidFill>
              <a:latin typeface="Segoe UI Emoji" panose="020B0502040204020203" pitchFamily="34" charset="0"/>
              <a:ea typeface="Segoe UI Emoji" panose="020B0502040204020203" pitchFamily="34" charset="0"/>
            </a:endParaRPr>
          </a:p>
          <a:p>
            <a:pPr marL="0" indent="0">
              <a:buFont typeface="Arial" panose="020B0604020202020204" pitchFamily="34" charset="0"/>
              <a:buNone/>
            </a:pPr>
            <a:endParaRPr lang="en-GB" sz="4000" b="1" dirty="0"/>
          </a:p>
          <a:p>
            <a:endParaRPr lang="en-GB" sz="3600" dirty="0">
              <a:solidFill>
                <a:srgbClr val="4E559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709B92E-8E5C-F0CC-76E1-DF4E42E9FEA5}"/>
              </a:ext>
            </a:extLst>
          </p:cNvPr>
          <p:cNvSpPr txBox="1"/>
          <p:nvPr/>
        </p:nvSpPr>
        <p:spPr>
          <a:xfrm>
            <a:off x="1787702" y="2424701"/>
            <a:ext cx="7482421" cy="2504651"/>
          </a:xfrm>
          <a:prstGeom prst="rect">
            <a:avLst/>
          </a:prstGeom>
          <a:noFill/>
        </p:spPr>
        <p:txBody>
          <a:bodyPr wrap="square" rtlCol="0">
            <a:spAutoFit/>
          </a:bodyPr>
          <a:lstStyle/>
          <a:p>
            <a:endParaRPr lang="en-GB" dirty="0"/>
          </a:p>
        </p:txBody>
      </p:sp>
      <p:sp>
        <p:nvSpPr>
          <p:cNvPr id="3" name="TextBox 2">
            <a:extLst>
              <a:ext uri="{FF2B5EF4-FFF2-40B4-BE49-F238E27FC236}">
                <a16:creationId xmlns:a16="http://schemas.microsoft.com/office/drawing/2014/main" id="{BE07104C-1D33-5F5D-BF9B-6263252DDDC3}"/>
              </a:ext>
            </a:extLst>
          </p:cNvPr>
          <p:cNvSpPr txBox="1"/>
          <p:nvPr/>
        </p:nvSpPr>
        <p:spPr>
          <a:xfrm>
            <a:off x="2049695" y="6259770"/>
            <a:ext cx="6097712" cy="369332"/>
          </a:xfrm>
          <a:prstGeom prst="rect">
            <a:avLst/>
          </a:prstGeom>
          <a:noFill/>
        </p:spPr>
        <p:txBody>
          <a:bodyPr wrap="square">
            <a:spAutoFit/>
          </a:bodyPr>
          <a:lstStyle/>
          <a:p>
            <a:r>
              <a:rPr lang="en-GB" dirty="0">
                <a:hlinkClick r:id="rId5"/>
              </a:rPr>
              <a:t>https://youtu.be/fJQEOX0-cFQ</a:t>
            </a:r>
            <a:r>
              <a:rPr lang="en-GB" dirty="0"/>
              <a:t> </a:t>
            </a:r>
          </a:p>
        </p:txBody>
      </p:sp>
      <p:pic>
        <p:nvPicPr>
          <p:cNvPr id="5" name="Online Media 4" title="Classic countdown timer  - 2 Minutes  - Silent">
            <a:hlinkClick r:id="" action="ppaction://media"/>
            <a:extLst>
              <a:ext uri="{FF2B5EF4-FFF2-40B4-BE49-F238E27FC236}">
                <a16:creationId xmlns:a16="http://schemas.microsoft.com/office/drawing/2014/main" id="{6D834439-4AAA-8A8F-B742-BFC4CACE6FD9}"/>
              </a:ext>
            </a:extLst>
          </p:cNvPr>
          <p:cNvPicPr>
            <a:picLocks noRot="1" noChangeAspect="1"/>
          </p:cNvPicPr>
          <p:nvPr>
            <a:videoFile r:link="rId1"/>
          </p:nvPr>
        </p:nvPicPr>
        <p:blipFill>
          <a:blip r:embed="rId6"/>
          <a:stretch>
            <a:fillRect/>
          </a:stretch>
        </p:blipFill>
        <p:spPr>
          <a:xfrm>
            <a:off x="3644472" y="2697453"/>
            <a:ext cx="4502935" cy="3377201"/>
          </a:xfrm>
          <a:prstGeom prst="rect">
            <a:avLst/>
          </a:prstGeom>
        </p:spPr>
      </p:pic>
    </p:spTree>
    <p:extLst>
      <p:ext uri="{BB962C8B-B14F-4D97-AF65-F5344CB8AC3E}">
        <p14:creationId xmlns:p14="http://schemas.microsoft.com/office/powerpoint/2010/main" val="302593312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Subtitle 5">
            <a:extLst>
              <a:ext uri="{FF2B5EF4-FFF2-40B4-BE49-F238E27FC236}">
                <a16:creationId xmlns:a16="http://schemas.microsoft.com/office/drawing/2014/main" id="{A11E6439-F388-C8EE-DB69-94163331A654}"/>
              </a:ext>
            </a:extLst>
          </p:cNvPr>
          <p:cNvSpPr txBox="1">
            <a:spLocks/>
          </p:cNvSpPr>
          <p:nvPr/>
        </p:nvSpPr>
        <p:spPr>
          <a:xfrm>
            <a:off x="1099751" y="1087395"/>
            <a:ext cx="9551919" cy="5268955"/>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dirty="0">
                <a:solidFill>
                  <a:srgbClr val="002060"/>
                </a:solidFill>
                <a:latin typeface="Arial" panose="020B0604020202020204" pitchFamily="34" charset="0"/>
                <a:ea typeface="Segoe UI Emoji" panose="020B0502040204020203" pitchFamily="34" charset="0"/>
                <a:cs typeface="Arial" panose="020B0604020202020204" pitchFamily="34" charset="0"/>
              </a:rPr>
              <a:t>- </a:t>
            </a:r>
            <a:r>
              <a:rPr lang="en-GB" sz="3200" dirty="0">
                <a:solidFill>
                  <a:srgbClr val="002060"/>
                </a:solidFill>
                <a:latin typeface="Arial" panose="020B0604020202020204" pitchFamily="34" charset="0"/>
                <a:ea typeface="Segoe UI Emoji" panose="020B0502040204020203" pitchFamily="34" charset="0"/>
                <a:cs typeface="Arial" panose="020B0604020202020204" pitchFamily="34" charset="0"/>
              </a:rPr>
              <a:t>Think about</a:t>
            </a:r>
            <a:r>
              <a:rPr lang="en-GB" sz="3600" dirty="0">
                <a:solidFill>
                  <a:srgbClr val="002060"/>
                </a:solidFill>
                <a:latin typeface="Arial" panose="020B0604020202020204" pitchFamily="34" charset="0"/>
                <a:ea typeface="Segoe UI Emoji" panose="020B0502040204020203" pitchFamily="34" charset="0"/>
                <a:cs typeface="Arial" panose="020B0604020202020204" pitchFamily="34" charset="0"/>
              </a:rPr>
              <a:t> </a:t>
            </a:r>
            <a:r>
              <a:rPr lang="en-GB" sz="3600" b="1" dirty="0">
                <a:solidFill>
                  <a:srgbClr val="002060"/>
                </a:solidFill>
                <a:latin typeface="Arial" panose="020B0604020202020204" pitchFamily="34" charset="0"/>
                <a:ea typeface="Segoe UI Emoji" panose="020B0502040204020203" pitchFamily="34" charset="0"/>
                <a:cs typeface="Arial" panose="020B0604020202020204" pitchFamily="34" charset="0"/>
              </a:rPr>
              <a:t>ideas/ actions </a:t>
            </a:r>
            <a:r>
              <a:rPr lang="en-GB" sz="3600" dirty="0">
                <a:solidFill>
                  <a:srgbClr val="002060"/>
                </a:solidFill>
                <a:latin typeface="Arial" panose="020B0604020202020204" pitchFamily="34" charset="0"/>
                <a:ea typeface="Segoe UI Emoji" panose="020B0502040204020203" pitchFamily="34" charset="0"/>
                <a:cs typeface="Arial" panose="020B0604020202020204" pitchFamily="34" charset="0"/>
              </a:rPr>
              <a:t>that would be helpful for</a:t>
            </a:r>
            <a:r>
              <a:rPr lang="en-GB" sz="3600" b="1" dirty="0">
                <a:solidFill>
                  <a:srgbClr val="002060"/>
                </a:solidFill>
                <a:latin typeface="Arial" panose="020B0604020202020204" pitchFamily="34" charset="0"/>
                <a:ea typeface="Segoe UI Emoji" panose="020B0502040204020203" pitchFamily="34" charset="0"/>
                <a:cs typeface="Arial" panose="020B0604020202020204" pitchFamily="34" charset="0"/>
              </a:rPr>
              <a:t> </a:t>
            </a:r>
            <a:r>
              <a:rPr lang="en-GB" sz="3600" dirty="0">
                <a:solidFill>
                  <a:srgbClr val="002060"/>
                </a:solidFill>
                <a:latin typeface="Arial" panose="020B0604020202020204" pitchFamily="34" charset="0"/>
                <a:ea typeface="Segoe UI Emoji" panose="020B0502040204020203" pitchFamily="34" charset="0"/>
                <a:cs typeface="Arial" panose="020B0604020202020204" pitchFamily="34" charset="0"/>
              </a:rPr>
              <a:t>you or your colleagues to take to prepare for  that you are meeting the updated standard.</a:t>
            </a:r>
            <a:endParaRPr lang="en-GB" sz="3600" b="1"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pPr marL="0" indent="0">
              <a:buNone/>
            </a:pPr>
            <a:endParaRPr lang="en-GB" sz="2000"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endParaRPr lang="en-GB" sz="3400" b="1" dirty="0">
              <a:solidFill>
                <a:srgbClr val="231F43"/>
              </a:solidFill>
              <a:latin typeface="Segoe UI Emoji" panose="020B0502040204020203" pitchFamily="34" charset="0"/>
              <a:ea typeface="Segoe UI Emoji" panose="020B0502040204020203" pitchFamily="34" charset="0"/>
            </a:endParaRPr>
          </a:p>
          <a:p>
            <a:pPr marL="0" indent="0">
              <a:buFont typeface="Arial" panose="020B0604020202020204" pitchFamily="34" charset="0"/>
              <a:buNone/>
            </a:pPr>
            <a:endParaRPr lang="en-GB" sz="4000" b="1" dirty="0">
              <a:solidFill>
                <a:srgbClr val="002060"/>
              </a:solidFill>
              <a:latin typeface="Segoe UI Emoji" panose="020B0502040204020203" pitchFamily="34" charset="0"/>
              <a:ea typeface="Segoe UI Emoji" panose="020B0502040204020203" pitchFamily="34" charset="0"/>
            </a:endParaRPr>
          </a:p>
          <a:p>
            <a:pPr marL="0" indent="0">
              <a:buFont typeface="Arial" panose="020B0604020202020204" pitchFamily="34" charset="0"/>
              <a:buNone/>
            </a:pPr>
            <a:endParaRPr lang="en-GB" sz="4000" b="1" dirty="0">
              <a:solidFill>
                <a:srgbClr val="002060"/>
              </a:solidFill>
              <a:latin typeface="Segoe UI Emoji" panose="020B0502040204020203" pitchFamily="34" charset="0"/>
              <a:ea typeface="Segoe UI Emoji" panose="020B0502040204020203" pitchFamily="34" charset="0"/>
            </a:endParaRPr>
          </a:p>
          <a:p>
            <a:pPr marL="0" indent="0">
              <a:buFont typeface="Arial" panose="020B0604020202020204" pitchFamily="34" charset="0"/>
              <a:buNone/>
            </a:pPr>
            <a:endParaRPr lang="en-GB" sz="4000" b="1" dirty="0"/>
          </a:p>
          <a:p>
            <a:endParaRPr lang="en-GB" sz="3600" dirty="0">
              <a:solidFill>
                <a:srgbClr val="4E5590"/>
              </a:solidFill>
              <a:latin typeface="Arial" panose="020B0604020202020204" pitchFamily="34" charset="0"/>
              <a:cs typeface="Arial" panose="020B0604020202020204" pitchFamily="34" charset="0"/>
            </a:endParaRPr>
          </a:p>
        </p:txBody>
      </p:sp>
      <p:pic>
        <p:nvPicPr>
          <p:cNvPr id="3" name="Online Media 2" title="Classic countdown timer  - 2 Minutes  - Silent">
            <a:hlinkClick r:id="" action="ppaction://media"/>
            <a:extLst>
              <a:ext uri="{FF2B5EF4-FFF2-40B4-BE49-F238E27FC236}">
                <a16:creationId xmlns:a16="http://schemas.microsoft.com/office/drawing/2014/main" id="{1E70C12B-BEB7-8342-6E94-D08FF3330954}"/>
              </a:ext>
            </a:extLst>
          </p:cNvPr>
          <p:cNvPicPr>
            <a:picLocks noRot="1" noChangeAspect="1"/>
          </p:cNvPicPr>
          <p:nvPr>
            <a:videoFile r:link="rId1"/>
          </p:nvPr>
        </p:nvPicPr>
        <p:blipFill>
          <a:blip r:embed="rId5"/>
          <a:stretch>
            <a:fillRect/>
          </a:stretch>
        </p:blipFill>
        <p:spPr>
          <a:xfrm>
            <a:off x="3937000" y="2877192"/>
            <a:ext cx="4318000" cy="3238500"/>
          </a:xfrm>
          <a:prstGeom prst="rect">
            <a:avLst/>
          </a:prstGeom>
        </p:spPr>
      </p:pic>
      <p:sp>
        <p:nvSpPr>
          <p:cNvPr id="6" name="TextBox 5">
            <a:extLst>
              <a:ext uri="{FF2B5EF4-FFF2-40B4-BE49-F238E27FC236}">
                <a16:creationId xmlns:a16="http://schemas.microsoft.com/office/drawing/2014/main" id="{77CD47DD-1B02-5F39-42EC-324D1810341C}"/>
              </a:ext>
            </a:extLst>
          </p:cNvPr>
          <p:cNvSpPr txBox="1"/>
          <p:nvPr/>
        </p:nvSpPr>
        <p:spPr>
          <a:xfrm>
            <a:off x="1540330" y="6292013"/>
            <a:ext cx="6097712" cy="369332"/>
          </a:xfrm>
          <a:prstGeom prst="rect">
            <a:avLst/>
          </a:prstGeom>
          <a:noFill/>
        </p:spPr>
        <p:txBody>
          <a:bodyPr wrap="square">
            <a:spAutoFit/>
          </a:bodyPr>
          <a:lstStyle/>
          <a:p>
            <a:r>
              <a:rPr lang="en-GB" dirty="0"/>
              <a:t> </a:t>
            </a:r>
            <a:r>
              <a:rPr lang="en-GB" dirty="0">
                <a:hlinkClick r:id="rId6"/>
              </a:rPr>
              <a:t>https://youtu.be/fJQEOX0-cFQ</a:t>
            </a:r>
            <a:r>
              <a:rPr lang="en-GB" dirty="0"/>
              <a:t> </a:t>
            </a:r>
          </a:p>
        </p:txBody>
      </p:sp>
    </p:spTree>
    <p:extLst>
      <p:ext uri="{BB962C8B-B14F-4D97-AF65-F5344CB8AC3E}">
        <p14:creationId xmlns:p14="http://schemas.microsoft.com/office/powerpoint/2010/main" val="61876553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ubtitle 5">
            <a:extLst>
              <a:ext uri="{FF2B5EF4-FFF2-40B4-BE49-F238E27FC236}">
                <a16:creationId xmlns:a16="http://schemas.microsoft.com/office/drawing/2014/main" id="{A11E6439-F388-C8EE-DB69-94163331A654}"/>
              </a:ext>
            </a:extLst>
          </p:cNvPr>
          <p:cNvSpPr txBox="1">
            <a:spLocks/>
          </p:cNvSpPr>
          <p:nvPr/>
        </p:nvSpPr>
        <p:spPr>
          <a:xfrm>
            <a:off x="1099751" y="1087395"/>
            <a:ext cx="9551919" cy="5268955"/>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endParaRPr lang="en-GB" sz="3400" b="1" dirty="0">
              <a:solidFill>
                <a:srgbClr val="231F43"/>
              </a:solidFill>
              <a:latin typeface="Segoe UI Emoji" panose="020B0502040204020203" pitchFamily="34" charset="0"/>
              <a:ea typeface="Segoe UI Emoji" panose="020B0502040204020203" pitchFamily="34" charset="0"/>
            </a:endParaRPr>
          </a:p>
          <a:p>
            <a:pPr marL="0" indent="0">
              <a:buFont typeface="Arial" panose="020B0604020202020204" pitchFamily="34" charset="0"/>
              <a:buNone/>
            </a:pPr>
            <a:endParaRPr lang="en-GB" sz="4000" b="1" dirty="0">
              <a:solidFill>
                <a:srgbClr val="002060"/>
              </a:solidFill>
              <a:latin typeface="Segoe UI Emoji" panose="020B0502040204020203" pitchFamily="34" charset="0"/>
              <a:ea typeface="Segoe UI Emoji" panose="020B0502040204020203" pitchFamily="34" charset="0"/>
            </a:endParaRPr>
          </a:p>
          <a:p>
            <a:pPr marL="0" indent="0">
              <a:buFont typeface="Arial" panose="020B0604020202020204" pitchFamily="34" charset="0"/>
              <a:buNone/>
            </a:pPr>
            <a:endParaRPr lang="en-GB" sz="4000" b="1" dirty="0">
              <a:solidFill>
                <a:srgbClr val="002060"/>
              </a:solidFill>
              <a:latin typeface="Segoe UI Emoji" panose="020B0502040204020203" pitchFamily="34" charset="0"/>
              <a:ea typeface="Segoe UI Emoji" panose="020B0502040204020203" pitchFamily="34" charset="0"/>
            </a:endParaRPr>
          </a:p>
          <a:p>
            <a:pPr marL="0" indent="0">
              <a:buFont typeface="Arial" panose="020B0604020202020204" pitchFamily="34" charset="0"/>
              <a:buNone/>
            </a:pPr>
            <a:endParaRPr lang="en-GB" sz="4000" b="1" dirty="0"/>
          </a:p>
          <a:p>
            <a:endParaRPr lang="en-GB" sz="3600" dirty="0">
              <a:solidFill>
                <a:srgbClr val="4E559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3536906-B42D-10BC-43F9-23979B9D91F4}"/>
              </a:ext>
            </a:extLst>
          </p:cNvPr>
          <p:cNvPicPr>
            <a:picLocks noChangeAspect="1"/>
          </p:cNvPicPr>
          <p:nvPr/>
        </p:nvPicPr>
        <p:blipFill>
          <a:blip r:embed="rId4"/>
          <a:stretch>
            <a:fillRect/>
          </a:stretch>
        </p:blipFill>
        <p:spPr>
          <a:xfrm>
            <a:off x="657031" y="752877"/>
            <a:ext cx="10437357" cy="5873654"/>
          </a:xfrm>
          <a:prstGeom prst="rect">
            <a:avLst/>
          </a:prstGeom>
        </p:spPr>
      </p:pic>
    </p:spTree>
    <p:extLst>
      <p:ext uri="{BB962C8B-B14F-4D97-AF65-F5344CB8AC3E}">
        <p14:creationId xmlns:p14="http://schemas.microsoft.com/office/powerpoint/2010/main" val="202590648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Subtitle 5">
            <a:extLst>
              <a:ext uri="{FF2B5EF4-FFF2-40B4-BE49-F238E27FC236}">
                <a16:creationId xmlns:a16="http://schemas.microsoft.com/office/drawing/2014/main" id="{A11E6439-F388-C8EE-DB69-94163331A654}"/>
              </a:ext>
            </a:extLst>
          </p:cNvPr>
          <p:cNvSpPr txBox="1">
            <a:spLocks/>
          </p:cNvSpPr>
          <p:nvPr/>
        </p:nvSpPr>
        <p:spPr>
          <a:xfrm>
            <a:off x="1099751" y="1087395"/>
            <a:ext cx="9551919" cy="5268955"/>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GB" sz="3600" b="1" dirty="0">
                <a:solidFill>
                  <a:srgbClr val="002060"/>
                </a:solidFill>
                <a:latin typeface="Arial" panose="020B0604020202020204" pitchFamily="34" charset="0"/>
                <a:ea typeface="Segoe UI Emoji" panose="020B0502040204020203" pitchFamily="34" charset="0"/>
                <a:cs typeface="Arial" panose="020B0604020202020204" pitchFamily="34" charset="0"/>
              </a:rPr>
              <a:t>Share you ideas </a:t>
            </a:r>
            <a:r>
              <a:rPr lang="en-GB" sz="3600" dirty="0">
                <a:solidFill>
                  <a:srgbClr val="002060"/>
                </a:solidFill>
                <a:latin typeface="Arial" panose="020B0604020202020204" pitchFamily="34" charset="0"/>
                <a:ea typeface="Segoe UI Emoji" panose="020B0502040204020203" pitchFamily="34" charset="0"/>
                <a:cs typeface="Arial" panose="020B0604020202020204" pitchFamily="34" charset="0"/>
              </a:rPr>
              <a:t>and select a scribe and </a:t>
            </a:r>
            <a:r>
              <a:rPr lang="en-GB" sz="3600" b="1" dirty="0">
                <a:solidFill>
                  <a:srgbClr val="002060"/>
                </a:solidFill>
                <a:latin typeface="Arial" panose="020B0604020202020204" pitchFamily="34" charset="0"/>
                <a:ea typeface="Segoe UI Emoji" panose="020B0502040204020203" pitchFamily="34" charset="0"/>
                <a:cs typeface="Arial" panose="020B0604020202020204" pitchFamily="34" charset="0"/>
              </a:rPr>
              <a:t>write on the A4 pieces of paper</a:t>
            </a:r>
            <a:r>
              <a:rPr lang="en-GB" sz="3600" dirty="0">
                <a:solidFill>
                  <a:srgbClr val="002060"/>
                </a:solidFill>
                <a:latin typeface="Arial" panose="020B0604020202020204" pitchFamily="34" charset="0"/>
                <a:ea typeface="Segoe UI Emoji" panose="020B0502040204020203" pitchFamily="34" charset="0"/>
                <a:cs typeface="Arial" panose="020B0604020202020204" pitchFamily="34" charset="0"/>
              </a:rPr>
              <a:t>.</a:t>
            </a:r>
          </a:p>
          <a:p>
            <a:pPr marL="0" indent="0">
              <a:buNone/>
            </a:pPr>
            <a:endParaRPr lang="en-GB" sz="3600"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pPr marL="0" indent="0">
              <a:buNone/>
            </a:pPr>
            <a:endParaRPr lang="en-GB" sz="2000"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endParaRPr lang="en-GB" sz="3400" b="1" dirty="0">
              <a:solidFill>
                <a:srgbClr val="231F43"/>
              </a:solidFill>
              <a:latin typeface="Segoe UI Emoji" panose="020B0502040204020203" pitchFamily="34" charset="0"/>
              <a:ea typeface="Segoe UI Emoji" panose="020B0502040204020203" pitchFamily="34" charset="0"/>
            </a:endParaRPr>
          </a:p>
          <a:p>
            <a:pPr marL="0" indent="0">
              <a:buFont typeface="Arial" panose="020B0604020202020204" pitchFamily="34" charset="0"/>
              <a:buNone/>
            </a:pPr>
            <a:endParaRPr lang="en-GB" sz="4000" b="1" dirty="0">
              <a:solidFill>
                <a:srgbClr val="002060"/>
              </a:solidFill>
              <a:latin typeface="Segoe UI Emoji" panose="020B0502040204020203" pitchFamily="34" charset="0"/>
              <a:ea typeface="Segoe UI Emoji" panose="020B0502040204020203" pitchFamily="34" charset="0"/>
            </a:endParaRPr>
          </a:p>
          <a:p>
            <a:pPr marL="0" indent="0">
              <a:buFont typeface="Arial" panose="020B0604020202020204" pitchFamily="34" charset="0"/>
              <a:buNone/>
            </a:pPr>
            <a:endParaRPr lang="en-GB" sz="4000" b="1" dirty="0">
              <a:solidFill>
                <a:srgbClr val="002060"/>
              </a:solidFill>
              <a:latin typeface="Segoe UI Emoji" panose="020B0502040204020203" pitchFamily="34" charset="0"/>
              <a:ea typeface="Segoe UI Emoji" panose="020B0502040204020203" pitchFamily="34" charset="0"/>
            </a:endParaRPr>
          </a:p>
          <a:p>
            <a:pPr marL="0" indent="0">
              <a:buFont typeface="Arial" panose="020B0604020202020204" pitchFamily="34" charset="0"/>
              <a:buNone/>
            </a:pPr>
            <a:endParaRPr lang="en-GB" sz="1800" b="1" dirty="0">
              <a:hlinkClick r:id="rId5"/>
            </a:endParaRPr>
          </a:p>
          <a:p>
            <a:pPr marL="0" indent="0">
              <a:buFont typeface="Arial" panose="020B0604020202020204" pitchFamily="34" charset="0"/>
              <a:buNone/>
            </a:pPr>
            <a:endParaRPr lang="en-GB" sz="1800" b="1" dirty="0">
              <a:hlinkClick r:id="rId5"/>
            </a:endParaRPr>
          </a:p>
          <a:p>
            <a:pPr marL="0" indent="0">
              <a:buFont typeface="Arial" panose="020B0604020202020204" pitchFamily="34" charset="0"/>
              <a:buNone/>
            </a:pPr>
            <a:endParaRPr lang="en-GB" sz="1800" b="1" dirty="0">
              <a:hlinkClick r:id="rId5"/>
            </a:endParaRPr>
          </a:p>
          <a:p>
            <a:pPr marL="0" indent="0">
              <a:buFont typeface="Arial" panose="020B0604020202020204" pitchFamily="34" charset="0"/>
              <a:buNone/>
            </a:pPr>
            <a:r>
              <a:rPr lang="en-GB" sz="1800" b="1" dirty="0">
                <a:hlinkClick r:id="rId5"/>
              </a:rPr>
              <a:t>https://youtu.be/KiIHN0FaQPw </a:t>
            </a:r>
          </a:p>
        </p:txBody>
      </p:sp>
      <p:pic>
        <p:nvPicPr>
          <p:cNvPr id="4" name="Online Media 3" title="Classic countdown timer  -  5 Minutes - Silent">
            <a:hlinkClick r:id="" action="ppaction://media"/>
            <a:extLst>
              <a:ext uri="{FF2B5EF4-FFF2-40B4-BE49-F238E27FC236}">
                <a16:creationId xmlns:a16="http://schemas.microsoft.com/office/drawing/2014/main" id="{88E65FBB-9D2B-6979-6070-D096AE4CD30F}"/>
              </a:ext>
            </a:extLst>
          </p:cNvPr>
          <p:cNvPicPr>
            <a:picLocks noRot="1" noChangeAspect="1"/>
          </p:cNvPicPr>
          <p:nvPr>
            <a:videoFile r:link="rId1"/>
          </p:nvPr>
        </p:nvPicPr>
        <p:blipFill>
          <a:blip r:embed="rId6"/>
          <a:stretch>
            <a:fillRect/>
          </a:stretch>
        </p:blipFill>
        <p:spPr>
          <a:xfrm>
            <a:off x="3873357" y="2476500"/>
            <a:ext cx="4541178" cy="3405883"/>
          </a:xfrm>
          <a:prstGeom prst="rect">
            <a:avLst/>
          </a:prstGeom>
        </p:spPr>
      </p:pic>
    </p:spTree>
    <p:extLst>
      <p:ext uri="{BB962C8B-B14F-4D97-AF65-F5344CB8AC3E}">
        <p14:creationId xmlns:p14="http://schemas.microsoft.com/office/powerpoint/2010/main" val="318697297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ubtitle 5">
            <a:extLst>
              <a:ext uri="{FF2B5EF4-FFF2-40B4-BE49-F238E27FC236}">
                <a16:creationId xmlns:a16="http://schemas.microsoft.com/office/drawing/2014/main" id="{A11E6439-F388-C8EE-DB69-94163331A654}"/>
              </a:ext>
            </a:extLst>
          </p:cNvPr>
          <p:cNvSpPr txBox="1">
            <a:spLocks/>
          </p:cNvSpPr>
          <p:nvPr/>
        </p:nvSpPr>
        <p:spPr>
          <a:xfrm>
            <a:off x="1099751" y="1087395"/>
            <a:ext cx="9551919" cy="5268955"/>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600"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pPr marL="0" indent="0" algn="ctr">
              <a:buNone/>
            </a:pPr>
            <a:r>
              <a:rPr lang="en-GB" sz="3600" dirty="0">
                <a:solidFill>
                  <a:srgbClr val="002060"/>
                </a:solidFill>
                <a:latin typeface="Arial" panose="020B0604020202020204" pitchFamily="34" charset="0"/>
                <a:ea typeface="Segoe UI Emoji" panose="020B0502040204020203" pitchFamily="34" charset="0"/>
                <a:cs typeface="Arial" panose="020B0604020202020204" pitchFamily="34" charset="0"/>
              </a:rPr>
              <a:t>Please let me have your A4 sheets!</a:t>
            </a:r>
          </a:p>
          <a:p>
            <a:pPr marL="0" indent="0">
              <a:buNone/>
            </a:pPr>
            <a:endParaRPr lang="en-GB" sz="3600"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pPr marL="0" indent="0">
              <a:buNone/>
            </a:pPr>
            <a:endParaRPr lang="en-GB" sz="3600"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pPr marL="0" indent="0">
              <a:buNone/>
            </a:pPr>
            <a:endParaRPr lang="en-GB" sz="2000"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endParaRPr lang="en-GB" sz="3400" b="1" dirty="0">
              <a:solidFill>
                <a:srgbClr val="231F43"/>
              </a:solidFill>
              <a:latin typeface="Segoe UI Emoji" panose="020B0502040204020203" pitchFamily="34" charset="0"/>
              <a:ea typeface="Segoe UI Emoji" panose="020B0502040204020203" pitchFamily="34" charset="0"/>
            </a:endParaRPr>
          </a:p>
          <a:p>
            <a:pPr marL="0" indent="0">
              <a:buFont typeface="Arial" panose="020B0604020202020204" pitchFamily="34" charset="0"/>
              <a:buNone/>
            </a:pPr>
            <a:endParaRPr lang="en-GB" sz="4000" b="1" dirty="0">
              <a:solidFill>
                <a:srgbClr val="002060"/>
              </a:solidFill>
              <a:latin typeface="Segoe UI Emoji" panose="020B0502040204020203" pitchFamily="34" charset="0"/>
              <a:ea typeface="Segoe UI Emoji" panose="020B0502040204020203" pitchFamily="34" charset="0"/>
            </a:endParaRPr>
          </a:p>
          <a:p>
            <a:pPr marL="0" indent="0">
              <a:buFont typeface="Arial" panose="020B0604020202020204" pitchFamily="34" charset="0"/>
              <a:buNone/>
            </a:pPr>
            <a:endParaRPr lang="en-GB" sz="4000" b="1" dirty="0">
              <a:solidFill>
                <a:srgbClr val="002060"/>
              </a:solidFill>
              <a:latin typeface="Segoe UI Emoji" panose="020B0502040204020203" pitchFamily="34" charset="0"/>
              <a:ea typeface="Segoe UI Emoji" panose="020B0502040204020203" pitchFamily="34" charset="0"/>
            </a:endParaRPr>
          </a:p>
          <a:p>
            <a:pPr marL="0" indent="0">
              <a:buFont typeface="Arial" panose="020B0604020202020204" pitchFamily="34" charset="0"/>
              <a:buNone/>
            </a:pPr>
            <a:endParaRPr lang="en-GB" sz="1800" b="1" dirty="0">
              <a:hlinkClick r:id="rId4"/>
            </a:endParaRPr>
          </a:p>
          <a:p>
            <a:pPr marL="0" indent="0">
              <a:buFont typeface="Arial" panose="020B0604020202020204" pitchFamily="34" charset="0"/>
              <a:buNone/>
            </a:pPr>
            <a:endParaRPr lang="en-GB" sz="1800" b="1" dirty="0">
              <a:hlinkClick r:id="rId4"/>
            </a:endParaRPr>
          </a:p>
          <a:p>
            <a:endParaRPr lang="en-GB" sz="3600" dirty="0">
              <a:solidFill>
                <a:srgbClr val="4E5590"/>
              </a:solidFill>
              <a:latin typeface="Arial" panose="020B0604020202020204" pitchFamily="34" charset="0"/>
              <a:cs typeface="Arial" panose="020B0604020202020204" pitchFamily="34" charset="0"/>
            </a:endParaRPr>
          </a:p>
        </p:txBody>
      </p:sp>
      <p:pic>
        <p:nvPicPr>
          <p:cNvPr id="5" name="Picture 4" descr="A picture containing sky, outdoor, water, sunset&#10;&#10;Description automatically generated">
            <a:extLst>
              <a:ext uri="{FF2B5EF4-FFF2-40B4-BE49-F238E27FC236}">
                <a16:creationId xmlns:a16="http://schemas.microsoft.com/office/drawing/2014/main" id="{4F8707FD-621F-2381-A2AC-F3E400E5DE7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08304" y="2547704"/>
            <a:ext cx="3232721" cy="3222901"/>
          </a:xfrm>
          <a:prstGeom prst="rect">
            <a:avLst/>
          </a:prstGeom>
        </p:spPr>
      </p:pic>
    </p:spTree>
    <p:extLst>
      <p:ext uri="{BB962C8B-B14F-4D97-AF65-F5344CB8AC3E}">
        <p14:creationId xmlns:p14="http://schemas.microsoft.com/office/powerpoint/2010/main" val="106151208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C0F323-A2CA-FF73-8E53-E2629A3DC6B1}"/>
              </a:ext>
            </a:extLst>
          </p:cNvPr>
          <p:cNvSpPr txBox="1"/>
          <p:nvPr/>
        </p:nvSpPr>
        <p:spPr>
          <a:xfrm>
            <a:off x="1131286" y="380143"/>
            <a:ext cx="9929428" cy="5640514"/>
          </a:xfrm>
          <a:prstGeom prst="rect">
            <a:avLst/>
          </a:prstGeom>
          <a:noFill/>
        </p:spPr>
        <p:txBody>
          <a:bodyPr wrap="square">
            <a:noAutofit/>
          </a:bodyPr>
          <a:lstStyle/>
          <a:p>
            <a:pPr marL="0" indent="0" algn="l">
              <a:buNone/>
            </a:pPr>
            <a:endParaRPr lang="en-GB" sz="2400" b="1"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pPr marL="0" indent="0" algn="l">
              <a:buNone/>
            </a:pPr>
            <a:r>
              <a:rPr lang="en-GB" sz="2400" b="1" dirty="0">
                <a:solidFill>
                  <a:srgbClr val="002060"/>
                </a:solidFill>
                <a:latin typeface="Arial" panose="020B0604020202020204" pitchFamily="34" charset="0"/>
                <a:ea typeface="Segoe UI Emoji" panose="020B0502040204020203" pitchFamily="34" charset="0"/>
                <a:cs typeface="Arial" panose="020B0604020202020204" pitchFamily="34" charset="0"/>
              </a:rPr>
              <a:t> </a:t>
            </a:r>
          </a:p>
          <a:p>
            <a:pPr marL="0" indent="0" algn="l">
              <a:buNone/>
            </a:pPr>
            <a:endParaRPr lang="en-GB" sz="2400" b="1"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pPr marL="0" indent="0" algn="ctr">
              <a:buNone/>
            </a:pPr>
            <a:r>
              <a:rPr lang="en-GB" sz="3600" b="1" dirty="0" err="1">
                <a:solidFill>
                  <a:srgbClr val="002060"/>
                </a:solidFill>
                <a:latin typeface="Arial" panose="020B0604020202020204" pitchFamily="34" charset="0"/>
                <a:ea typeface="Segoe UI Emoji" panose="020B0502040204020203" pitchFamily="34" charset="0"/>
                <a:cs typeface="Arial" panose="020B0604020202020204" pitchFamily="34" charset="0"/>
              </a:rPr>
              <a:t>Menti</a:t>
            </a:r>
            <a:endParaRPr lang="en-GB" sz="3600" b="1"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pPr marL="0" indent="0" algn="ctr">
              <a:buNone/>
            </a:pPr>
            <a:endParaRPr lang="en-GB" sz="3600" b="1"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pPr marL="0" indent="0" algn="ctr">
              <a:buNone/>
            </a:pPr>
            <a:r>
              <a:rPr lang="en-GB" sz="3600" b="1" dirty="0">
                <a:solidFill>
                  <a:srgbClr val="002060"/>
                </a:solidFill>
                <a:latin typeface="Arial" panose="020B0604020202020204" pitchFamily="34" charset="0"/>
                <a:ea typeface="Segoe UI Emoji" panose="020B0502040204020203" pitchFamily="34" charset="0"/>
                <a:cs typeface="Arial" panose="020B0604020202020204" pitchFamily="34" charset="0"/>
              </a:rPr>
              <a:t>Rank by priority which areas you would like to develop your knowledge in preparation for 1st September HCPC standards change?</a:t>
            </a:r>
          </a:p>
          <a:p>
            <a:pPr marL="0" indent="0" algn="ctr">
              <a:buNone/>
            </a:pPr>
            <a:endParaRPr lang="en-GB" sz="3600" b="1" dirty="0">
              <a:solidFill>
                <a:schemeClr val="accent1"/>
              </a:solidFill>
              <a:latin typeface="Arial" panose="020B0604020202020204" pitchFamily="34" charset="0"/>
              <a:ea typeface="Segoe UI Emoji" panose="020B0502040204020203" pitchFamily="34" charset="0"/>
              <a:cs typeface="Arial" panose="020B0604020202020204" pitchFamily="34" charset="0"/>
            </a:endParaRPr>
          </a:p>
          <a:p>
            <a:pPr marL="0" indent="0" algn="ctr">
              <a:buNone/>
            </a:pPr>
            <a:endParaRPr lang="en-GB" sz="3600" b="1" dirty="0">
              <a:solidFill>
                <a:schemeClr val="accent1"/>
              </a:solidFill>
              <a:latin typeface="Arial" panose="020B0604020202020204" pitchFamily="34" charset="0"/>
              <a:ea typeface="Segoe UI Emoji" panose="020B0502040204020203" pitchFamily="34" charset="0"/>
              <a:cs typeface="Arial" panose="020B0604020202020204" pitchFamily="34" charset="0"/>
            </a:endParaRPr>
          </a:p>
          <a:p>
            <a:pPr marL="0" indent="0" algn="ctr">
              <a:buNone/>
            </a:pPr>
            <a:endParaRPr lang="en-GB" sz="3600" b="1" dirty="0">
              <a:solidFill>
                <a:schemeClr val="accent1"/>
              </a:solidFill>
              <a:latin typeface="Arial" panose="020B0604020202020204" pitchFamily="34" charset="0"/>
              <a:ea typeface="Segoe UI Emoji" panose="020B0502040204020203" pitchFamily="34" charset="0"/>
              <a:cs typeface="Arial" panose="020B0604020202020204" pitchFamily="34" charset="0"/>
            </a:endParaRPr>
          </a:p>
          <a:p>
            <a:pPr marL="0" indent="0" algn="ctr">
              <a:buNone/>
            </a:pPr>
            <a:endParaRPr lang="en-GB" sz="3600" b="1" dirty="0">
              <a:solidFill>
                <a:schemeClr val="accent1"/>
              </a:solidFill>
              <a:latin typeface="Arial" panose="020B0604020202020204" pitchFamily="34" charset="0"/>
              <a:ea typeface="Segoe UI Emoji" panose="020B0502040204020203" pitchFamily="34" charset="0"/>
              <a:cs typeface="Arial" panose="020B0604020202020204" pitchFamily="34" charset="0"/>
            </a:endParaRPr>
          </a:p>
          <a:p>
            <a:pPr marL="0" indent="0" algn="ctr">
              <a:buNone/>
            </a:pPr>
            <a:r>
              <a:rPr lang="en-GB" sz="1600" dirty="0">
                <a:solidFill>
                  <a:schemeClr val="accent1"/>
                </a:solidFill>
                <a:latin typeface="Arial" panose="020B0604020202020204" pitchFamily="34" charset="0"/>
                <a:ea typeface="Segoe UI Emoji" panose="020B050204020402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https://www.mentimeter.com/app/presentation/aldmyphscguqv6c2u4o7s8fjtoknewm2/3nzex9656exm/edit</a:t>
            </a:r>
            <a:r>
              <a:rPr lang="en-GB" sz="1600" dirty="0">
                <a:solidFill>
                  <a:schemeClr val="accent1"/>
                </a:solidFill>
                <a:latin typeface="Arial" panose="020B0604020202020204" pitchFamily="34" charset="0"/>
                <a:ea typeface="Segoe UI Emoji" panose="020B0502040204020203" pitchFamily="34" charset="0"/>
                <a:cs typeface="Arial" panose="020B0604020202020204" pitchFamily="34" charset="0"/>
              </a:rPr>
              <a:t> </a:t>
            </a:r>
          </a:p>
          <a:p>
            <a:pPr marL="0" indent="0" algn="l">
              <a:buNone/>
            </a:pPr>
            <a:endParaRPr lang="en-GB" sz="2400" b="1"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pPr marL="0" indent="0" algn="l">
              <a:buNone/>
            </a:pPr>
            <a:endParaRPr lang="en-GB" sz="2400" b="1"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pPr marL="0" indent="0" algn="l">
              <a:buNone/>
            </a:pPr>
            <a:endParaRPr lang="en-GB" sz="2400" b="1"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pPr marL="0" indent="0" algn="l">
              <a:buNone/>
            </a:pPr>
            <a:endParaRPr lang="en-GB" sz="2400" b="1"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a:p>
            <a:pPr marL="0" indent="0" algn="l">
              <a:buNone/>
            </a:pPr>
            <a:endParaRPr lang="en-GB" sz="2400" b="1"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p:txBody>
      </p:sp>
    </p:spTree>
    <p:extLst>
      <p:ext uri="{BB962C8B-B14F-4D97-AF65-F5344CB8AC3E}">
        <p14:creationId xmlns:p14="http://schemas.microsoft.com/office/powerpoint/2010/main" val="42358660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5">
            <a:extLst>
              <a:ext uri="{FF2B5EF4-FFF2-40B4-BE49-F238E27FC236}">
                <a16:creationId xmlns:a16="http://schemas.microsoft.com/office/drawing/2014/main" id="{A3846C6B-AFB9-6D5A-BE87-983FC34D7CD0}"/>
              </a:ext>
            </a:extLst>
          </p:cNvPr>
          <p:cNvSpPr txBox="1">
            <a:spLocks/>
          </p:cNvSpPr>
          <p:nvPr/>
        </p:nvSpPr>
        <p:spPr>
          <a:xfrm>
            <a:off x="546017" y="1868460"/>
            <a:ext cx="10220468" cy="3828762"/>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69240">
              <a:spcBef>
                <a:spcPts val="1060"/>
              </a:spcBef>
              <a:buNone/>
            </a:pPr>
            <a:endParaRPr lang="en-GB" sz="3816" kern="1200">
              <a:solidFill>
                <a:srgbClr val="222222"/>
              </a:solidFill>
              <a:latin typeface="fsalbertlight"/>
              <a:ea typeface="+mn-ea"/>
              <a:cs typeface="+mn-cs"/>
            </a:endParaRPr>
          </a:p>
          <a:p>
            <a:endParaRPr lang="en-GB" sz="3600" dirty="0">
              <a:solidFill>
                <a:srgbClr val="4E559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D94A13A-E887-00AF-E50E-44707EEA57A7}"/>
              </a:ext>
            </a:extLst>
          </p:cNvPr>
          <p:cNvPicPr>
            <a:picLocks noChangeAspect="1"/>
          </p:cNvPicPr>
          <p:nvPr/>
        </p:nvPicPr>
        <p:blipFill>
          <a:blip r:embed="rId3"/>
          <a:stretch>
            <a:fillRect/>
          </a:stretch>
        </p:blipFill>
        <p:spPr>
          <a:xfrm>
            <a:off x="5149134" y="521205"/>
            <a:ext cx="6585666" cy="2075917"/>
          </a:xfrm>
          <a:prstGeom prst="rect">
            <a:avLst/>
          </a:prstGeom>
        </p:spPr>
      </p:pic>
      <p:pic>
        <p:nvPicPr>
          <p:cNvPr id="3" name="Picture 2" descr="A picture containing grass, outdoor, sky, tree&#10;&#10;Description automatically generated">
            <a:extLst>
              <a:ext uri="{FF2B5EF4-FFF2-40B4-BE49-F238E27FC236}">
                <a16:creationId xmlns:a16="http://schemas.microsoft.com/office/drawing/2014/main" id="{5CA37819-D0F5-6233-8B39-DBD9E46EE02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49817" y="1900088"/>
            <a:ext cx="5046910" cy="3363712"/>
          </a:xfrm>
          <a:prstGeom prst="rect">
            <a:avLst/>
          </a:prstGeom>
        </p:spPr>
      </p:pic>
      <p:pic>
        <p:nvPicPr>
          <p:cNvPr id="12" name="Picture 11">
            <a:extLst>
              <a:ext uri="{FF2B5EF4-FFF2-40B4-BE49-F238E27FC236}">
                <a16:creationId xmlns:a16="http://schemas.microsoft.com/office/drawing/2014/main" id="{14687A8F-DE88-1192-F4BF-CFE50E2733FA}"/>
              </a:ext>
            </a:extLst>
          </p:cNvPr>
          <p:cNvPicPr>
            <a:picLocks noChangeAspect="1"/>
          </p:cNvPicPr>
          <p:nvPr/>
        </p:nvPicPr>
        <p:blipFill>
          <a:blip r:embed="rId6"/>
          <a:stretch>
            <a:fillRect/>
          </a:stretch>
        </p:blipFill>
        <p:spPr>
          <a:xfrm>
            <a:off x="6392641" y="2508032"/>
            <a:ext cx="5165430" cy="3828762"/>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9" name="Ink 18">
                <a:extLst>
                  <a:ext uri="{FF2B5EF4-FFF2-40B4-BE49-F238E27FC236}">
                    <a16:creationId xmlns:a16="http://schemas.microsoft.com/office/drawing/2014/main" id="{EAD9617C-1AA8-A232-B9BF-15EAE33CF4CA}"/>
                  </a:ext>
                </a:extLst>
              </p14:cNvPr>
              <p14:cNvContentPartPr/>
              <p14:nvPr/>
            </p14:nvContentPartPr>
            <p14:xfrm>
              <a:off x="7888814" y="2453575"/>
              <a:ext cx="385" cy="385"/>
            </p14:xfrm>
          </p:contentPart>
        </mc:Choice>
        <mc:Fallback xmlns="">
          <p:pic>
            <p:nvPicPr>
              <p:cNvPr id="19" name="Ink 18">
                <a:extLst>
                  <a:ext uri="{FF2B5EF4-FFF2-40B4-BE49-F238E27FC236}">
                    <a16:creationId xmlns:a16="http://schemas.microsoft.com/office/drawing/2014/main" id="{EAD9617C-1AA8-A232-B9BF-15EAE33CF4CA}"/>
                  </a:ext>
                </a:extLst>
              </p:cNvPr>
              <p:cNvPicPr/>
              <p:nvPr/>
            </p:nvPicPr>
            <p:blipFill>
              <a:blip r:embed="rId8"/>
              <a:stretch>
                <a:fillRect/>
              </a:stretch>
            </p:blipFill>
            <p:spPr>
              <a:xfrm>
                <a:off x="7869564" y="2434325"/>
                <a:ext cx="38500" cy="385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Ink 22">
                <a:extLst>
                  <a:ext uri="{FF2B5EF4-FFF2-40B4-BE49-F238E27FC236}">
                    <a16:creationId xmlns:a16="http://schemas.microsoft.com/office/drawing/2014/main" id="{35D352E2-1D69-1B1D-60CC-061D372DBF36}"/>
                  </a:ext>
                </a:extLst>
              </p14:cNvPr>
              <p14:cNvContentPartPr/>
              <p14:nvPr/>
            </p14:nvContentPartPr>
            <p14:xfrm>
              <a:off x="6557960" y="3705850"/>
              <a:ext cx="3047292" cy="224185"/>
            </p14:xfrm>
          </p:contentPart>
        </mc:Choice>
        <mc:Fallback xmlns="">
          <p:pic>
            <p:nvPicPr>
              <p:cNvPr id="23" name="Ink 22">
                <a:extLst>
                  <a:ext uri="{FF2B5EF4-FFF2-40B4-BE49-F238E27FC236}">
                    <a16:creationId xmlns:a16="http://schemas.microsoft.com/office/drawing/2014/main" id="{35D352E2-1D69-1B1D-60CC-061D372DBF36}"/>
                  </a:ext>
                </a:extLst>
              </p:cNvPr>
              <p:cNvPicPr/>
              <p:nvPr/>
            </p:nvPicPr>
            <p:blipFill>
              <a:blip r:embed="rId10"/>
              <a:stretch>
                <a:fillRect/>
              </a:stretch>
            </p:blipFill>
            <p:spPr>
              <a:xfrm>
                <a:off x="6467953" y="3525926"/>
                <a:ext cx="3226947" cy="583673"/>
              </a:xfrm>
              <a:prstGeom prst="rect">
                <a:avLst/>
              </a:prstGeom>
            </p:spPr>
          </p:pic>
        </mc:Fallback>
      </mc:AlternateContent>
      <p:pic>
        <p:nvPicPr>
          <p:cNvPr id="6" name="Picture 5">
            <a:extLst>
              <a:ext uri="{FF2B5EF4-FFF2-40B4-BE49-F238E27FC236}">
                <a16:creationId xmlns:a16="http://schemas.microsoft.com/office/drawing/2014/main" id="{CE36C633-FAFA-2C15-CDFB-896F1799406C}"/>
              </a:ext>
            </a:extLst>
          </p:cNvPr>
          <p:cNvPicPr>
            <a:picLocks noChangeAspect="1"/>
          </p:cNvPicPr>
          <p:nvPr/>
        </p:nvPicPr>
        <p:blipFill>
          <a:blip r:embed="rId11"/>
          <a:stretch>
            <a:fillRect/>
          </a:stretch>
        </p:blipFill>
        <p:spPr>
          <a:xfrm>
            <a:off x="0" y="80180"/>
            <a:ext cx="2514600" cy="866775"/>
          </a:xfrm>
          <a:prstGeom prst="rect">
            <a:avLst/>
          </a:prstGeom>
        </p:spPr>
      </p:pic>
      <p:pic>
        <p:nvPicPr>
          <p:cNvPr id="8" name="Picture 7">
            <a:extLst>
              <a:ext uri="{FF2B5EF4-FFF2-40B4-BE49-F238E27FC236}">
                <a16:creationId xmlns:a16="http://schemas.microsoft.com/office/drawing/2014/main" id="{BE38214A-611E-B60F-D15A-76AA84A58518}"/>
              </a:ext>
            </a:extLst>
          </p:cNvPr>
          <p:cNvPicPr>
            <a:picLocks noChangeAspect="1"/>
          </p:cNvPicPr>
          <p:nvPr/>
        </p:nvPicPr>
        <p:blipFill>
          <a:blip r:embed="rId12"/>
          <a:stretch>
            <a:fillRect/>
          </a:stretch>
        </p:blipFill>
        <p:spPr>
          <a:xfrm>
            <a:off x="0" y="5676900"/>
            <a:ext cx="12192000" cy="1181100"/>
          </a:xfrm>
          <a:prstGeom prst="rect">
            <a:avLst/>
          </a:prstGeom>
        </p:spPr>
      </p:pic>
      <p:pic>
        <p:nvPicPr>
          <p:cNvPr id="10" name="Picture 9">
            <a:extLst>
              <a:ext uri="{FF2B5EF4-FFF2-40B4-BE49-F238E27FC236}">
                <a16:creationId xmlns:a16="http://schemas.microsoft.com/office/drawing/2014/main" id="{530D54CC-2603-55A2-FD1C-7D1549DC003C}"/>
              </a:ext>
            </a:extLst>
          </p:cNvPr>
          <p:cNvPicPr>
            <a:picLocks noChangeAspect="1"/>
          </p:cNvPicPr>
          <p:nvPr/>
        </p:nvPicPr>
        <p:blipFill>
          <a:blip r:embed="rId13"/>
          <a:stretch>
            <a:fillRect/>
          </a:stretch>
        </p:blipFill>
        <p:spPr>
          <a:xfrm>
            <a:off x="6557960" y="5710174"/>
            <a:ext cx="1039178" cy="300207"/>
          </a:xfrm>
          <a:prstGeom prst="rect">
            <a:avLst/>
          </a:prstGeom>
        </p:spPr>
      </p:pic>
    </p:spTree>
    <p:extLst>
      <p:ext uri="{BB962C8B-B14F-4D97-AF65-F5344CB8AC3E}">
        <p14:creationId xmlns:p14="http://schemas.microsoft.com/office/powerpoint/2010/main" val="1159354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ubtitle 5">
            <a:extLst>
              <a:ext uri="{FF2B5EF4-FFF2-40B4-BE49-F238E27FC236}">
                <a16:creationId xmlns:a16="http://schemas.microsoft.com/office/drawing/2014/main" id="{A3846C6B-AFB9-6D5A-BE87-983FC34D7CD0}"/>
              </a:ext>
            </a:extLst>
          </p:cNvPr>
          <p:cNvSpPr txBox="1">
            <a:spLocks/>
          </p:cNvSpPr>
          <p:nvPr/>
        </p:nvSpPr>
        <p:spPr>
          <a:xfrm>
            <a:off x="1233713" y="1569041"/>
            <a:ext cx="9551919" cy="3511895"/>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600" dirty="0">
              <a:solidFill>
                <a:srgbClr val="222222"/>
              </a:solidFill>
              <a:latin typeface="fsalbertlight"/>
            </a:endParaRPr>
          </a:p>
          <a:p>
            <a:endParaRPr lang="en-GB" sz="3600" dirty="0">
              <a:solidFill>
                <a:srgbClr val="4E559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D94A13A-E887-00AF-E50E-44707EEA57A7}"/>
              </a:ext>
            </a:extLst>
          </p:cNvPr>
          <p:cNvPicPr>
            <a:picLocks noChangeAspect="1"/>
          </p:cNvPicPr>
          <p:nvPr/>
        </p:nvPicPr>
        <p:blipFill>
          <a:blip r:embed="rId4"/>
          <a:stretch>
            <a:fillRect/>
          </a:stretch>
        </p:blipFill>
        <p:spPr>
          <a:xfrm>
            <a:off x="8335645" y="135255"/>
            <a:ext cx="3505200" cy="1104900"/>
          </a:xfrm>
          <a:prstGeom prst="rect">
            <a:avLst/>
          </a:prstGeom>
        </p:spPr>
      </p:pic>
      <p:pic>
        <p:nvPicPr>
          <p:cNvPr id="7" name="Picture 6">
            <a:extLst>
              <a:ext uri="{FF2B5EF4-FFF2-40B4-BE49-F238E27FC236}">
                <a16:creationId xmlns:a16="http://schemas.microsoft.com/office/drawing/2014/main" id="{ABF7E658-6784-9392-E20A-E745A0DCF7C1}"/>
              </a:ext>
            </a:extLst>
          </p:cNvPr>
          <p:cNvPicPr>
            <a:picLocks noChangeAspect="1"/>
          </p:cNvPicPr>
          <p:nvPr/>
        </p:nvPicPr>
        <p:blipFill rotWithShape="1">
          <a:blip r:embed="rId5"/>
          <a:srcRect t="15433"/>
          <a:stretch/>
        </p:blipFill>
        <p:spPr>
          <a:xfrm>
            <a:off x="572135" y="1240155"/>
            <a:ext cx="9848850" cy="2327893"/>
          </a:xfrm>
          <a:prstGeom prst="rect">
            <a:avLst/>
          </a:prstGeom>
        </p:spPr>
      </p:pic>
      <p:pic>
        <p:nvPicPr>
          <p:cNvPr id="10" name="Picture 9">
            <a:extLst>
              <a:ext uri="{FF2B5EF4-FFF2-40B4-BE49-F238E27FC236}">
                <a16:creationId xmlns:a16="http://schemas.microsoft.com/office/drawing/2014/main" id="{D20F5891-D064-D710-24EB-FA1C1E7556C7}"/>
              </a:ext>
            </a:extLst>
          </p:cNvPr>
          <p:cNvPicPr>
            <a:picLocks noChangeAspect="1"/>
          </p:cNvPicPr>
          <p:nvPr/>
        </p:nvPicPr>
        <p:blipFill>
          <a:blip r:embed="rId6"/>
          <a:stretch>
            <a:fillRect/>
          </a:stretch>
        </p:blipFill>
        <p:spPr>
          <a:xfrm>
            <a:off x="3742689" y="3742674"/>
            <a:ext cx="5624831" cy="2254318"/>
          </a:xfrm>
          <a:prstGeom prst="rect">
            <a:avLst/>
          </a:prstGeom>
        </p:spPr>
      </p:pic>
    </p:spTree>
    <p:extLst>
      <p:ext uri="{BB962C8B-B14F-4D97-AF65-F5344CB8AC3E}">
        <p14:creationId xmlns:p14="http://schemas.microsoft.com/office/powerpoint/2010/main" val="68481267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C0F323-A2CA-FF73-8E53-E2629A3DC6B1}"/>
              </a:ext>
            </a:extLst>
          </p:cNvPr>
          <p:cNvSpPr txBox="1"/>
          <p:nvPr/>
        </p:nvSpPr>
        <p:spPr>
          <a:xfrm>
            <a:off x="1146114" y="1150512"/>
            <a:ext cx="4422480" cy="1631216"/>
          </a:xfrm>
          <a:prstGeom prst="rect">
            <a:avLst/>
          </a:prstGeom>
          <a:noFill/>
        </p:spPr>
        <p:txBody>
          <a:bodyPr wrap="square">
            <a:noAutofit/>
          </a:bodyPr>
          <a:lstStyle/>
          <a:p>
            <a:pPr marL="0" indent="0" algn="l">
              <a:buNone/>
            </a:pPr>
            <a:endParaRPr lang="en-GB" sz="3600" b="1"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p:txBody>
      </p:sp>
      <p:pic>
        <p:nvPicPr>
          <p:cNvPr id="3" name="Picture 2" descr="A yellow sign with black text&#10;&#10;Description automatically generated with low confidence">
            <a:extLst>
              <a:ext uri="{FF2B5EF4-FFF2-40B4-BE49-F238E27FC236}">
                <a16:creationId xmlns:a16="http://schemas.microsoft.com/office/drawing/2014/main" id="{CD68050C-992E-E726-3DB1-C957682A695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b="-10098"/>
          <a:stretch/>
        </p:blipFill>
        <p:spPr>
          <a:xfrm>
            <a:off x="3164181" y="1150512"/>
            <a:ext cx="6349689" cy="4793730"/>
          </a:xfrm>
          <a:prstGeom prst="rect">
            <a:avLst/>
          </a:prstGeom>
        </p:spPr>
      </p:pic>
    </p:spTree>
    <p:extLst>
      <p:ext uri="{BB962C8B-B14F-4D97-AF65-F5344CB8AC3E}">
        <p14:creationId xmlns:p14="http://schemas.microsoft.com/office/powerpoint/2010/main" val="193249242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C0F323-A2CA-FF73-8E53-E2629A3DC6B1}"/>
              </a:ext>
            </a:extLst>
          </p:cNvPr>
          <p:cNvSpPr txBox="1"/>
          <p:nvPr/>
        </p:nvSpPr>
        <p:spPr>
          <a:xfrm>
            <a:off x="1115291" y="1797784"/>
            <a:ext cx="8943109" cy="1631216"/>
          </a:xfrm>
          <a:prstGeom prst="rect">
            <a:avLst/>
          </a:prstGeom>
          <a:noFill/>
        </p:spPr>
        <p:txBody>
          <a:bodyPr wrap="square">
            <a:noAutofit/>
          </a:bodyPr>
          <a:lstStyle/>
          <a:p>
            <a:pPr marL="0" indent="0" algn="l">
              <a:buNone/>
            </a:pPr>
            <a:endParaRPr lang="en-GB" sz="2000" b="1"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p:txBody>
      </p:sp>
      <p:sp>
        <p:nvSpPr>
          <p:cNvPr id="3" name="TextBox 2">
            <a:extLst>
              <a:ext uri="{FF2B5EF4-FFF2-40B4-BE49-F238E27FC236}">
                <a16:creationId xmlns:a16="http://schemas.microsoft.com/office/drawing/2014/main" id="{54C09373-B9D4-144C-325C-1C991BEB666A}"/>
              </a:ext>
            </a:extLst>
          </p:cNvPr>
          <p:cNvSpPr txBox="1"/>
          <p:nvPr/>
        </p:nvSpPr>
        <p:spPr>
          <a:xfrm>
            <a:off x="1289952" y="1874728"/>
            <a:ext cx="9467091" cy="3847207"/>
          </a:xfrm>
          <a:prstGeom prst="rect">
            <a:avLst/>
          </a:prstGeom>
          <a:noFill/>
        </p:spPr>
        <p:txBody>
          <a:bodyPr wrap="square">
            <a:spAutoFit/>
          </a:bodyPr>
          <a:lstStyle/>
          <a:p>
            <a:pPr algn="l"/>
            <a:r>
              <a:rPr lang="en-GB" sz="3600" dirty="0">
                <a:solidFill>
                  <a:srgbClr val="002F6C"/>
                </a:solidFill>
                <a:latin typeface="Lato" panose="020F0502020204030203" pitchFamily="34" charset="0"/>
              </a:rPr>
              <a:t>S</a:t>
            </a:r>
            <a:r>
              <a:rPr lang="en-GB" sz="3600" b="0" i="0" dirty="0">
                <a:solidFill>
                  <a:srgbClr val="002F6C"/>
                </a:solidFill>
                <a:effectLst/>
                <a:latin typeface="Lato" panose="020F0502020204030203" pitchFamily="34" charset="0"/>
              </a:rPr>
              <a:t>tandard 1 makes clear that registrants must ‘practise safely and effectively’ instead of being able to practise safely and effectively:</a:t>
            </a:r>
          </a:p>
          <a:p>
            <a:pPr algn="l"/>
            <a:endParaRPr lang="en-GB" sz="3600" b="0" i="0" dirty="0">
              <a:solidFill>
                <a:srgbClr val="002F6C"/>
              </a:solidFill>
              <a:effectLst/>
              <a:latin typeface="Lato" panose="020F0502020204030203" pitchFamily="34" charset="0"/>
            </a:endParaRPr>
          </a:p>
          <a:p>
            <a:pPr algn="l"/>
            <a:r>
              <a:rPr lang="en-GB" sz="3600" b="0" i="0" dirty="0">
                <a:solidFill>
                  <a:srgbClr val="002F6C"/>
                </a:solidFill>
                <a:effectLst/>
                <a:latin typeface="Lato" panose="020F0502020204030203" pitchFamily="34" charset="0"/>
              </a:rPr>
              <a:t>“1. Registrant[s] must practise safely and effectively within their scope of practice”</a:t>
            </a:r>
          </a:p>
          <a:p>
            <a:pPr algn="l"/>
            <a:endParaRPr lang="en-GB" sz="2800" b="0" i="0" dirty="0">
              <a:solidFill>
                <a:srgbClr val="002F6C"/>
              </a:solidFill>
              <a:effectLst/>
              <a:latin typeface="Lato" panose="020F0502020204030203" pitchFamily="34" charset="0"/>
            </a:endParaRPr>
          </a:p>
        </p:txBody>
      </p:sp>
    </p:spTree>
    <p:extLst>
      <p:ext uri="{BB962C8B-B14F-4D97-AF65-F5344CB8AC3E}">
        <p14:creationId xmlns:p14="http://schemas.microsoft.com/office/powerpoint/2010/main" val="63475675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C0F323-A2CA-FF73-8E53-E2629A3DC6B1}"/>
              </a:ext>
            </a:extLst>
          </p:cNvPr>
          <p:cNvSpPr txBox="1"/>
          <p:nvPr/>
        </p:nvSpPr>
        <p:spPr>
          <a:xfrm>
            <a:off x="1115291" y="1797784"/>
            <a:ext cx="8943109" cy="1631216"/>
          </a:xfrm>
          <a:prstGeom prst="rect">
            <a:avLst/>
          </a:prstGeom>
          <a:noFill/>
        </p:spPr>
        <p:txBody>
          <a:bodyPr wrap="square">
            <a:noAutofit/>
          </a:bodyPr>
          <a:lstStyle/>
          <a:p>
            <a:pPr marL="0" indent="0" algn="l">
              <a:buNone/>
            </a:pPr>
            <a:endParaRPr lang="en-GB" sz="2000" b="1"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p:txBody>
      </p:sp>
      <p:pic>
        <p:nvPicPr>
          <p:cNvPr id="3" name="Picture 2" descr="Two cats sitting on a shelf&#10;&#10;Description automatically generated with medium confidence">
            <a:extLst>
              <a:ext uri="{FF2B5EF4-FFF2-40B4-BE49-F238E27FC236}">
                <a16:creationId xmlns:a16="http://schemas.microsoft.com/office/drawing/2014/main" id="{9B3F9F2A-EDF4-4873-5AB8-F997898EF4F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010346" y="431513"/>
            <a:ext cx="4171308" cy="5214135"/>
          </a:xfrm>
          <a:prstGeom prst="rect">
            <a:avLst/>
          </a:prstGeom>
        </p:spPr>
      </p:pic>
      <p:pic>
        <p:nvPicPr>
          <p:cNvPr id="7" name="Picture 6">
            <a:extLst>
              <a:ext uri="{FF2B5EF4-FFF2-40B4-BE49-F238E27FC236}">
                <a16:creationId xmlns:a16="http://schemas.microsoft.com/office/drawing/2014/main" id="{FAB5ACDE-40C9-D779-FE84-2874DDEA7447}"/>
              </a:ext>
            </a:extLst>
          </p:cNvPr>
          <p:cNvPicPr>
            <a:picLocks noChangeAspect="1"/>
          </p:cNvPicPr>
          <p:nvPr/>
        </p:nvPicPr>
        <p:blipFill>
          <a:blip r:embed="rId6"/>
          <a:stretch>
            <a:fillRect/>
          </a:stretch>
        </p:blipFill>
        <p:spPr>
          <a:xfrm>
            <a:off x="758245" y="1550710"/>
            <a:ext cx="2948383" cy="1487870"/>
          </a:xfrm>
          <a:prstGeom prst="rect">
            <a:avLst/>
          </a:prstGeom>
        </p:spPr>
      </p:pic>
      <p:pic>
        <p:nvPicPr>
          <p:cNvPr id="16" name="Picture 15">
            <a:extLst>
              <a:ext uri="{FF2B5EF4-FFF2-40B4-BE49-F238E27FC236}">
                <a16:creationId xmlns:a16="http://schemas.microsoft.com/office/drawing/2014/main" id="{0EA3FD44-C445-A535-1405-BDF987534A4F}"/>
              </a:ext>
            </a:extLst>
          </p:cNvPr>
          <p:cNvPicPr>
            <a:picLocks noChangeAspect="1"/>
          </p:cNvPicPr>
          <p:nvPr/>
        </p:nvPicPr>
        <p:blipFill>
          <a:blip r:embed="rId7"/>
          <a:stretch>
            <a:fillRect/>
          </a:stretch>
        </p:blipFill>
        <p:spPr>
          <a:xfrm>
            <a:off x="8304287" y="1622514"/>
            <a:ext cx="3772557" cy="302773"/>
          </a:xfrm>
          <a:prstGeom prst="rect">
            <a:avLst/>
          </a:prstGeom>
        </p:spPr>
      </p:pic>
      <p:pic>
        <p:nvPicPr>
          <p:cNvPr id="18" name="Picture 17">
            <a:extLst>
              <a:ext uri="{FF2B5EF4-FFF2-40B4-BE49-F238E27FC236}">
                <a16:creationId xmlns:a16="http://schemas.microsoft.com/office/drawing/2014/main" id="{815DEB7E-761C-4476-2CF2-4C6B48D3319B}"/>
              </a:ext>
            </a:extLst>
          </p:cNvPr>
          <p:cNvPicPr>
            <a:picLocks noChangeAspect="1"/>
          </p:cNvPicPr>
          <p:nvPr/>
        </p:nvPicPr>
        <p:blipFill>
          <a:blip r:embed="rId8"/>
          <a:stretch>
            <a:fillRect/>
          </a:stretch>
        </p:blipFill>
        <p:spPr>
          <a:xfrm>
            <a:off x="8917674" y="514482"/>
            <a:ext cx="2281450" cy="884312"/>
          </a:xfrm>
          <a:prstGeom prst="rect">
            <a:avLst/>
          </a:prstGeom>
        </p:spPr>
      </p:pic>
      <p:pic>
        <p:nvPicPr>
          <p:cNvPr id="20" name="Picture 19">
            <a:extLst>
              <a:ext uri="{FF2B5EF4-FFF2-40B4-BE49-F238E27FC236}">
                <a16:creationId xmlns:a16="http://schemas.microsoft.com/office/drawing/2014/main" id="{EB8982C2-852D-ADDF-DC52-BC4F603BF791}"/>
              </a:ext>
            </a:extLst>
          </p:cNvPr>
          <p:cNvPicPr>
            <a:picLocks noChangeAspect="1"/>
          </p:cNvPicPr>
          <p:nvPr/>
        </p:nvPicPr>
        <p:blipFill>
          <a:blip r:embed="rId9"/>
          <a:stretch>
            <a:fillRect/>
          </a:stretch>
        </p:blipFill>
        <p:spPr>
          <a:xfrm>
            <a:off x="8465925" y="2095934"/>
            <a:ext cx="3449280" cy="1525070"/>
          </a:xfrm>
          <a:prstGeom prst="rect">
            <a:avLst/>
          </a:prstGeom>
        </p:spPr>
      </p:pic>
      <p:pic>
        <p:nvPicPr>
          <p:cNvPr id="22" name="Picture 21">
            <a:extLst>
              <a:ext uri="{FF2B5EF4-FFF2-40B4-BE49-F238E27FC236}">
                <a16:creationId xmlns:a16="http://schemas.microsoft.com/office/drawing/2014/main" id="{9DFA5E62-5433-F470-74B5-32EC869F7428}"/>
              </a:ext>
            </a:extLst>
          </p:cNvPr>
          <p:cNvPicPr>
            <a:picLocks noChangeAspect="1"/>
          </p:cNvPicPr>
          <p:nvPr/>
        </p:nvPicPr>
        <p:blipFill>
          <a:blip r:embed="rId10"/>
          <a:stretch>
            <a:fillRect/>
          </a:stretch>
        </p:blipFill>
        <p:spPr>
          <a:xfrm>
            <a:off x="8967646" y="3791651"/>
            <a:ext cx="2610811" cy="1283466"/>
          </a:xfrm>
          <a:prstGeom prst="rect">
            <a:avLst/>
          </a:prstGeom>
        </p:spPr>
      </p:pic>
      <p:pic>
        <p:nvPicPr>
          <p:cNvPr id="24" name="Picture 23">
            <a:extLst>
              <a:ext uri="{FF2B5EF4-FFF2-40B4-BE49-F238E27FC236}">
                <a16:creationId xmlns:a16="http://schemas.microsoft.com/office/drawing/2014/main" id="{F8C6F995-013F-EEFE-E497-B8F559075D26}"/>
              </a:ext>
            </a:extLst>
          </p:cNvPr>
          <p:cNvPicPr>
            <a:picLocks noChangeAspect="1"/>
          </p:cNvPicPr>
          <p:nvPr/>
        </p:nvPicPr>
        <p:blipFill>
          <a:blip r:embed="rId11"/>
          <a:stretch>
            <a:fillRect/>
          </a:stretch>
        </p:blipFill>
        <p:spPr>
          <a:xfrm>
            <a:off x="9398897" y="5280885"/>
            <a:ext cx="1800227" cy="1534348"/>
          </a:xfrm>
          <a:prstGeom prst="rect">
            <a:avLst/>
          </a:prstGeom>
        </p:spPr>
      </p:pic>
      <p:pic>
        <p:nvPicPr>
          <p:cNvPr id="26" name="Picture 25">
            <a:extLst>
              <a:ext uri="{FF2B5EF4-FFF2-40B4-BE49-F238E27FC236}">
                <a16:creationId xmlns:a16="http://schemas.microsoft.com/office/drawing/2014/main" id="{39499BAD-3881-8788-A954-23A747DAF442}"/>
              </a:ext>
            </a:extLst>
          </p:cNvPr>
          <p:cNvPicPr>
            <a:picLocks noChangeAspect="1"/>
          </p:cNvPicPr>
          <p:nvPr/>
        </p:nvPicPr>
        <p:blipFill>
          <a:blip r:embed="rId12"/>
          <a:stretch>
            <a:fillRect/>
          </a:stretch>
        </p:blipFill>
        <p:spPr>
          <a:xfrm>
            <a:off x="848616" y="3061721"/>
            <a:ext cx="2609850" cy="1733550"/>
          </a:xfrm>
          <a:prstGeom prst="rect">
            <a:avLst/>
          </a:prstGeom>
        </p:spPr>
      </p:pic>
    </p:spTree>
    <p:extLst>
      <p:ext uri="{BB962C8B-B14F-4D97-AF65-F5344CB8AC3E}">
        <p14:creationId xmlns:p14="http://schemas.microsoft.com/office/powerpoint/2010/main" val="164217520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C0F323-A2CA-FF73-8E53-E2629A3DC6B1}"/>
              </a:ext>
            </a:extLst>
          </p:cNvPr>
          <p:cNvSpPr txBox="1"/>
          <p:nvPr/>
        </p:nvSpPr>
        <p:spPr>
          <a:xfrm>
            <a:off x="1115291" y="1797784"/>
            <a:ext cx="8943109" cy="1631216"/>
          </a:xfrm>
          <a:prstGeom prst="rect">
            <a:avLst/>
          </a:prstGeom>
          <a:noFill/>
        </p:spPr>
        <p:txBody>
          <a:bodyPr wrap="square">
            <a:noAutofit/>
          </a:bodyPr>
          <a:lstStyle/>
          <a:p>
            <a:pPr marL="0" indent="0" algn="l">
              <a:buNone/>
            </a:pPr>
            <a:endParaRPr lang="en-GB" sz="2000" b="1" dirty="0">
              <a:solidFill>
                <a:srgbClr val="002060"/>
              </a:solidFill>
              <a:latin typeface="Arial" panose="020B0604020202020204" pitchFamily="34" charset="0"/>
              <a:ea typeface="Segoe UI Emoji" panose="020B0502040204020203" pitchFamily="34" charset="0"/>
              <a:cs typeface="Arial" panose="020B0604020202020204" pitchFamily="34" charset="0"/>
            </a:endParaRPr>
          </a:p>
        </p:txBody>
      </p:sp>
      <p:sp>
        <p:nvSpPr>
          <p:cNvPr id="3" name="TextBox 2">
            <a:extLst>
              <a:ext uri="{FF2B5EF4-FFF2-40B4-BE49-F238E27FC236}">
                <a16:creationId xmlns:a16="http://schemas.microsoft.com/office/drawing/2014/main" id="{E131037C-8DAE-5E5C-F147-CB2847438F98}"/>
              </a:ext>
            </a:extLst>
          </p:cNvPr>
          <p:cNvSpPr txBox="1"/>
          <p:nvPr/>
        </p:nvSpPr>
        <p:spPr>
          <a:xfrm>
            <a:off x="1294544" y="1273996"/>
            <a:ext cx="9400854" cy="5016758"/>
          </a:xfrm>
          <a:prstGeom prst="rect">
            <a:avLst/>
          </a:prstGeom>
          <a:noFill/>
        </p:spPr>
        <p:txBody>
          <a:bodyPr wrap="square">
            <a:spAutoFit/>
          </a:bodyPr>
          <a:lstStyle/>
          <a:p>
            <a:pPr algn="l"/>
            <a:r>
              <a:rPr lang="en-GB" b="0" i="0" dirty="0">
                <a:solidFill>
                  <a:srgbClr val="222222"/>
                </a:solidFill>
                <a:effectLst/>
                <a:latin typeface="fsalbertlight"/>
              </a:rPr>
              <a:t> </a:t>
            </a:r>
            <a:r>
              <a:rPr lang="en-GB" sz="3200" b="0" i="0" dirty="0">
                <a:solidFill>
                  <a:srgbClr val="002060"/>
                </a:solidFill>
                <a:effectLst/>
                <a:latin typeface="fsalbertlight"/>
              </a:rPr>
              <a:t>More focus has been put on the following areas: </a:t>
            </a:r>
          </a:p>
          <a:p>
            <a:pPr marL="457200" indent="-457200" algn="l">
              <a:buClr>
                <a:srgbClr val="FFC000"/>
              </a:buClr>
              <a:buFont typeface="Wingdings" panose="05000000000000000000" pitchFamily="2" charset="2"/>
              <a:buChar char="Ø"/>
            </a:pPr>
            <a:r>
              <a:rPr lang="en-GB" sz="3200" b="0" i="0" dirty="0">
                <a:solidFill>
                  <a:srgbClr val="002060"/>
                </a:solidFill>
                <a:effectLst/>
                <a:latin typeface="fsalbertlight"/>
              </a:rPr>
              <a:t>Equality, diversity, and inclusion</a:t>
            </a:r>
          </a:p>
          <a:p>
            <a:pPr marL="457200" indent="-457200" algn="l">
              <a:buClr>
                <a:srgbClr val="FFC000"/>
              </a:buClr>
              <a:buFont typeface="Wingdings" panose="05000000000000000000" pitchFamily="2" charset="2"/>
              <a:buChar char="Ø"/>
            </a:pPr>
            <a:r>
              <a:rPr lang="en-GB" sz="3200" b="0" i="0" dirty="0">
                <a:solidFill>
                  <a:srgbClr val="002060"/>
                </a:solidFill>
                <a:effectLst/>
                <a:latin typeface="fsalbertlight"/>
              </a:rPr>
              <a:t>Centralising the role of the service-user</a:t>
            </a:r>
          </a:p>
          <a:p>
            <a:pPr marL="457200" indent="-457200" algn="l">
              <a:buClr>
                <a:srgbClr val="FFC000"/>
              </a:buClr>
              <a:buFont typeface="Wingdings" panose="05000000000000000000" pitchFamily="2" charset="2"/>
              <a:buChar char="Ø"/>
            </a:pPr>
            <a:r>
              <a:rPr lang="en-GB" sz="3200" b="0" i="0" dirty="0">
                <a:solidFill>
                  <a:srgbClr val="002060"/>
                </a:solidFill>
                <a:effectLst/>
                <a:latin typeface="fsalbertlight"/>
              </a:rPr>
              <a:t>Promoting public health and preventing ill-health</a:t>
            </a:r>
          </a:p>
          <a:p>
            <a:pPr marL="457200" indent="-457200">
              <a:buClr>
                <a:srgbClr val="FFC000"/>
              </a:buClr>
              <a:buFont typeface="Wingdings" panose="05000000000000000000" pitchFamily="2" charset="2"/>
              <a:buChar char="Ø"/>
            </a:pPr>
            <a:r>
              <a:rPr lang="en-GB" sz="3200" dirty="0">
                <a:solidFill>
                  <a:srgbClr val="002060"/>
                </a:solidFill>
                <a:latin typeface="fsalbertlight"/>
              </a:rPr>
              <a:t>Registrants’ mental health</a:t>
            </a:r>
          </a:p>
          <a:p>
            <a:pPr marL="457200" indent="-457200">
              <a:buClr>
                <a:srgbClr val="FFC000"/>
              </a:buClr>
              <a:buFont typeface="Wingdings" panose="05000000000000000000" pitchFamily="2" charset="2"/>
              <a:buChar char="Ø"/>
            </a:pPr>
            <a:r>
              <a:rPr lang="en-GB" sz="3200" dirty="0">
                <a:solidFill>
                  <a:srgbClr val="002060"/>
                </a:solidFill>
                <a:latin typeface="fsalbertlight"/>
              </a:rPr>
              <a:t>Digital skills and new technologies  </a:t>
            </a:r>
          </a:p>
          <a:p>
            <a:pPr marL="457200" indent="-457200">
              <a:buClr>
                <a:srgbClr val="FFC000"/>
              </a:buClr>
              <a:buFont typeface="Wingdings" panose="05000000000000000000" pitchFamily="2" charset="2"/>
              <a:buChar char="Ø"/>
            </a:pPr>
            <a:r>
              <a:rPr lang="en-GB" sz="3200" dirty="0">
                <a:solidFill>
                  <a:srgbClr val="002060"/>
                </a:solidFill>
                <a:latin typeface="fsalbertlight"/>
              </a:rPr>
              <a:t>Leadership at all levels of practice</a:t>
            </a:r>
          </a:p>
          <a:p>
            <a:pPr marL="457200" indent="-457200">
              <a:buClr>
                <a:srgbClr val="FFC000"/>
              </a:buClr>
              <a:buFont typeface="Wingdings" panose="05000000000000000000" pitchFamily="2" charset="2"/>
              <a:buChar char="Ø"/>
            </a:pPr>
            <a:r>
              <a:rPr lang="en-GB" sz="3200" dirty="0">
                <a:solidFill>
                  <a:srgbClr val="002060"/>
                </a:solidFill>
                <a:latin typeface="fsalbertlight"/>
              </a:rPr>
              <a:t>Using research and evidence in practice</a:t>
            </a:r>
          </a:p>
          <a:p>
            <a:pPr>
              <a:buClr>
                <a:srgbClr val="FFC000"/>
              </a:buClr>
            </a:pPr>
            <a:endParaRPr lang="en-GB" sz="3200" dirty="0">
              <a:solidFill>
                <a:srgbClr val="002060"/>
              </a:solidFill>
              <a:latin typeface="fsalbertlight"/>
            </a:endParaRPr>
          </a:p>
          <a:p>
            <a:pPr>
              <a:buClr>
                <a:srgbClr val="FFC000"/>
              </a:buClr>
            </a:pPr>
            <a:endParaRPr lang="en-GB" sz="3200" dirty="0">
              <a:solidFill>
                <a:srgbClr val="002060"/>
              </a:solidFill>
              <a:latin typeface="fsalbertlight"/>
            </a:endParaRPr>
          </a:p>
        </p:txBody>
      </p:sp>
    </p:spTree>
    <p:extLst>
      <p:ext uri="{BB962C8B-B14F-4D97-AF65-F5344CB8AC3E}">
        <p14:creationId xmlns:p14="http://schemas.microsoft.com/office/powerpoint/2010/main" val="207520942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C0F323-A2CA-FF73-8E53-E2629A3DC6B1}"/>
              </a:ext>
            </a:extLst>
          </p:cNvPr>
          <p:cNvSpPr txBox="1"/>
          <p:nvPr/>
        </p:nvSpPr>
        <p:spPr>
          <a:xfrm>
            <a:off x="996593" y="1273996"/>
            <a:ext cx="9061807" cy="4232952"/>
          </a:xfrm>
          <a:prstGeom prst="rect">
            <a:avLst/>
          </a:prstGeom>
          <a:noFill/>
        </p:spPr>
        <p:txBody>
          <a:bodyPr wrap="square">
            <a:noAutofit/>
          </a:bodyPr>
          <a:lstStyle/>
          <a:p>
            <a:pPr algn="l"/>
            <a:r>
              <a:rPr lang="en-GB" sz="2800" b="1" i="0" dirty="0">
                <a:solidFill>
                  <a:srgbClr val="002060"/>
                </a:solidFill>
                <a:effectLst/>
                <a:latin typeface="fsalbertbold"/>
              </a:rPr>
              <a:t>What should registrants be be doing?</a:t>
            </a:r>
          </a:p>
          <a:p>
            <a:pPr algn="l"/>
            <a:endParaRPr lang="en-GB" sz="2800" b="1" i="0" dirty="0">
              <a:solidFill>
                <a:srgbClr val="002060"/>
              </a:solidFill>
              <a:effectLst/>
              <a:latin typeface="fsalbertbold"/>
            </a:endParaRPr>
          </a:p>
          <a:p>
            <a:pPr algn="l"/>
            <a:endParaRPr lang="en-GB" sz="2800" b="1" i="0" dirty="0">
              <a:solidFill>
                <a:srgbClr val="002060"/>
              </a:solidFill>
              <a:effectLst/>
              <a:latin typeface="fsalbertbold"/>
            </a:endParaRPr>
          </a:p>
          <a:p>
            <a:pPr marL="457200" indent="-457200" algn="l">
              <a:buClr>
                <a:srgbClr val="FFC000"/>
              </a:buClr>
              <a:buFont typeface="Wingdings" panose="05000000000000000000" pitchFamily="2" charset="2"/>
              <a:buChar char="Ø"/>
            </a:pPr>
            <a:r>
              <a:rPr lang="en-GB" sz="2800" i="0" dirty="0">
                <a:solidFill>
                  <a:srgbClr val="002060"/>
                </a:solidFill>
                <a:effectLst/>
                <a:latin typeface="fsalbertlight"/>
              </a:rPr>
              <a:t>Start to familiarise yourself with the forthcoming changes in the standards. </a:t>
            </a:r>
          </a:p>
          <a:p>
            <a:pPr marL="457200" indent="-457200" algn="l">
              <a:buClr>
                <a:srgbClr val="FFC000"/>
              </a:buClr>
              <a:buFont typeface="Wingdings" panose="05000000000000000000" pitchFamily="2" charset="2"/>
              <a:buChar char="Ø"/>
            </a:pPr>
            <a:endParaRPr lang="en-GB" sz="2800" dirty="0">
              <a:solidFill>
                <a:srgbClr val="002060"/>
              </a:solidFill>
              <a:latin typeface="fsalbertlight"/>
            </a:endParaRPr>
          </a:p>
          <a:p>
            <a:pPr marL="457200" indent="-457200" algn="l">
              <a:buClr>
                <a:srgbClr val="FFC000"/>
              </a:buClr>
              <a:buFont typeface="Wingdings" panose="05000000000000000000" pitchFamily="2" charset="2"/>
              <a:buChar char="Ø"/>
            </a:pPr>
            <a:r>
              <a:rPr lang="en-GB" sz="2800" i="0" dirty="0">
                <a:solidFill>
                  <a:srgbClr val="002060"/>
                </a:solidFill>
                <a:effectLst/>
                <a:latin typeface="fsalbertlight"/>
              </a:rPr>
              <a:t>Start to work through the HCPC gap analysis tool.</a:t>
            </a:r>
          </a:p>
          <a:p>
            <a:pPr marL="457200" indent="-457200" algn="l">
              <a:buClr>
                <a:srgbClr val="FFC000"/>
              </a:buClr>
              <a:buFont typeface="Wingdings" panose="05000000000000000000" pitchFamily="2" charset="2"/>
              <a:buChar char="Ø"/>
            </a:pPr>
            <a:endParaRPr lang="en-GB" sz="2800" dirty="0">
              <a:solidFill>
                <a:srgbClr val="002060"/>
              </a:solidFill>
              <a:latin typeface="fsalbertlight"/>
            </a:endParaRPr>
          </a:p>
          <a:p>
            <a:pPr marL="457200" indent="-457200" algn="l">
              <a:buClr>
                <a:srgbClr val="FFC000"/>
              </a:buClr>
              <a:buFont typeface="Wingdings" panose="05000000000000000000" pitchFamily="2" charset="2"/>
              <a:buChar char="Ø"/>
            </a:pPr>
            <a:r>
              <a:rPr lang="en-GB" sz="2800" b="1" i="0" dirty="0">
                <a:solidFill>
                  <a:schemeClr val="bg1"/>
                </a:solidFill>
                <a:effectLst/>
                <a:highlight>
                  <a:srgbClr val="FF0000"/>
                </a:highlight>
                <a:latin typeface="fsalbertlight"/>
              </a:rPr>
              <a:t>Top-tip</a:t>
            </a:r>
            <a:r>
              <a:rPr lang="en-GB" sz="2800" i="0" dirty="0">
                <a:solidFill>
                  <a:srgbClr val="002060"/>
                </a:solidFill>
                <a:effectLst/>
                <a:latin typeface="fsalbertlight"/>
              </a:rPr>
              <a:t>- think about </a:t>
            </a:r>
            <a:r>
              <a:rPr lang="en-GB" sz="2800" dirty="0">
                <a:solidFill>
                  <a:srgbClr val="002060"/>
                </a:solidFill>
                <a:latin typeface="fsalbertlight"/>
              </a:rPr>
              <a:t>the scope of your role when doing this.</a:t>
            </a:r>
            <a:endParaRPr lang="en-GB" sz="2800" i="0" dirty="0">
              <a:solidFill>
                <a:srgbClr val="002060"/>
              </a:solidFill>
              <a:effectLst/>
              <a:latin typeface="fsalbertlight"/>
            </a:endParaRPr>
          </a:p>
        </p:txBody>
      </p:sp>
    </p:spTree>
    <p:extLst>
      <p:ext uri="{BB962C8B-B14F-4D97-AF65-F5344CB8AC3E}">
        <p14:creationId xmlns:p14="http://schemas.microsoft.com/office/powerpoint/2010/main" val="355759221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7FA8A5-3E80-82DE-C524-E05C3CD15F60}"/>
              </a:ext>
            </a:extLst>
          </p:cNvPr>
          <p:cNvPicPr>
            <a:picLocks noChangeAspect="1"/>
          </p:cNvPicPr>
          <p:nvPr/>
        </p:nvPicPr>
        <p:blipFill>
          <a:blip r:embed="rId3"/>
          <a:stretch>
            <a:fillRect/>
          </a:stretch>
        </p:blipFill>
        <p:spPr>
          <a:xfrm>
            <a:off x="3279534" y="1785257"/>
            <a:ext cx="5632932" cy="3287485"/>
          </a:xfrm>
          <a:prstGeom prst="rect">
            <a:avLst/>
          </a:prstGeom>
        </p:spPr>
      </p:pic>
      <p:sp>
        <p:nvSpPr>
          <p:cNvPr id="2" name="Title 1">
            <a:extLst>
              <a:ext uri="{FF2B5EF4-FFF2-40B4-BE49-F238E27FC236}">
                <a16:creationId xmlns:a16="http://schemas.microsoft.com/office/drawing/2014/main" id="{93EDCBFB-3D3F-9A0D-1092-057F4B7D6477}"/>
              </a:ext>
            </a:extLst>
          </p:cNvPr>
          <p:cNvSpPr>
            <a:spLocks noGrp="1"/>
          </p:cNvSpPr>
          <p:nvPr>
            <p:ph type="title"/>
          </p:nvPr>
        </p:nvSpPr>
        <p:spPr>
          <a:xfrm>
            <a:off x="838200" y="365125"/>
            <a:ext cx="10515600" cy="1325563"/>
          </a:xfrm>
        </p:spPr>
        <p:txBody>
          <a:bodyPr/>
          <a:lstStyle/>
          <a:p>
            <a:r>
              <a:rPr lang="en-GB" b="1" dirty="0">
                <a:solidFill>
                  <a:srgbClr val="4E5590"/>
                </a:solidFill>
                <a:latin typeface="+mn-lt"/>
              </a:rPr>
              <a:t>Questions</a:t>
            </a:r>
          </a:p>
        </p:txBody>
      </p:sp>
    </p:spTree>
    <p:extLst>
      <p:ext uri="{BB962C8B-B14F-4D97-AF65-F5344CB8AC3E}">
        <p14:creationId xmlns:p14="http://schemas.microsoft.com/office/powerpoint/2010/main" val="971756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9f392f5-efa1-43ba-8e41-4410a16ebc78" xsi:nil="true"/>
    <lcf76f155ced4ddcb4097134ff3c332f xmlns="745705b5-8c3f-4465-8de1-88fd9c548a8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B3AC1C39180C449FC6E45CFA9706B9" ma:contentTypeVersion="16" ma:contentTypeDescription="Create a new document." ma:contentTypeScope="" ma:versionID="7c1ceacbb7c1c99e8cc01e2b51201b5f">
  <xsd:schema xmlns:xsd="http://www.w3.org/2001/XMLSchema" xmlns:xs="http://www.w3.org/2001/XMLSchema" xmlns:p="http://schemas.microsoft.com/office/2006/metadata/properties" xmlns:ns2="745705b5-8c3f-4465-8de1-88fd9c548a8e" xmlns:ns3="79f392f5-efa1-43ba-8e41-4410a16ebc78" targetNamespace="http://schemas.microsoft.com/office/2006/metadata/properties" ma:root="true" ma:fieldsID="3952fa9f19284c7679985b7d00554de1" ns2:_="" ns3:_="">
    <xsd:import namespace="745705b5-8c3f-4465-8de1-88fd9c548a8e"/>
    <xsd:import namespace="79f392f5-efa1-43ba-8e41-4410a16ebc7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5705b5-8c3f-4465-8de1-88fd9c548a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4816efc-7ae3-407c-8921-833f4a6f321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9f392f5-efa1-43ba-8e41-4410a16ebc7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e596c4-a1d1-49a4-8024-6399de6beeca}" ma:internalName="TaxCatchAll" ma:showField="CatchAllData" ma:web="79f392f5-efa1-43ba-8e41-4410a16ebc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484688-1E21-4718-A8AE-6FAF1D3A33BB}">
  <ds:schemaRefs>
    <ds:schemaRef ds:uri="http://schemas.microsoft.com/sharepoint/v3/contenttype/forms"/>
  </ds:schemaRefs>
</ds:datastoreItem>
</file>

<file path=customXml/itemProps2.xml><?xml version="1.0" encoding="utf-8"?>
<ds:datastoreItem xmlns:ds="http://schemas.openxmlformats.org/officeDocument/2006/customXml" ds:itemID="{4527BFA5-5F81-456D-B3ED-42C63DC1695C}">
  <ds:schemaRefs>
    <ds:schemaRef ds:uri="http://schemas.openxmlformats.org/package/2006/metadata/core-properties"/>
    <ds:schemaRef ds:uri="79f392f5-efa1-43ba-8e41-4410a16ebc78"/>
    <ds:schemaRef ds:uri="http://schemas.microsoft.com/office/2006/documentManagement/types"/>
    <ds:schemaRef ds:uri="http://schemas.microsoft.com/office/2006/metadata/properties"/>
    <ds:schemaRef ds:uri="http://purl.org/dc/terms/"/>
    <ds:schemaRef ds:uri="http://schemas.microsoft.com/office/infopath/2007/PartnerControls"/>
    <ds:schemaRef ds:uri="http://purl.org/dc/elements/1.1/"/>
    <ds:schemaRef ds:uri="745705b5-8c3f-4465-8de1-88fd9c548a8e"/>
    <ds:schemaRef ds:uri="http://www.w3.org/XML/1998/namespace"/>
    <ds:schemaRef ds:uri="http://purl.org/dc/dcmitype/"/>
  </ds:schemaRefs>
</ds:datastoreItem>
</file>

<file path=customXml/itemProps3.xml><?xml version="1.0" encoding="utf-8"?>
<ds:datastoreItem xmlns:ds="http://schemas.openxmlformats.org/officeDocument/2006/customXml" ds:itemID="{41E10A88-4CF2-402B-9C8F-C3913B9C0E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5705b5-8c3f-4465-8de1-88fd9c548a8e"/>
    <ds:schemaRef ds:uri="79f392f5-efa1-43ba-8e41-4410a16ebc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6715</TotalTime>
  <Words>1291</Words>
  <Application>Microsoft Office PowerPoint</Application>
  <PresentationFormat>Widescreen</PresentationFormat>
  <Paragraphs>169</Paragraphs>
  <Slides>17</Slides>
  <Notes>17</Notes>
  <HiddenSlides>0</HiddenSlides>
  <MMClips>3</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Calibri Light</vt:lpstr>
      <vt:lpstr>fsalbertbold</vt:lpstr>
      <vt:lpstr>fsalbertlight</vt:lpstr>
      <vt:lpstr>Lato</vt:lpstr>
      <vt:lpstr>Segoe UI Emoji</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Matthew (HOMERTON HEALTHCARE NHS FOUNDATION TRUST)</dc:creator>
  <cp:lastModifiedBy>Mindy Dalloway</cp:lastModifiedBy>
  <cp:revision>33</cp:revision>
  <dcterms:created xsi:type="dcterms:W3CDTF">2022-11-28T21:55:58Z</dcterms:created>
  <dcterms:modified xsi:type="dcterms:W3CDTF">2023-04-05T13:01:20Z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0x010100BBB3AC1C39180C449FC6E45CFA9706B9</vt:lpwstr>
  </property>
  <property fmtid="{D5CDD505-2E9C-101B-9397-08002B2CF9AE}" pid="3" name="MediaServiceImageTags">
    <vt:lpwstr/>
  </property>
</Properties>
</file>