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9" r:id="rId4"/>
    <p:sldMasterId id="2147483724" r:id="rId5"/>
    <p:sldMasterId id="2147483666" r:id="rId6"/>
    <p:sldMasterId id="2147483732" r:id="rId7"/>
    <p:sldMasterId id="2147483662" r:id="rId8"/>
  </p:sldMasterIdLst>
  <p:notesMasterIdLst>
    <p:notesMasterId r:id="rId25"/>
  </p:notesMasterIdLst>
  <p:handoutMasterIdLst>
    <p:handoutMasterId r:id="rId26"/>
  </p:handoutMasterIdLst>
  <p:sldIdLst>
    <p:sldId id="2145708127" r:id="rId9"/>
    <p:sldId id="2145708124" r:id="rId10"/>
    <p:sldId id="2145705719" r:id="rId11"/>
    <p:sldId id="308" r:id="rId12"/>
    <p:sldId id="256" r:id="rId13"/>
    <p:sldId id="2145708131" r:id="rId14"/>
    <p:sldId id="2145705720" r:id="rId15"/>
    <p:sldId id="262" r:id="rId16"/>
    <p:sldId id="270" r:id="rId17"/>
    <p:sldId id="268" r:id="rId18"/>
    <p:sldId id="2145708128" r:id="rId19"/>
    <p:sldId id="2145708129" r:id="rId20"/>
    <p:sldId id="2145708130" r:id="rId21"/>
    <p:sldId id="2145708132" r:id="rId22"/>
    <p:sldId id="4245" r:id="rId23"/>
    <p:sldId id="214570812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1B0AA9-4BBB-4FA7-9C00-E262AAD13F04}">
          <p14:sldIdLst>
            <p14:sldId id="2145708127"/>
            <p14:sldId id="2145708124"/>
            <p14:sldId id="2145705719"/>
            <p14:sldId id="308"/>
            <p14:sldId id="256"/>
            <p14:sldId id="2145708131"/>
            <p14:sldId id="2145705720"/>
            <p14:sldId id="262"/>
            <p14:sldId id="270"/>
            <p14:sldId id="268"/>
            <p14:sldId id="2145708128"/>
            <p14:sldId id="2145708129"/>
            <p14:sldId id="2145708130"/>
            <p14:sldId id="2145708132"/>
            <p14:sldId id="4245"/>
            <p14:sldId id="21457081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lee janet (Sussex NHS Commissioners)" initials="mj(NC" lastIdx="1" clrIdx="0">
    <p:extLst>
      <p:ext uri="{19B8F6BF-5375-455C-9EA6-DF929625EA0E}">
        <p15:presenceInfo xmlns:p15="http://schemas.microsoft.com/office/powerpoint/2012/main" userId="S-1-5-21-2669020400-3207789833-1355256586-5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6CE"/>
    <a:srgbClr val="946290"/>
    <a:srgbClr val="9CA0BD"/>
    <a:srgbClr val="6C7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4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11222-F20F-4EE3-812A-46FDBC8C7B10}"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GB"/>
        </a:p>
      </dgm:t>
    </dgm:pt>
    <dgm:pt modelId="{2A7D7595-8DFD-4E35-A8D0-9C31DAC9494E}">
      <dgm:prSet phldrT="[Text]"/>
      <dgm:spPr>
        <a:solidFill>
          <a:srgbClr val="4791AF"/>
        </a:solidFill>
      </dgm:spPr>
      <dgm:t>
        <a:bodyPr/>
        <a:lstStyle/>
        <a:p>
          <a:r>
            <a:rPr lang="en-GB" b="1" dirty="0">
              <a:latin typeface="Gadugi" panose="020B0502040204020203" pitchFamily="34" charset="0"/>
            </a:rPr>
            <a:t>Embedding Personalised Care</a:t>
          </a:r>
        </a:p>
      </dgm:t>
    </dgm:pt>
    <dgm:pt modelId="{EA5FC9CC-6064-462D-8CEC-2FEB899AA252}" type="parTrans" cxnId="{B995DE48-4A22-4D8F-8538-52844347D806}">
      <dgm:prSet/>
      <dgm:spPr/>
      <dgm:t>
        <a:bodyPr/>
        <a:lstStyle/>
        <a:p>
          <a:endParaRPr lang="en-GB" b="1"/>
        </a:p>
      </dgm:t>
    </dgm:pt>
    <dgm:pt modelId="{773BB448-AA5E-4B94-953B-FEF23D20D0C0}" type="sibTrans" cxnId="{B995DE48-4A22-4D8F-8538-52844347D806}">
      <dgm:prSet/>
      <dgm:spPr/>
      <dgm:t>
        <a:bodyPr/>
        <a:lstStyle/>
        <a:p>
          <a:endParaRPr lang="en-GB" b="1"/>
        </a:p>
      </dgm:t>
    </dgm:pt>
    <dgm:pt modelId="{C79D907D-F3A8-4094-8012-A8B290E38B66}">
      <dgm:prSet phldrT="[Text]"/>
      <dgm:spPr>
        <a:solidFill>
          <a:srgbClr val="82C242"/>
        </a:solidFill>
      </dgm:spPr>
      <dgm:t>
        <a:bodyPr/>
        <a:lstStyle/>
        <a:p>
          <a:r>
            <a:rPr lang="en-GB" b="1" dirty="0">
              <a:latin typeface="Gadugi" panose="020B0502040204020203" pitchFamily="34" charset="0"/>
            </a:rPr>
            <a:t>1. </a:t>
          </a:r>
        </a:p>
        <a:p>
          <a:r>
            <a:rPr lang="en-GB" b="1" dirty="0">
              <a:latin typeface="Gadugi" panose="020B0502040204020203" pitchFamily="34" charset="0"/>
            </a:rPr>
            <a:t>Prepared public </a:t>
          </a:r>
        </a:p>
      </dgm:t>
    </dgm:pt>
    <dgm:pt modelId="{0FC5DB74-B32D-449F-8D3C-7EB0DEB8AAFF}" type="parTrans" cxnId="{336BB116-D38B-47AB-818C-B1F8A12C8588}">
      <dgm:prSet/>
      <dgm:spPr>
        <a:solidFill>
          <a:srgbClr val="92D050"/>
        </a:solidFill>
        <a:ln>
          <a:solidFill>
            <a:srgbClr val="82C242"/>
          </a:solidFill>
        </a:ln>
      </dgm:spPr>
      <dgm:t>
        <a:bodyPr/>
        <a:lstStyle/>
        <a:p>
          <a:endParaRPr lang="en-GB" b="1"/>
        </a:p>
      </dgm:t>
    </dgm:pt>
    <dgm:pt modelId="{81432232-8677-4271-8539-ADC707842F9D}" type="sibTrans" cxnId="{336BB116-D38B-47AB-818C-B1F8A12C8588}">
      <dgm:prSet/>
      <dgm:spPr/>
      <dgm:t>
        <a:bodyPr/>
        <a:lstStyle/>
        <a:p>
          <a:endParaRPr lang="en-GB" b="1"/>
        </a:p>
      </dgm:t>
    </dgm:pt>
    <dgm:pt modelId="{A8A4D890-375F-4538-B77E-C43C56146973}">
      <dgm:prSet phldrT="[Text]"/>
      <dgm:spPr>
        <a:solidFill>
          <a:srgbClr val="F9E041"/>
        </a:solidFill>
      </dgm:spPr>
      <dgm:t>
        <a:bodyPr/>
        <a:lstStyle/>
        <a:p>
          <a:r>
            <a:rPr lang="en-GB" b="1" dirty="0">
              <a:latin typeface="Gadugi" panose="020B0502040204020203" pitchFamily="34" charset="0"/>
            </a:rPr>
            <a:t>3. </a:t>
          </a:r>
        </a:p>
        <a:p>
          <a:r>
            <a:rPr lang="en-GB" b="1" dirty="0">
              <a:latin typeface="Gadugi" panose="020B0502040204020203" pitchFamily="34" charset="0"/>
            </a:rPr>
            <a:t>Trained teams</a:t>
          </a:r>
        </a:p>
      </dgm:t>
    </dgm:pt>
    <dgm:pt modelId="{F17B816D-B459-4DCD-830D-CCFCB61E09DA}" type="parTrans" cxnId="{51E93385-692B-4387-AF9F-D15574604062}">
      <dgm:prSet/>
      <dgm:spPr>
        <a:ln>
          <a:solidFill>
            <a:srgbClr val="F9E041"/>
          </a:solidFill>
        </a:ln>
      </dgm:spPr>
      <dgm:t>
        <a:bodyPr/>
        <a:lstStyle/>
        <a:p>
          <a:endParaRPr lang="en-GB" b="1"/>
        </a:p>
      </dgm:t>
    </dgm:pt>
    <dgm:pt modelId="{5B184C12-CEB8-4951-A6E3-81DEC6428BFD}" type="sibTrans" cxnId="{51E93385-692B-4387-AF9F-D15574604062}">
      <dgm:prSet/>
      <dgm:spPr/>
      <dgm:t>
        <a:bodyPr/>
        <a:lstStyle/>
        <a:p>
          <a:endParaRPr lang="en-GB" b="1"/>
        </a:p>
      </dgm:t>
    </dgm:pt>
    <dgm:pt modelId="{FF470FC1-F842-45E5-9F8D-0E63B0A32BE1}">
      <dgm:prSet phldrT="[Text]"/>
      <dgm:spPr>
        <a:solidFill>
          <a:srgbClr val="F188B6"/>
        </a:solidFill>
        <a:ln>
          <a:noFill/>
        </a:ln>
      </dgm:spPr>
      <dgm:t>
        <a:bodyPr/>
        <a:lstStyle/>
        <a:p>
          <a:r>
            <a:rPr lang="en-GB" b="1" dirty="0">
              <a:latin typeface="Gadugi" panose="020B0502040204020203" pitchFamily="34" charset="0"/>
            </a:rPr>
            <a:t>4. Commissioned services</a:t>
          </a:r>
        </a:p>
      </dgm:t>
    </dgm:pt>
    <dgm:pt modelId="{5CE05CD6-9727-4675-9757-1EED18D8F009}" type="parTrans" cxnId="{ACBC853A-C08A-4931-9E95-6B2A2306041B}">
      <dgm:prSet/>
      <dgm:spPr>
        <a:ln>
          <a:solidFill>
            <a:srgbClr val="F188B6"/>
          </a:solidFill>
        </a:ln>
      </dgm:spPr>
      <dgm:t>
        <a:bodyPr/>
        <a:lstStyle/>
        <a:p>
          <a:endParaRPr lang="en-GB" b="1"/>
        </a:p>
      </dgm:t>
    </dgm:pt>
    <dgm:pt modelId="{509B348E-2922-4F53-A883-9094E9010B39}" type="sibTrans" cxnId="{ACBC853A-C08A-4931-9E95-6B2A2306041B}">
      <dgm:prSet/>
      <dgm:spPr/>
      <dgm:t>
        <a:bodyPr/>
        <a:lstStyle/>
        <a:p>
          <a:endParaRPr lang="en-GB" b="1"/>
        </a:p>
      </dgm:t>
    </dgm:pt>
    <dgm:pt modelId="{62420A6C-83CB-4A9D-8149-3BEE797B550A}">
      <dgm:prSet phldrT="[Text]"/>
      <dgm:spPr>
        <a:solidFill>
          <a:srgbClr val="7AC4EB"/>
        </a:solidFill>
      </dgm:spPr>
      <dgm:t>
        <a:bodyPr/>
        <a:lstStyle/>
        <a:p>
          <a:r>
            <a:rPr lang="en-GB" b="1" dirty="0">
              <a:latin typeface="Gadugi" panose="020B0502040204020203" pitchFamily="34" charset="0"/>
            </a:rPr>
            <a:t>2. </a:t>
          </a:r>
        </a:p>
        <a:p>
          <a:r>
            <a:rPr lang="en-GB" b="1" dirty="0">
              <a:latin typeface="Gadugi" panose="020B0502040204020203" pitchFamily="34" charset="0"/>
            </a:rPr>
            <a:t>Supportive systems and processes</a:t>
          </a:r>
        </a:p>
      </dgm:t>
    </dgm:pt>
    <dgm:pt modelId="{7590843A-7EB0-4868-9869-CC5845018EB6}" type="sibTrans" cxnId="{DD5FEAC0-886A-4F59-97D2-AAC2AE5458EE}">
      <dgm:prSet/>
      <dgm:spPr/>
      <dgm:t>
        <a:bodyPr/>
        <a:lstStyle/>
        <a:p>
          <a:endParaRPr lang="en-GB" b="1"/>
        </a:p>
      </dgm:t>
    </dgm:pt>
    <dgm:pt modelId="{ED94B95C-1CDF-4C44-9157-F64C6996CC4A}" type="parTrans" cxnId="{DD5FEAC0-886A-4F59-97D2-AAC2AE5458EE}">
      <dgm:prSet/>
      <dgm:spPr>
        <a:ln>
          <a:solidFill>
            <a:srgbClr val="7AC4EB"/>
          </a:solidFill>
        </a:ln>
      </dgm:spPr>
      <dgm:t>
        <a:bodyPr/>
        <a:lstStyle/>
        <a:p>
          <a:endParaRPr lang="en-GB" b="1"/>
        </a:p>
      </dgm:t>
    </dgm:pt>
    <dgm:pt modelId="{E61C0458-59FC-4724-B5DA-C958EFFAA878}" type="pres">
      <dgm:prSet presAssocID="{96D11222-F20F-4EE3-812A-46FDBC8C7B10}" presName="cycle" presStyleCnt="0">
        <dgm:presLayoutVars>
          <dgm:chMax val="1"/>
          <dgm:dir/>
          <dgm:animLvl val="ctr"/>
          <dgm:resizeHandles val="exact"/>
        </dgm:presLayoutVars>
      </dgm:prSet>
      <dgm:spPr/>
    </dgm:pt>
    <dgm:pt modelId="{F465D277-9789-4604-B78D-35E18D7D9811}" type="pres">
      <dgm:prSet presAssocID="{2A7D7595-8DFD-4E35-A8D0-9C31DAC9494E}" presName="centerShape" presStyleLbl="node0" presStyleIdx="0" presStyleCnt="1"/>
      <dgm:spPr/>
    </dgm:pt>
    <dgm:pt modelId="{68D323B3-97CE-44A5-99B0-909079423BF0}" type="pres">
      <dgm:prSet presAssocID="{0FC5DB74-B32D-449F-8D3C-7EB0DEB8AAFF}" presName="Name9" presStyleLbl="parChTrans1D2" presStyleIdx="0" presStyleCnt="4"/>
      <dgm:spPr/>
    </dgm:pt>
    <dgm:pt modelId="{E3BF2775-68CB-4C82-9852-032BFCC5619A}" type="pres">
      <dgm:prSet presAssocID="{0FC5DB74-B32D-449F-8D3C-7EB0DEB8AAFF}" presName="connTx" presStyleLbl="parChTrans1D2" presStyleIdx="0" presStyleCnt="4"/>
      <dgm:spPr/>
    </dgm:pt>
    <dgm:pt modelId="{98943FA4-F24C-48D2-9B0F-86C2FDBA4709}" type="pres">
      <dgm:prSet presAssocID="{C79D907D-F3A8-4094-8012-A8B290E38B66}" presName="node" presStyleLbl="node1" presStyleIdx="0" presStyleCnt="4">
        <dgm:presLayoutVars>
          <dgm:bulletEnabled val="1"/>
        </dgm:presLayoutVars>
      </dgm:prSet>
      <dgm:spPr/>
    </dgm:pt>
    <dgm:pt modelId="{73096C72-99F0-43B8-9DFE-829865761E06}" type="pres">
      <dgm:prSet presAssocID="{ED94B95C-1CDF-4C44-9157-F64C6996CC4A}" presName="Name9" presStyleLbl="parChTrans1D2" presStyleIdx="1" presStyleCnt="4"/>
      <dgm:spPr/>
    </dgm:pt>
    <dgm:pt modelId="{0907B2F4-0E94-4637-856E-00FDC522E070}" type="pres">
      <dgm:prSet presAssocID="{ED94B95C-1CDF-4C44-9157-F64C6996CC4A}" presName="connTx" presStyleLbl="parChTrans1D2" presStyleIdx="1" presStyleCnt="4"/>
      <dgm:spPr/>
    </dgm:pt>
    <dgm:pt modelId="{505E63A6-D606-4E7B-B5A5-06D3DCCD85E9}" type="pres">
      <dgm:prSet presAssocID="{62420A6C-83CB-4A9D-8149-3BEE797B550A}" presName="node" presStyleLbl="node1" presStyleIdx="1" presStyleCnt="4">
        <dgm:presLayoutVars>
          <dgm:bulletEnabled val="1"/>
        </dgm:presLayoutVars>
      </dgm:prSet>
      <dgm:spPr/>
    </dgm:pt>
    <dgm:pt modelId="{B6A921AE-E7A2-4E98-9954-4226B46BE942}" type="pres">
      <dgm:prSet presAssocID="{F17B816D-B459-4DCD-830D-CCFCB61E09DA}" presName="Name9" presStyleLbl="parChTrans1D2" presStyleIdx="2" presStyleCnt="4"/>
      <dgm:spPr/>
    </dgm:pt>
    <dgm:pt modelId="{C2DD78C9-7097-48BA-B2D8-12F639BBEF74}" type="pres">
      <dgm:prSet presAssocID="{F17B816D-B459-4DCD-830D-CCFCB61E09DA}" presName="connTx" presStyleLbl="parChTrans1D2" presStyleIdx="2" presStyleCnt="4"/>
      <dgm:spPr/>
    </dgm:pt>
    <dgm:pt modelId="{44545547-885E-42F8-AD90-55F896FC1871}" type="pres">
      <dgm:prSet presAssocID="{A8A4D890-375F-4538-B77E-C43C56146973}" presName="node" presStyleLbl="node1" presStyleIdx="2" presStyleCnt="4">
        <dgm:presLayoutVars>
          <dgm:bulletEnabled val="1"/>
        </dgm:presLayoutVars>
      </dgm:prSet>
      <dgm:spPr/>
    </dgm:pt>
    <dgm:pt modelId="{35F450EB-55D9-4782-A99C-73F78953DA14}" type="pres">
      <dgm:prSet presAssocID="{5CE05CD6-9727-4675-9757-1EED18D8F009}" presName="Name9" presStyleLbl="parChTrans1D2" presStyleIdx="3" presStyleCnt="4"/>
      <dgm:spPr/>
    </dgm:pt>
    <dgm:pt modelId="{1D3825E0-946A-4ADB-8E28-99479D612447}" type="pres">
      <dgm:prSet presAssocID="{5CE05CD6-9727-4675-9757-1EED18D8F009}" presName="connTx" presStyleLbl="parChTrans1D2" presStyleIdx="3" presStyleCnt="4"/>
      <dgm:spPr/>
    </dgm:pt>
    <dgm:pt modelId="{7C684486-9BDF-4634-92C1-E3E281C8B18C}" type="pres">
      <dgm:prSet presAssocID="{FF470FC1-F842-45E5-9F8D-0E63B0A32BE1}" presName="node" presStyleLbl="node1" presStyleIdx="3" presStyleCnt="4">
        <dgm:presLayoutVars>
          <dgm:bulletEnabled val="1"/>
        </dgm:presLayoutVars>
      </dgm:prSet>
      <dgm:spPr/>
    </dgm:pt>
  </dgm:ptLst>
  <dgm:cxnLst>
    <dgm:cxn modelId="{0CB46102-74C6-4E61-9F47-45C89A327D3C}" type="presOf" srcId="{62420A6C-83CB-4A9D-8149-3BEE797B550A}" destId="{505E63A6-D606-4E7B-B5A5-06D3DCCD85E9}" srcOrd="0" destOrd="0" presId="urn:microsoft.com/office/officeart/2005/8/layout/radial1"/>
    <dgm:cxn modelId="{E5FA3E0A-F05D-4401-94C8-DDC5395FF4E9}" type="presOf" srcId="{5CE05CD6-9727-4675-9757-1EED18D8F009}" destId="{1D3825E0-946A-4ADB-8E28-99479D612447}" srcOrd="1" destOrd="0" presId="urn:microsoft.com/office/officeart/2005/8/layout/radial1"/>
    <dgm:cxn modelId="{55572011-BFCC-45F4-B5CC-81FBF91320B9}" type="presOf" srcId="{96D11222-F20F-4EE3-812A-46FDBC8C7B10}" destId="{E61C0458-59FC-4724-B5DA-C958EFFAA878}" srcOrd="0" destOrd="0" presId="urn:microsoft.com/office/officeart/2005/8/layout/radial1"/>
    <dgm:cxn modelId="{336BB116-D38B-47AB-818C-B1F8A12C8588}" srcId="{2A7D7595-8DFD-4E35-A8D0-9C31DAC9494E}" destId="{C79D907D-F3A8-4094-8012-A8B290E38B66}" srcOrd="0" destOrd="0" parTransId="{0FC5DB74-B32D-449F-8D3C-7EB0DEB8AAFF}" sibTransId="{81432232-8677-4271-8539-ADC707842F9D}"/>
    <dgm:cxn modelId="{ACBC853A-C08A-4931-9E95-6B2A2306041B}" srcId="{2A7D7595-8DFD-4E35-A8D0-9C31DAC9494E}" destId="{FF470FC1-F842-45E5-9F8D-0E63B0A32BE1}" srcOrd="3" destOrd="0" parTransId="{5CE05CD6-9727-4675-9757-1EED18D8F009}" sibTransId="{509B348E-2922-4F53-A883-9094E9010B39}"/>
    <dgm:cxn modelId="{4D8EC843-788E-483E-8FCE-6F7ACAD65579}" type="presOf" srcId="{F17B816D-B459-4DCD-830D-CCFCB61E09DA}" destId="{C2DD78C9-7097-48BA-B2D8-12F639BBEF74}" srcOrd="1" destOrd="0" presId="urn:microsoft.com/office/officeart/2005/8/layout/radial1"/>
    <dgm:cxn modelId="{03C85965-A02E-40A0-8C47-0BDF4C0E6156}" type="presOf" srcId="{FF470FC1-F842-45E5-9F8D-0E63B0A32BE1}" destId="{7C684486-9BDF-4634-92C1-E3E281C8B18C}" srcOrd="0" destOrd="0" presId="urn:microsoft.com/office/officeart/2005/8/layout/radial1"/>
    <dgm:cxn modelId="{B995DE48-4A22-4D8F-8538-52844347D806}" srcId="{96D11222-F20F-4EE3-812A-46FDBC8C7B10}" destId="{2A7D7595-8DFD-4E35-A8D0-9C31DAC9494E}" srcOrd="0" destOrd="0" parTransId="{EA5FC9CC-6064-462D-8CEC-2FEB899AA252}" sibTransId="{773BB448-AA5E-4B94-953B-FEF23D20D0C0}"/>
    <dgm:cxn modelId="{4BC7F570-768A-44B1-8449-A38BB99517FF}" type="presOf" srcId="{F17B816D-B459-4DCD-830D-CCFCB61E09DA}" destId="{B6A921AE-E7A2-4E98-9954-4226B46BE942}" srcOrd="0" destOrd="0" presId="urn:microsoft.com/office/officeart/2005/8/layout/radial1"/>
    <dgm:cxn modelId="{CD039171-FCA5-468A-8DE4-6778D771AB43}" type="presOf" srcId="{0FC5DB74-B32D-449F-8D3C-7EB0DEB8AAFF}" destId="{68D323B3-97CE-44A5-99B0-909079423BF0}" srcOrd="0" destOrd="0" presId="urn:microsoft.com/office/officeart/2005/8/layout/radial1"/>
    <dgm:cxn modelId="{51E93385-692B-4387-AF9F-D15574604062}" srcId="{2A7D7595-8DFD-4E35-A8D0-9C31DAC9494E}" destId="{A8A4D890-375F-4538-B77E-C43C56146973}" srcOrd="2" destOrd="0" parTransId="{F17B816D-B459-4DCD-830D-CCFCB61E09DA}" sibTransId="{5B184C12-CEB8-4951-A6E3-81DEC6428BFD}"/>
    <dgm:cxn modelId="{0D1C6B89-49C1-4FBD-9B29-9E71E22F2D2E}" type="presOf" srcId="{C79D907D-F3A8-4094-8012-A8B290E38B66}" destId="{98943FA4-F24C-48D2-9B0F-86C2FDBA4709}" srcOrd="0" destOrd="0" presId="urn:microsoft.com/office/officeart/2005/8/layout/radial1"/>
    <dgm:cxn modelId="{6C318898-CAC1-45A5-81EB-AD018B9B65F5}" type="presOf" srcId="{ED94B95C-1CDF-4C44-9157-F64C6996CC4A}" destId="{0907B2F4-0E94-4637-856E-00FDC522E070}" srcOrd="1" destOrd="0" presId="urn:microsoft.com/office/officeart/2005/8/layout/radial1"/>
    <dgm:cxn modelId="{ED491B99-A91D-48CB-B700-5741DAB77109}" type="presOf" srcId="{2A7D7595-8DFD-4E35-A8D0-9C31DAC9494E}" destId="{F465D277-9789-4604-B78D-35E18D7D9811}" srcOrd="0" destOrd="0" presId="urn:microsoft.com/office/officeart/2005/8/layout/radial1"/>
    <dgm:cxn modelId="{0872FDA4-22E7-4340-94E0-6D12C472231A}" type="presOf" srcId="{A8A4D890-375F-4538-B77E-C43C56146973}" destId="{44545547-885E-42F8-AD90-55F896FC1871}" srcOrd="0" destOrd="0" presId="urn:microsoft.com/office/officeart/2005/8/layout/radial1"/>
    <dgm:cxn modelId="{DD5FEAC0-886A-4F59-97D2-AAC2AE5458EE}" srcId="{2A7D7595-8DFD-4E35-A8D0-9C31DAC9494E}" destId="{62420A6C-83CB-4A9D-8149-3BEE797B550A}" srcOrd="1" destOrd="0" parTransId="{ED94B95C-1CDF-4C44-9157-F64C6996CC4A}" sibTransId="{7590843A-7EB0-4868-9869-CC5845018EB6}"/>
    <dgm:cxn modelId="{C55E21CA-FDCD-4860-9F2E-0C32ADB7395F}" type="presOf" srcId="{ED94B95C-1CDF-4C44-9157-F64C6996CC4A}" destId="{73096C72-99F0-43B8-9DFE-829865761E06}" srcOrd="0" destOrd="0" presId="urn:microsoft.com/office/officeart/2005/8/layout/radial1"/>
    <dgm:cxn modelId="{AFF3EFE3-F67F-4C8E-BEC5-3C130B059458}" type="presOf" srcId="{0FC5DB74-B32D-449F-8D3C-7EB0DEB8AAFF}" destId="{E3BF2775-68CB-4C82-9852-032BFCC5619A}" srcOrd="1" destOrd="0" presId="urn:microsoft.com/office/officeart/2005/8/layout/radial1"/>
    <dgm:cxn modelId="{66C4AEE4-1838-48D2-80FD-E3ABBB3A931D}" type="presOf" srcId="{5CE05CD6-9727-4675-9757-1EED18D8F009}" destId="{35F450EB-55D9-4782-A99C-73F78953DA14}" srcOrd="0" destOrd="0" presId="urn:microsoft.com/office/officeart/2005/8/layout/radial1"/>
    <dgm:cxn modelId="{FCB772BD-4498-4F40-B1DC-08C97E1B3BD4}" type="presParOf" srcId="{E61C0458-59FC-4724-B5DA-C958EFFAA878}" destId="{F465D277-9789-4604-B78D-35E18D7D9811}" srcOrd="0" destOrd="0" presId="urn:microsoft.com/office/officeart/2005/8/layout/radial1"/>
    <dgm:cxn modelId="{8CE12939-1520-4D84-9A60-064093CF7A1D}" type="presParOf" srcId="{E61C0458-59FC-4724-B5DA-C958EFFAA878}" destId="{68D323B3-97CE-44A5-99B0-909079423BF0}" srcOrd="1" destOrd="0" presId="urn:microsoft.com/office/officeart/2005/8/layout/radial1"/>
    <dgm:cxn modelId="{3E9F9701-D373-4E7A-9F85-F25F535BA807}" type="presParOf" srcId="{68D323B3-97CE-44A5-99B0-909079423BF0}" destId="{E3BF2775-68CB-4C82-9852-032BFCC5619A}" srcOrd="0" destOrd="0" presId="urn:microsoft.com/office/officeart/2005/8/layout/radial1"/>
    <dgm:cxn modelId="{C53BA64C-DC2A-4B32-9F63-14B7E528A873}" type="presParOf" srcId="{E61C0458-59FC-4724-B5DA-C958EFFAA878}" destId="{98943FA4-F24C-48D2-9B0F-86C2FDBA4709}" srcOrd="2" destOrd="0" presId="urn:microsoft.com/office/officeart/2005/8/layout/radial1"/>
    <dgm:cxn modelId="{6861B69A-1FB6-48D0-8358-F3AAFB317C58}" type="presParOf" srcId="{E61C0458-59FC-4724-B5DA-C958EFFAA878}" destId="{73096C72-99F0-43B8-9DFE-829865761E06}" srcOrd="3" destOrd="0" presId="urn:microsoft.com/office/officeart/2005/8/layout/radial1"/>
    <dgm:cxn modelId="{9E4B3157-743A-4AE3-BF16-42DE6C4F388B}" type="presParOf" srcId="{73096C72-99F0-43B8-9DFE-829865761E06}" destId="{0907B2F4-0E94-4637-856E-00FDC522E070}" srcOrd="0" destOrd="0" presId="urn:microsoft.com/office/officeart/2005/8/layout/radial1"/>
    <dgm:cxn modelId="{BAA83A32-51F5-4AFD-B6DB-697DA890DA54}" type="presParOf" srcId="{E61C0458-59FC-4724-B5DA-C958EFFAA878}" destId="{505E63A6-D606-4E7B-B5A5-06D3DCCD85E9}" srcOrd="4" destOrd="0" presId="urn:microsoft.com/office/officeart/2005/8/layout/radial1"/>
    <dgm:cxn modelId="{0A457A84-1F9A-45AB-B556-1A351F95DA70}" type="presParOf" srcId="{E61C0458-59FC-4724-B5DA-C958EFFAA878}" destId="{B6A921AE-E7A2-4E98-9954-4226B46BE942}" srcOrd="5" destOrd="0" presId="urn:microsoft.com/office/officeart/2005/8/layout/radial1"/>
    <dgm:cxn modelId="{67B59759-B5DA-40AD-8A9F-B52C946FEB20}" type="presParOf" srcId="{B6A921AE-E7A2-4E98-9954-4226B46BE942}" destId="{C2DD78C9-7097-48BA-B2D8-12F639BBEF74}" srcOrd="0" destOrd="0" presId="urn:microsoft.com/office/officeart/2005/8/layout/radial1"/>
    <dgm:cxn modelId="{08BC01F0-A7E0-4690-B075-2484E12F66FD}" type="presParOf" srcId="{E61C0458-59FC-4724-B5DA-C958EFFAA878}" destId="{44545547-885E-42F8-AD90-55F896FC1871}" srcOrd="6" destOrd="0" presId="urn:microsoft.com/office/officeart/2005/8/layout/radial1"/>
    <dgm:cxn modelId="{2B4A3093-97BD-4C67-8BB8-D9676063F4DC}" type="presParOf" srcId="{E61C0458-59FC-4724-B5DA-C958EFFAA878}" destId="{35F450EB-55D9-4782-A99C-73F78953DA14}" srcOrd="7" destOrd="0" presId="urn:microsoft.com/office/officeart/2005/8/layout/radial1"/>
    <dgm:cxn modelId="{F339C85F-C1A5-4BDD-9810-BE56CF21570E}" type="presParOf" srcId="{35F450EB-55D9-4782-A99C-73F78953DA14}" destId="{1D3825E0-946A-4ADB-8E28-99479D612447}" srcOrd="0" destOrd="0" presId="urn:microsoft.com/office/officeart/2005/8/layout/radial1"/>
    <dgm:cxn modelId="{BFCFDB97-4291-466C-B13D-706405ED5514}" type="presParOf" srcId="{E61C0458-59FC-4724-B5DA-C958EFFAA878}" destId="{7C684486-9BDF-4634-92C1-E3E281C8B18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5D277-9789-4604-B78D-35E18D7D9811}">
      <dsp:nvSpPr>
        <dsp:cNvPr id="0" name=""/>
        <dsp:cNvSpPr/>
      </dsp:nvSpPr>
      <dsp:spPr>
        <a:xfrm>
          <a:off x="2877731" y="1681151"/>
          <a:ext cx="1277760" cy="1277760"/>
        </a:xfrm>
        <a:prstGeom prst="ellipse">
          <a:avLst/>
        </a:prstGeom>
        <a:solidFill>
          <a:srgbClr val="4791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Gadugi" panose="020B0502040204020203" pitchFamily="34" charset="0"/>
            </a:rPr>
            <a:t>Embedding Personalised Care</a:t>
          </a:r>
        </a:p>
      </dsp:txBody>
      <dsp:txXfrm>
        <a:off x="3064855" y="1868275"/>
        <a:ext cx="903512" cy="903512"/>
      </dsp:txXfrm>
    </dsp:sp>
    <dsp:sp modelId="{68D323B3-97CE-44A5-99B0-909079423BF0}">
      <dsp:nvSpPr>
        <dsp:cNvPr id="0" name=""/>
        <dsp:cNvSpPr/>
      </dsp:nvSpPr>
      <dsp:spPr>
        <a:xfrm rot="16200000">
          <a:off x="3323826" y="1472015"/>
          <a:ext cx="385570" cy="32701"/>
        </a:xfrm>
        <a:custGeom>
          <a:avLst/>
          <a:gdLst/>
          <a:ahLst/>
          <a:cxnLst/>
          <a:rect l="0" t="0" r="0" b="0"/>
          <a:pathLst>
            <a:path>
              <a:moveTo>
                <a:pt x="0" y="16350"/>
              </a:moveTo>
              <a:lnTo>
                <a:pt x="385570" y="16350"/>
              </a:lnTo>
            </a:path>
          </a:pathLst>
        </a:custGeom>
        <a:noFill/>
        <a:ln w="12700" cap="flat" cmpd="sng" algn="ctr">
          <a:solidFill>
            <a:srgbClr val="82C24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506972" y="1478727"/>
        <a:ext cx="19278" cy="19278"/>
      </dsp:txXfrm>
    </dsp:sp>
    <dsp:sp modelId="{98943FA4-F24C-48D2-9B0F-86C2FDBA4709}">
      <dsp:nvSpPr>
        <dsp:cNvPr id="0" name=""/>
        <dsp:cNvSpPr/>
      </dsp:nvSpPr>
      <dsp:spPr>
        <a:xfrm>
          <a:off x="2877731" y="17820"/>
          <a:ext cx="1277760" cy="1277760"/>
        </a:xfrm>
        <a:prstGeom prst="ellipse">
          <a:avLst/>
        </a:prstGeom>
        <a:solidFill>
          <a:srgbClr val="82C2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Gadugi" panose="020B0502040204020203" pitchFamily="34" charset="0"/>
            </a:rPr>
            <a:t>1. </a:t>
          </a:r>
        </a:p>
        <a:p>
          <a:pPr marL="0" lvl="0" indent="0" algn="ctr" defTabSz="444500">
            <a:lnSpc>
              <a:spcPct val="90000"/>
            </a:lnSpc>
            <a:spcBef>
              <a:spcPct val="0"/>
            </a:spcBef>
            <a:spcAft>
              <a:spcPct val="35000"/>
            </a:spcAft>
            <a:buNone/>
          </a:pPr>
          <a:r>
            <a:rPr lang="en-GB" sz="1000" b="1" kern="1200" dirty="0">
              <a:latin typeface="Gadugi" panose="020B0502040204020203" pitchFamily="34" charset="0"/>
            </a:rPr>
            <a:t>Prepared public </a:t>
          </a:r>
        </a:p>
      </dsp:txBody>
      <dsp:txXfrm>
        <a:off x="3064855" y="204944"/>
        <a:ext cx="903512" cy="903512"/>
      </dsp:txXfrm>
    </dsp:sp>
    <dsp:sp modelId="{73096C72-99F0-43B8-9DFE-829865761E06}">
      <dsp:nvSpPr>
        <dsp:cNvPr id="0" name=""/>
        <dsp:cNvSpPr/>
      </dsp:nvSpPr>
      <dsp:spPr>
        <a:xfrm>
          <a:off x="4155492" y="2303681"/>
          <a:ext cx="385570" cy="32701"/>
        </a:xfrm>
        <a:custGeom>
          <a:avLst/>
          <a:gdLst/>
          <a:ahLst/>
          <a:cxnLst/>
          <a:rect l="0" t="0" r="0" b="0"/>
          <a:pathLst>
            <a:path>
              <a:moveTo>
                <a:pt x="0" y="16350"/>
              </a:moveTo>
              <a:lnTo>
                <a:pt x="385570" y="16350"/>
              </a:lnTo>
            </a:path>
          </a:pathLst>
        </a:custGeom>
        <a:noFill/>
        <a:ln w="12700" cap="flat" cmpd="sng" algn="ctr">
          <a:solidFill>
            <a:srgbClr val="7AC4EB"/>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4338638" y="2310392"/>
        <a:ext cx="19278" cy="19278"/>
      </dsp:txXfrm>
    </dsp:sp>
    <dsp:sp modelId="{505E63A6-D606-4E7B-B5A5-06D3DCCD85E9}">
      <dsp:nvSpPr>
        <dsp:cNvPr id="0" name=""/>
        <dsp:cNvSpPr/>
      </dsp:nvSpPr>
      <dsp:spPr>
        <a:xfrm>
          <a:off x="4541063" y="1681151"/>
          <a:ext cx="1277760" cy="1277760"/>
        </a:xfrm>
        <a:prstGeom prst="ellipse">
          <a:avLst/>
        </a:prstGeom>
        <a:solidFill>
          <a:srgbClr val="7AC4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Gadugi" panose="020B0502040204020203" pitchFamily="34" charset="0"/>
            </a:rPr>
            <a:t>2. </a:t>
          </a:r>
        </a:p>
        <a:p>
          <a:pPr marL="0" lvl="0" indent="0" algn="ctr" defTabSz="444500">
            <a:lnSpc>
              <a:spcPct val="90000"/>
            </a:lnSpc>
            <a:spcBef>
              <a:spcPct val="0"/>
            </a:spcBef>
            <a:spcAft>
              <a:spcPct val="35000"/>
            </a:spcAft>
            <a:buNone/>
          </a:pPr>
          <a:r>
            <a:rPr lang="en-GB" sz="1000" b="1" kern="1200" dirty="0">
              <a:latin typeface="Gadugi" panose="020B0502040204020203" pitchFamily="34" charset="0"/>
            </a:rPr>
            <a:t>Supportive systems and processes</a:t>
          </a:r>
        </a:p>
      </dsp:txBody>
      <dsp:txXfrm>
        <a:off x="4728187" y="1868275"/>
        <a:ext cx="903512" cy="903512"/>
      </dsp:txXfrm>
    </dsp:sp>
    <dsp:sp modelId="{B6A921AE-E7A2-4E98-9954-4226B46BE942}">
      <dsp:nvSpPr>
        <dsp:cNvPr id="0" name=""/>
        <dsp:cNvSpPr/>
      </dsp:nvSpPr>
      <dsp:spPr>
        <a:xfrm rot="5400000">
          <a:off x="3323826" y="3135346"/>
          <a:ext cx="385570" cy="32701"/>
        </a:xfrm>
        <a:custGeom>
          <a:avLst/>
          <a:gdLst/>
          <a:ahLst/>
          <a:cxnLst/>
          <a:rect l="0" t="0" r="0" b="0"/>
          <a:pathLst>
            <a:path>
              <a:moveTo>
                <a:pt x="0" y="16350"/>
              </a:moveTo>
              <a:lnTo>
                <a:pt x="385570" y="16350"/>
              </a:lnTo>
            </a:path>
          </a:pathLst>
        </a:custGeom>
        <a:noFill/>
        <a:ln w="12700" cap="flat" cmpd="sng" algn="ctr">
          <a:solidFill>
            <a:srgbClr val="F9E04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506972" y="3142058"/>
        <a:ext cx="19278" cy="19278"/>
      </dsp:txXfrm>
    </dsp:sp>
    <dsp:sp modelId="{44545547-885E-42F8-AD90-55F896FC1871}">
      <dsp:nvSpPr>
        <dsp:cNvPr id="0" name=""/>
        <dsp:cNvSpPr/>
      </dsp:nvSpPr>
      <dsp:spPr>
        <a:xfrm>
          <a:off x="2877731" y="3344483"/>
          <a:ext cx="1277760" cy="1277760"/>
        </a:xfrm>
        <a:prstGeom prst="ellipse">
          <a:avLst/>
        </a:prstGeom>
        <a:solidFill>
          <a:srgbClr val="F9E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Gadugi" panose="020B0502040204020203" pitchFamily="34" charset="0"/>
            </a:rPr>
            <a:t>3. </a:t>
          </a:r>
        </a:p>
        <a:p>
          <a:pPr marL="0" lvl="0" indent="0" algn="ctr" defTabSz="444500">
            <a:lnSpc>
              <a:spcPct val="90000"/>
            </a:lnSpc>
            <a:spcBef>
              <a:spcPct val="0"/>
            </a:spcBef>
            <a:spcAft>
              <a:spcPct val="35000"/>
            </a:spcAft>
            <a:buNone/>
          </a:pPr>
          <a:r>
            <a:rPr lang="en-GB" sz="1000" b="1" kern="1200" dirty="0">
              <a:latin typeface="Gadugi" panose="020B0502040204020203" pitchFamily="34" charset="0"/>
            </a:rPr>
            <a:t>Trained teams</a:t>
          </a:r>
        </a:p>
      </dsp:txBody>
      <dsp:txXfrm>
        <a:off x="3064855" y="3531607"/>
        <a:ext cx="903512" cy="903512"/>
      </dsp:txXfrm>
    </dsp:sp>
    <dsp:sp modelId="{35F450EB-55D9-4782-A99C-73F78953DA14}">
      <dsp:nvSpPr>
        <dsp:cNvPr id="0" name=""/>
        <dsp:cNvSpPr/>
      </dsp:nvSpPr>
      <dsp:spPr>
        <a:xfrm rot="10800000">
          <a:off x="2492160" y="2303681"/>
          <a:ext cx="385570" cy="32701"/>
        </a:xfrm>
        <a:custGeom>
          <a:avLst/>
          <a:gdLst/>
          <a:ahLst/>
          <a:cxnLst/>
          <a:rect l="0" t="0" r="0" b="0"/>
          <a:pathLst>
            <a:path>
              <a:moveTo>
                <a:pt x="0" y="16350"/>
              </a:moveTo>
              <a:lnTo>
                <a:pt x="385570" y="16350"/>
              </a:lnTo>
            </a:path>
          </a:pathLst>
        </a:custGeom>
        <a:noFill/>
        <a:ln w="12700" cap="flat" cmpd="sng" algn="ctr">
          <a:solidFill>
            <a:srgbClr val="F188B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2675307" y="2310392"/>
        <a:ext cx="19278" cy="19278"/>
      </dsp:txXfrm>
    </dsp:sp>
    <dsp:sp modelId="{7C684486-9BDF-4634-92C1-E3E281C8B18C}">
      <dsp:nvSpPr>
        <dsp:cNvPr id="0" name=""/>
        <dsp:cNvSpPr/>
      </dsp:nvSpPr>
      <dsp:spPr>
        <a:xfrm>
          <a:off x="1214400" y="1681151"/>
          <a:ext cx="1277760" cy="1277760"/>
        </a:xfrm>
        <a:prstGeom prst="ellipse">
          <a:avLst/>
        </a:prstGeom>
        <a:solidFill>
          <a:srgbClr val="F188B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Gadugi" panose="020B0502040204020203" pitchFamily="34" charset="0"/>
            </a:rPr>
            <a:t>4. Commissioned services</a:t>
          </a:r>
        </a:p>
      </dsp:txBody>
      <dsp:txXfrm>
        <a:off x="1401524" y="1868275"/>
        <a:ext cx="903512" cy="9035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E3F1B6-63AE-4B9F-88DE-7F09ED2C2A83}" type="datetimeFigureOut">
              <a:rPr lang="en-GB" smtClean="0"/>
              <a:t>07/11/2022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238A4D-F947-4D86-8198-6EA2F341009C}" type="slidenum">
              <a:rPr lang="en-GB" smtClean="0"/>
              <a:t>‹#›</a:t>
            </a:fld>
            <a:endParaRPr lang="en-GB"/>
          </a:p>
        </p:txBody>
      </p:sp>
    </p:spTree>
    <p:extLst>
      <p:ext uri="{BB962C8B-B14F-4D97-AF65-F5344CB8AC3E}">
        <p14:creationId xmlns:p14="http://schemas.microsoft.com/office/powerpoint/2010/main" val="186458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A72D0-681B-4792-950C-BD2F0232BF87}"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8C7F0-F6B5-435E-851A-81977F63172F}" type="slidenum">
              <a:rPr lang="en-GB" smtClean="0"/>
              <a:t>‹#›</a:t>
            </a:fld>
            <a:endParaRPr lang="en-GB"/>
          </a:p>
        </p:txBody>
      </p:sp>
    </p:spTree>
    <p:extLst>
      <p:ext uri="{BB962C8B-B14F-4D97-AF65-F5344CB8AC3E}">
        <p14:creationId xmlns:p14="http://schemas.microsoft.com/office/powerpoint/2010/main" val="198144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C4C8DDD8-3A4B-4890-BB5E-BAD5145C525E}" type="slidenum">
              <a:rPr lang="en-GB" smtClean="0"/>
              <a:t>1</a:t>
            </a:fld>
            <a:endParaRPr lang="en-GB"/>
          </a:p>
        </p:txBody>
      </p:sp>
    </p:spTree>
    <p:extLst>
      <p:ext uri="{BB962C8B-B14F-4D97-AF65-F5344CB8AC3E}">
        <p14:creationId xmlns:p14="http://schemas.microsoft.com/office/powerpoint/2010/main" val="407218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59903B28-E304-47AB-819E-3AD7D90F804C}" type="slidenum">
              <a:rPr lang="en-GB" smtClean="0"/>
              <a:pPr/>
              <a:t>2</a:t>
            </a:fld>
            <a:endParaRPr lang="en-GB"/>
          </a:p>
        </p:txBody>
      </p:sp>
    </p:spTree>
    <p:extLst>
      <p:ext uri="{BB962C8B-B14F-4D97-AF65-F5344CB8AC3E}">
        <p14:creationId xmlns:p14="http://schemas.microsoft.com/office/powerpoint/2010/main" val="281465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A8C7F0-F6B5-435E-851A-81977F63172F}" type="slidenum">
              <a:rPr lang="en-GB" smtClean="0"/>
              <a:t>5</a:t>
            </a:fld>
            <a:endParaRPr lang="en-GB"/>
          </a:p>
        </p:txBody>
      </p:sp>
    </p:spTree>
    <p:extLst>
      <p:ext uri="{BB962C8B-B14F-4D97-AF65-F5344CB8AC3E}">
        <p14:creationId xmlns:p14="http://schemas.microsoft.com/office/powerpoint/2010/main" val="49692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know that cultural change is complex and requires multiple interventions woven together by a single strategy – there is no one magic bullet.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All of the above is essential – but changing the behaviour of clinicians is key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9C5E6-F32D-45E5-91DE-6C3F7D2C50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67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sz="1200">
                <a:solidFill>
                  <a:schemeClr val="tx1"/>
                </a:solidFill>
              </a:rPr>
              <a:t>Before we started our WASP journey we thought</a:t>
            </a:r>
            <a:r>
              <a:rPr lang="en-GB" sz="1200" baseline="0">
                <a:solidFill>
                  <a:schemeClr val="tx1"/>
                </a:solidFill>
              </a:rPr>
              <a:t> understood what personalised care was and that we were providing it.</a:t>
            </a:r>
          </a:p>
          <a:p>
            <a:pPr>
              <a:buFont typeface="Wingdings" panose="05000000000000000000" pitchFamily="2" charset="2"/>
              <a:buNone/>
            </a:pPr>
            <a:endParaRPr lang="en-GB" sz="1200">
              <a:solidFill>
                <a:schemeClr val="tx1"/>
              </a:solidFill>
            </a:endParaRPr>
          </a:p>
          <a:p>
            <a:pPr>
              <a:buFont typeface="Wingdings" panose="05000000000000000000" pitchFamily="2" charset="2"/>
              <a:buChar char="§"/>
            </a:pPr>
            <a:r>
              <a:rPr lang="en-GB" sz="1200">
                <a:solidFill>
                  <a:schemeClr val="tx1"/>
                </a:solidFill>
              </a:rPr>
              <a:t>Through our WASP self</a:t>
            </a:r>
            <a:r>
              <a:rPr lang="en-GB" sz="1200" baseline="0">
                <a:solidFill>
                  <a:schemeClr val="tx1"/>
                </a:solidFill>
              </a:rPr>
              <a:t> assessment survey and the WASP programme we realised that we were not providing personalised care!</a:t>
            </a:r>
          </a:p>
          <a:p>
            <a:pPr>
              <a:buFont typeface="Wingdings" panose="05000000000000000000" pitchFamily="2" charset="2"/>
              <a:buChar char="§"/>
            </a:pPr>
            <a:r>
              <a:rPr lang="en-GB" sz="1200" baseline="0">
                <a:solidFill>
                  <a:schemeClr val="tx1"/>
                </a:solidFill>
              </a:rPr>
              <a:t>These also helped us identify our barriers to providing personalised care i.e. time, Resources to help i.e. template document, Access to training to develop conversational skills</a:t>
            </a:r>
          </a:p>
          <a:p>
            <a:pPr>
              <a:buFont typeface="Wingdings" panose="05000000000000000000" pitchFamily="2" charset="2"/>
              <a:buChar char="§"/>
            </a:pPr>
            <a:r>
              <a:rPr lang="en-GB" sz="1200" baseline="0">
                <a:solidFill>
                  <a:schemeClr val="tx1"/>
                </a:solidFill>
              </a:rPr>
              <a:t>Lots of ideas how we could improve personalised care in our service, but it needed to be </a:t>
            </a:r>
            <a:r>
              <a:rPr lang="en-GB" sz="1200" baseline="0" err="1">
                <a:solidFill>
                  <a:schemeClr val="tx1"/>
                </a:solidFill>
              </a:rPr>
              <a:t>achieveable</a:t>
            </a:r>
            <a:r>
              <a:rPr lang="en-GB" sz="1200" baseline="0">
                <a:solidFill>
                  <a:schemeClr val="tx1"/>
                </a:solidFill>
              </a:rPr>
              <a:t> in the WASP programme time frame.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a:solidFill>
                  <a:schemeClr val="tx1"/>
                </a:solidFill>
              </a:rPr>
              <a:t>Our WASP project Aim statement was we would</a:t>
            </a:r>
            <a:r>
              <a:rPr lang="en-GB" sz="1200"/>
              <a:t> commit to </a:t>
            </a:r>
            <a:r>
              <a:rPr lang="en-GB" sz="1200" b="1"/>
              <a:t>improving personalised care </a:t>
            </a:r>
            <a:r>
              <a:rPr lang="en-GB" sz="1200"/>
              <a:t>by </a:t>
            </a:r>
            <a:r>
              <a:rPr lang="en-GB" sz="1200" b="1"/>
              <a:t>changing our goal setting process</a:t>
            </a:r>
            <a:r>
              <a:rPr lang="en-GB" sz="1200"/>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a:t>We did this in 2  ways: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a:t>By Changing when we completed our goal setting with a patient:</a:t>
            </a:r>
            <a:r>
              <a:rPr lang="en-GB" sz="1200" baseline="0"/>
              <a:t> Previously we would complete goal setting as part of our initial assessment, which takes place within 24hrs of discharge, but this often meant goal setting was rushed while we tried to get through everything required at that initial visit. It also did not give the patient enough time to think about what they wanted to achieve, let alone prepare! So we now have a separate dedicated goal setting visit, which takes place within the 1</a:t>
            </a:r>
            <a:r>
              <a:rPr lang="en-GB" sz="1200" baseline="30000"/>
              <a:t>st</a:t>
            </a:r>
            <a:r>
              <a:rPr lang="en-GB" sz="1200" baseline="0"/>
              <a:t> 5 days with our service.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aseline="0"/>
              <a:t>Creating our own Personalised care plan document. We did this using the resources available through WASP. We reviewed various personalised care plans, picking the bits that best suited our service. Having Claire our SLT as part of the project team enabled us to ensure that the document could be used by all our patients including those with communication difficulties. The WASP programme encourages service user participation. We included 2 past service users in the project. For example Originally this document was called ‘My Personalised Care plan’, but the service users did not like the name, so with their input we renamed it ‘My Rehab Plan’. We provide patients with their My Rehab Plan on the initial appointment, explaining the purpose of it and the goal setting visit and ask they complete certain parts of it before the visit.</a:t>
            </a:r>
            <a:endParaRPr lang="en-GB" sz="1200"/>
          </a:p>
          <a:p>
            <a:pPr>
              <a:buFont typeface="Wingdings" panose="05000000000000000000" pitchFamily="2" charset="2"/>
              <a:buChar char="§"/>
            </a:pPr>
            <a:endParaRPr lang="en-GB" sz="1200">
              <a:solidFill>
                <a:schemeClr val="tx1"/>
              </a:solidFill>
            </a:endParaRPr>
          </a:p>
          <a:p>
            <a:pPr>
              <a:buFont typeface="Wingdings" panose="05000000000000000000" pitchFamily="2" charset="2"/>
              <a:buNone/>
            </a:pPr>
            <a:endParaRPr lang="en-GB" sz="1200">
              <a:solidFill>
                <a:schemeClr val="tx1"/>
              </a:solidFill>
            </a:endParaRPr>
          </a:p>
          <a:p>
            <a:pPr>
              <a:buFont typeface="Wingdings" panose="05000000000000000000" pitchFamily="2" charset="2"/>
              <a:buNone/>
            </a:pPr>
            <a:endParaRPr lang="en-GB" sz="120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6C659E-3695-4939-9444-41DCE03C1E7F}"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53573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The team members who completed the WASP programme found it very useful and motivational. Getting the whole team on board with the project, thankfully was not difficult, we kept the team up to date with the project progress and when we came to implement everyone was ready to give it a go.</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6C659E-3695-4939-9444-41DCE03C1E7F}"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8613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6C659E-3695-4939-9444-41DCE03C1E7F}" type="slidenum">
              <a:rPr lang="en-GB" smtClean="0"/>
              <a:t>9</a:t>
            </a:fld>
            <a:endParaRPr lang="en-GB"/>
          </a:p>
        </p:txBody>
      </p:sp>
    </p:spTree>
    <p:extLst>
      <p:ext uri="{BB962C8B-B14F-4D97-AF65-F5344CB8AC3E}">
        <p14:creationId xmlns:p14="http://schemas.microsoft.com/office/powerpoint/2010/main" val="2236708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C4601A-6AB6-4679-8622-4F62FB7E34FE}"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5B8E1-00D3-45EB-9833-331B2C5E0EAB}" type="slidenum">
              <a:rPr lang="en-GB" smtClean="0"/>
              <a:t>‹#›</a:t>
            </a:fld>
            <a:endParaRPr lang="en-GB"/>
          </a:p>
        </p:txBody>
      </p:sp>
      <p:sp>
        <p:nvSpPr>
          <p:cNvPr id="7" name="Rectangle 6">
            <a:extLst>
              <a:ext uri="{FF2B5EF4-FFF2-40B4-BE49-F238E27FC236}">
                <a16:creationId xmlns:a16="http://schemas.microsoft.com/office/drawing/2014/main" id="{476A867E-4422-4321-B4C3-2EE9E5A4637B}"/>
              </a:ext>
            </a:extLst>
          </p:cNvPr>
          <p:cNvSpPr/>
          <p:nvPr userDrawn="1"/>
        </p:nvSpPr>
        <p:spPr>
          <a:xfrm>
            <a:off x="208547" y="2118362"/>
            <a:ext cx="11839074" cy="2159073"/>
          </a:xfrm>
          <a:prstGeom prst="rect">
            <a:avLst/>
          </a:prstGeom>
          <a:gradFill flip="none" rotWithShape="1">
            <a:gsLst>
              <a:gs pos="0">
                <a:srgbClr val="7030A0"/>
              </a:gs>
              <a:gs pos="50000">
                <a:srgbClr val="002060"/>
              </a:gs>
              <a:gs pos="100000">
                <a:srgbClr val="7030A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Content Placeholder 6">
            <a:extLst>
              <a:ext uri="{FF2B5EF4-FFF2-40B4-BE49-F238E27FC236}">
                <a16:creationId xmlns:a16="http://schemas.microsoft.com/office/drawing/2014/main" id="{6F420B60-54C3-4CF8-BC8F-ABB7F38C28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176" b="60814"/>
          <a:stretch/>
        </p:blipFill>
        <p:spPr>
          <a:xfrm>
            <a:off x="-8942" y="6572912"/>
            <a:ext cx="12200942" cy="295200"/>
          </a:xfrm>
          <a:prstGeom prst="rect">
            <a:avLst/>
          </a:prstGeom>
        </p:spPr>
      </p:pic>
      <p:sp>
        <p:nvSpPr>
          <p:cNvPr id="9" name="TextBox 8">
            <a:extLst>
              <a:ext uri="{FF2B5EF4-FFF2-40B4-BE49-F238E27FC236}">
                <a16:creationId xmlns:a16="http://schemas.microsoft.com/office/drawing/2014/main" id="{892A9582-E77B-4A79-B48F-A2F73C707914}"/>
              </a:ext>
            </a:extLst>
          </p:cNvPr>
          <p:cNvSpPr txBox="1"/>
          <p:nvPr userDrawn="1"/>
        </p:nvSpPr>
        <p:spPr>
          <a:xfrm>
            <a:off x="9086933" y="460051"/>
            <a:ext cx="2751992" cy="900246"/>
          </a:xfrm>
          <a:prstGeom prst="rect">
            <a:avLst/>
          </a:prstGeom>
          <a:noFill/>
        </p:spPr>
        <p:txBody>
          <a:bodyPr wrap="square" rtlCol="0">
            <a:spAutoFit/>
          </a:bodyPr>
          <a:lstStyle/>
          <a:p>
            <a:pPr>
              <a:lnSpc>
                <a:spcPts val="5400"/>
              </a:lnSpc>
            </a:pPr>
            <a:r>
              <a:rPr lang="en-GB" sz="5400" b="1">
                <a:solidFill>
                  <a:srgbClr val="0070C0"/>
                </a:solidFill>
                <a:latin typeface="Arial" panose="020B0604020202020204" pitchFamily="34" charset="0"/>
                <a:cs typeface="Arial" panose="020B0604020202020204" pitchFamily="34" charset="0"/>
              </a:rPr>
              <a:t>Sussex</a:t>
            </a:r>
          </a:p>
          <a:p>
            <a:pPr>
              <a:lnSpc>
                <a:spcPts val="900"/>
              </a:lnSpc>
            </a:pPr>
            <a:r>
              <a:rPr lang="en-GB" sz="1400" b="1">
                <a:solidFill>
                  <a:schemeClr val="bg1">
                    <a:lumMod val="50000"/>
                  </a:schemeClr>
                </a:solidFill>
                <a:latin typeface="Arial" panose="020B0604020202020204" pitchFamily="34" charset="0"/>
                <a:cs typeface="Arial" panose="020B0604020202020204" pitchFamily="34" charset="0"/>
              </a:rPr>
              <a:t>Health and Care Partnership</a:t>
            </a:r>
          </a:p>
        </p:txBody>
      </p:sp>
      <p:pic>
        <p:nvPicPr>
          <p:cNvPr id="10" name="Content Placeholder 6">
            <a:extLst>
              <a:ext uri="{FF2B5EF4-FFF2-40B4-BE49-F238E27FC236}">
                <a16:creationId xmlns:a16="http://schemas.microsoft.com/office/drawing/2014/main" id="{79BC0315-BFAB-42E8-B9F0-8CF60C9D38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5" t="33858" r="-105" b="57882"/>
          <a:stretch/>
        </p:blipFill>
        <p:spPr>
          <a:xfrm flipV="1">
            <a:off x="9205977" y="1405927"/>
            <a:ext cx="2340000" cy="88792"/>
          </a:xfrm>
          <a:prstGeom prst="rect">
            <a:avLst/>
          </a:prstGeom>
        </p:spPr>
      </p:pic>
    </p:spTree>
    <p:extLst>
      <p:ext uri="{BB962C8B-B14F-4D97-AF65-F5344CB8AC3E}">
        <p14:creationId xmlns:p14="http://schemas.microsoft.com/office/powerpoint/2010/main" val="104617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4601A-6AB6-4679-8622-4F62FB7E34FE}"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14069794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4601A-6AB6-4679-8622-4F62FB7E34FE}"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23407903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Content Placeholder 6"/>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10" name="Isosceles Triangle 9"/>
          <p:cNvSpPr/>
          <p:nvPr userDrawn="1"/>
        </p:nvSpPr>
        <p:spPr>
          <a:xfrm rot="-1740000" flipV="1">
            <a:off x="11462866" y="6040418"/>
            <a:ext cx="1021335" cy="906260"/>
          </a:xfrm>
          <a:prstGeom prst="triangl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p:cNvSpPr>
            <a:spLocks noGrp="1"/>
          </p:cNvSpPr>
          <p:nvPr>
            <p:ph type="sldNum" sz="quarter" idx="4"/>
          </p:nvPr>
        </p:nvSpPr>
        <p:spPr>
          <a:xfrm>
            <a:off x="9230333" y="6176963"/>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a:p>
        </p:txBody>
      </p:sp>
      <p:sp>
        <p:nvSpPr>
          <p:cNvPr id="12" name="TextBox 11"/>
          <p:cNvSpPr txBox="1"/>
          <p:nvPr userDrawn="1"/>
        </p:nvSpPr>
        <p:spPr>
          <a:xfrm>
            <a:off x="4160835" y="6432425"/>
            <a:ext cx="3828011" cy="338554"/>
          </a:xfrm>
          <a:prstGeom prst="rect">
            <a:avLst/>
          </a:prstGeom>
          <a:noFill/>
        </p:spPr>
        <p:txBody>
          <a:bodyPr wrap="square" rtlCol="0">
            <a:spAutoFit/>
          </a:bodyPr>
          <a:lstStyle/>
          <a:p>
            <a:r>
              <a:rPr lang="en-GB" sz="1600" b="1" i="1">
                <a:solidFill>
                  <a:schemeClr val="bg1"/>
                </a:solidFill>
                <a:latin typeface="Arial" panose="020B0604020202020204" pitchFamily="34" charset="0"/>
                <a:cs typeface="Arial" panose="020B0604020202020204" pitchFamily="34" charset="0"/>
              </a:rPr>
              <a:t>Working together across Sussex</a:t>
            </a:r>
          </a:p>
        </p:txBody>
      </p:sp>
      <p:pic>
        <p:nvPicPr>
          <p:cNvPr id="13" name="Picture 12"/>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
        <p:nvSpPr>
          <p:cNvPr id="8" name="Title 1"/>
          <p:cNvSpPr>
            <a:spLocks noGrp="1"/>
          </p:cNvSpPr>
          <p:nvPr>
            <p:ph type="title"/>
          </p:nvPr>
        </p:nvSpPr>
        <p:spPr>
          <a:xfrm>
            <a:off x="411892" y="173621"/>
            <a:ext cx="11301688" cy="869330"/>
          </a:xfrm>
        </p:spPr>
        <p:txBody>
          <a:bodyPr/>
          <a:lstStyle/>
          <a:p>
            <a:r>
              <a:rPr lang="en-US"/>
              <a:t>Click to edit Master title style</a:t>
            </a:r>
          </a:p>
        </p:txBody>
      </p:sp>
    </p:spTree>
    <p:extLst>
      <p:ext uri="{BB962C8B-B14F-4D97-AF65-F5344CB8AC3E}">
        <p14:creationId xmlns:p14="http://schemas.microsoft.com/office/powerpoint/2010/main" val="25858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646113" y="1460500"/>
            <a:ext cx="10983912" cy="4795838"/>
          </a:xfrm>
        </p:spPr>
        <p:txBody>
          <a:bodyPr/>
          <a:lstStyle/>
          <a:p>
            <a:r>
              <a:rPr lang="en-US"/>
              <a:t>Click icon to add table</a:t>
            </a:r>
            <a:endParaRPr lang="en-GB"/>
          </a:p>
        </p:txBody>
      </p:sp>
      <p:pic>
        <p:nvPicPr>
          <p:cNvPr id="6" name="Content Placeholder 6"/>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8" name="TextBox 7"/>
          <p:cNvSpPr txBox="1"/>
          <p:nvPr userDrawn="1"/>
        </p:nvSpPr>
        <p:spPr>
          <a:xfrm>
            <a:off x="4160835" y="6432425"/>
            <a:ext cx="3828011" cy="338554"/>
          </a:xfrm>
          <a:prstGeom prst="rect">
            <a:avLst/>
          </a:prstGeom>
          <a:noFill/>
        </p:spPr>
        <p:txBody>
          <a:bodyPr wrap="square" rtlCol="0">
            <a:spAutoFit/>
          </a:bodyPr>
          <a:lstStyle/>
          <a:p>
            <a:r>
              <a:rPr lang="en-GB" sz="1600" b="1" i="1">
                <a:solidFill>
                  <a:schemeClr val="bg1"/>
                </a:solidFill>
                <a:latin typeface="Arial" panose="020B0604020202020204" pitchFamily="34" charset="0"/>
                <a:cs typeface="Arial" panose="020B0604020202020204" pitchFamily="34" charset="0"/>
              </a:rPr>
              <a:t>Working together across Sussex</a:t>
            </a:r>
          </a:p>
        </p:txBody>
      </p:sp>
      <p:sp>
        <p:nvSpPr>
          <p:cNvPr id="12" name="Isosceles Triangle 11"/>
          <p:cNvSpPr/>
          <p:nvPr userDrawn="1"/>
        </p:nvSpPr>
        <p:spPr>
          <a:xfrm rot="-1740000" flipV="1">
            <a:off x="11462866" y="6040418"/>
            <a:ext cx="1021335" cy="906260"/>
          </a:xfrm>
          <a:prstGeom prst="triangl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5"/>
          <p:cNvSpPr>
            <a:spLocks noGrp="1"/>
          </p:cNvSpPr>
          <p:nvPr>
            <p:ph type="sldNum" sz="quarter" idx="4"/>
          </p:nvPr>
        </p:nvSpPr>
        <p:spPr>
          <a:xfrm>
            <a:off x="9230333" y="6176963"/>
            <a:ext cx="2743200"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F7EA6163-A48B-4960-BC30-F1706253BDE6}" type="slidenum">
              <a:rPr lang="en-GB" smtClean="0"/>
              <a:pPr/>
              <a:t>‹#›</a:t>
            </a:fld>
            <a:endParaRPr lang="en-GB"/>
          </a:p>
        </p:txBody>
      </p:sp>
      <p:pic>
        <p:nvPicPr>
          <p:cNvPr id="14" name="Picture 13"/>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
        <p:nvSpPr>
          <p:cNvPr id="9" name="Title 1"/>
          <p:cNvSpPr>
            <a:spLocks noGrp="1"/>
          </p:cNvSpPr>
          <p:nvPr>
            <p:ph type="title"/>
          </p:nvPr>
        </p:nvSpPr>
        <p:spPr>
          <a:xfrm>
            <a:off x="411892" y="173621"/>
            <a:ext cx="11301688" cy="869330"/>
          </a:xfrm>
        </p:spPr>
        <p:txBody>
          <a:bodyPr/>
          <a:lstStyle/>
          <a:p>
            <a:r>
              <a:rPr lang="en-US"/>
              <a:t>Click to edit Master title style</a:t>
            </a:r>
          </a:p>
        </p:txBody>
      </p:sp>
    </p:spTree>
    <p:extLst>
      <p:ext uri="{BB962C8B-B14F-4D97-AF65-F5344CB8AC3E}">
        <p14:creationId xmlns:p14="http://schemas.microsoft.com/office/powerpoint/2010/main" val="137928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5" y="854470"/>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41"/>
            <a:ext cx="863149" cy="276999"/>
          </a:xfrm>
          <a:prstGeom prst="rect">
            <a:avLst/>
          </a:prstGeom>
          <a:noFill/>
        </p:spPr>
        <p:txBody>
          <a:bodyPr wrap="square" rtlCol="0">
            <a:spAutoFit/>
          </a:bodyPr>
          <a:lstStyle/>
          <a:p>
            <a:pPr defTabSz="914377"/>
            <a:fld id="{34F92BC6-D7C3-584B-87F2-0B845776A5AD}" type="slidenum">
              <a:rPr lang="en-US" sz="1200" smtClean="0">
                <a:solidFill>
                  <a:srgbClr val="768692">
                    <a:lumMod val="60000"/>
                    <a:lumOff val="40000"/>
                  </a:srgbClr>
                </a:solidFill>
                <a:latin typeface="Arial" panose="020B0604020202020204" pitchFamily="34" charset="0"/>
                <a:cs typeface="Arial" panose="020B0604020202020204" pitchFamily="34" charset="0"/>
              </a:rPr>
              <a:pPr defTabSz="914377"/>
              <a:t>‹#›</a:t>
            </a:fld>
            <a:r>
              <a:rPr lang="en-US" sz="1200">
                <a:solidFill>
                  <a:srgbClr val="768692">
                    <a:lumMod val="60000"/>
                    <a:lumOff val="40000"/>
                  </a:srgbClr>
                </a:solidFill>
                <a:latin typeface="Arial" panose="020B0604020202020204" pitchFamily="34" charset="0"/>
                <a:cs typeface="Arial" panose="020B0604020202020204" pitchFamily="34" charset="0"/>
              </a:rPr>
              <a:t> </a:t>
            </a:r>
            <a:r>
              <a:rPr lang="en-US" sz="1200">
                <a:solidFill>
                  <a:srgbClr val="768692"/>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rgbClr val="768692"/>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4"/>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solidFill>
                  <a:srgbClr val="768692">
                    <a:lumMod val="60000"/>
                    <a:lumOff val="40000"/>
                  </a:srgbClr>
                </a:solidFill>
              </a:rPr>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9" y="293024"/>
            <a:ext cx="1440873" cy="436419"/>
          </a:xfrm>
          <a:prstGeom prst="rect">
            <a:avLst/>
          </a:prstGeom>
        </p:spPr>
      </p:pic>
    </p:spTree>
    <p:extLst>
      <p:ext uri="{BB962C8B-B14F-4D97-AF65-F5344CB8AC3E}">
        <p14:creationId xmlns:p14="http://schemas.microsoft.com/office/powerpoint/2010/main" val="1747517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54407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a:p>
        </p:txBody>
      </p:sp>
      <p:sp>
        <p:nvSpPr>
          <p:cNvPr id="8" name="Title 1"/>
          <p:cNvSpPr>
            <a:spLocks noGrp="1"/>
          </p:cNvSpPr>
          <p:nvPr>
            <p:ph type="title"/>
          </p:nvPr>
        </p:nvSpPr>
        <p:spPr>
          <a:xfrm>
            <a:off x="514351" y="1700808"/>
            <a:ext cx="10972800" cy="2232248"/>
          </a:xfrm>
        </p:spPr>
        <p:txBody>
          <a:bodyPr/>
          <a:lstStyle>
            <a:lvl1pPr algn="ctr">
              <a:defRPr/>
            </a:lvl1pPr>
          </a:lstStyle>
          <a:p>
            <a:r>
              <a:rPr lang="en-US"/>
              <a:t>Click to edit Master title style</a:t>
            </a:r>
            <a:endParaRPr lang="en-GB"/>
          </a:p>
        </p:txBody>
      </p:sp>
      <p:pic>
        <p:nvPicPr>
          <p:cNvPr id="2" name="Picture 1" descr="Power-point-bgnd-Title-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757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a:p>
        </p:txBody>
      </p:sp>
      <p:pic>
        <p:nvPicPr>
          <p:cNvPr id="2" name="Picture 1" descr="Power-point-bgn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2558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E8710CB4-71F0-2343-8993-59BB2A3CF373}" type="slidenum">
              <a:rPr lang="en-GB"/>
              <a:pPr/>
              <a:t>‹#›</a:t>
            </a:fld>
            <a:endParaRPr lang="en-GB"/>
          </a:p>
        </p:txBody>
      </p:sp>
    </p:spTree>
    <p:extLst>
      <p:ext uri="{BB962C8B-B14F-4D97-AF65-F5344CB8AC3E}">
        <p14:creationId xmlns:p14="http://schemas.microsoft.com/office/powerpoint/2010/main" val="3916814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99B"/>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2205039"/>
            <a:ext cx="5384800" cy="30961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205039"/>
            <a:ext cx="5384800" cy="30961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F4719A42-8D72-8946-BE7C-2EEA1840B467}" type="slidenum">
              <a:rPr lang="en-GB"/>
              <a:pPr/>
              <a:t>‹#›</a:t>
            </a:fld>
            <a:endParaRPr lang="en-GB"/>
          </a:p>
        </p:txBody>
      </p:sp>
    </p:spTree>
    <p:extLst>
      <p:ext uri="{BB962C8B-B14F-4D97-AF65-F5344CB8AC3E}">
        <p14:creationId xmlns:p14="http://schemas.microsoft.com/office/powerpoint/2010/main" val="81942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4601A-6AB6-4679-8622-4F62FB7E34FE}"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A6163-A48B-4960-BC30-F1706253BDE6}" type="slidenum">
              <a:rPr lang="en-GB" smtClean="0"/>
              <a:pPr/>
              <a:t>‹#›</a:t>
            </a:fld>
            <a:endParaRPr lang="en-GB"/>
          </a:p>
        </p:txBody>
      </p:sp>
      <p:pic>
        <p:nvPicPr>
          <p:cNvPr id="7" name="Content Placeholder 6">
            <a:extLst>
              <a:ext uri="{FF2B5EF4-FFF2-40B4-BE49-F238E27FC236}">
                <a16:creationId xmlns:a16="http://schemas.microsoft.com/office/drawing/2014/main" id="{4EEEAA10-A39E-44EF-8983-2532B067E5B4}"/>
              </a:ext>
            </a:extLst>
          </p:cNvPr>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pic>
        <p:nvPicPr>
          <p:cNvPr id="8" name="Picture 7">
            <a:extLst>
              <a:ext uri="{FF2B5EF4-FFF2-40B4-BE49-F238E27FC236}">
                <a16:creationId xmlns:a16="http://schemas.microsoft.com/office/drawing/2014/main" id="{3883B868-C647-40C7-9311-D853A7B3F314}"/>
              </a:ext>
            </a:extLst>
          </p:cNvPr>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
        <p:nvSpPr>
          <p:cNvPr id="9" name="Isosceles Triangle 8">
            <a:extLst>
              <a:ext uri="{FF2B5EF4-FFF2-40B4-BE49-F238E27FC236}">
                <a16:creationId xmlns:a16="http://schemas.microsoft.com/office/drawing/2014/main" id="{78B2B6B9-A811-4D9C-9F13-3234C005E5FE}"/>
              </a:ext>
            </a:extLst>
          </p:cNvPr>
          <p:cNvSpPr/>
          <p:nvPr userDrawn="1"/>
        </p:nvSpPr>
        <p:spPr>
          <a:xfrm rot="-1740000" flipV="1">
            <a:off x="11462866" y="6040418"/>
            <a:ext cx="1021335" cy="906260"/>
          </a:xfrm>
          <a:prstGeom prst="triangl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D0061FD-5A26-416F-98B4-54E39BB77AA1}"/>
              </a:ext>
            </a:extLst>
          </p:cNvPr>
          <p:cNvSpPr txBox="1"/>
          <p:nvPr userDrawn="1"/>
        </p:nvSpPr>
        <p:spPr>
          <a:xfrm>
            <a:off x="4160835" y="6432425"/>
            <a:ext cx="3828011" cy="338554"/>
          </a:xfrm>
          <a:prstGeom prst="rect">
            <a:avLst/>
          </a:prstGeom>
          <a:noFill/>
        </p:spPr>
        <p:txBody>
          <a:bodyPr wrap="square" rtlCol="0">
            <a:spAutoFit/>
          </a:bodyPr>
          <a:lstStyle/>
          <a:p>
            <a:r>
              <a:rPr lang="en-GB" sz="1600" b="1" i="1">
                <a:solidFill>
                  <a:schemeClr val="bg1"/>
                </a:solidFill>
                <a:latin typeface="Arial" panose="020B0604020202020204" pitchFamily="34" charset="0"/>
                <a:cs typeface="Arial" panose="020B0604020202020204" pitchFamily="34" charset="0"/>
              </a:rPr>
              <a:t>Working together across Sussex</a:t>
            </a:r>
          </a:p>
        </p:txBody>
      </p:sp>
    </p:spTree>
    <p:extLst>
      <p:ext uri="{BB962C8B-B14F-4D97-AF65-F5344CB8AC3E}">
        <p14:creationId xmlns:p14="http://schemas.microsoft.com/office/powerpoint/2010/main" val="3960250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808" y="1124744"/>
            <a:ext cx="10972800" cy="7969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23392" y="2154535"/>
            <a:ext cx="5373125" cy="6180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852936"/>
            <a:ext cx="5386917" cy="2448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213285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852936"/>
            <a:ext cx="5389033" cy="2448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40825678-BF99-0242-B63E-B759E6C7AE39}" type="slidenum">
              <a:rPr lang="en-GB"/>
              <a:pPr/>
              <a:t>‹#›</a:t>
            </a:fld>
            <a:endParaRPr lang="en-GB"/>
          </a:p>
        </p:txBody>
      </p:sp>
    </p:spTree>
    <p:extLst>
      <p:ext uri="{BB962C8B-B14F-4D97-AF65-F5344CB8AC3E}">
        <p14:creationId xmlns:p14="http://schemas.microsoft.com/office/powerpoint/2010/main" val="4009793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9205" y="4944616"/>
            <a:ext cx="7315200" cy="284584"/>
          </a:xfrm>
        </p:spPr>
        <p:txBody>
          <a:bodyPr anchor="b"/>
          <a:lstStyle>
            <a:lvl1pPr algn="ctr">
              <a:defRPr sz="2000" b="1"/>
            </a:lvl1pPr>
          </a:lstStyle>
          <a:p>
            <a:r>
              <a:rPr lang="en-US"/>
              <a:t>Click to edit Master title style</a:t>
            </a:r>
            <a:endParaRPr lang="en-GB"/>
          </a:p>
        </p:txBody>
      </p:sp>
      <p:sp>
        <p:nvSpPr>
          <p:cNvPr id="3" name="Picture Placeholder 2"/>
          <p:cNvSpPr>
            <a:spLocks noGrp="1"/>
          </p:cNvSpPr>
          <p:nvPr>
            <p:ph type="pic" idx="1"/>
          </p:nvPr>
        </p:nvSpPr>
        <p:spPr>
          <a:xfrm>
            <a:off x="2429205" y="1340768"/>
            <a:ext cx="7315200" cy="3384376"/>
          </a:xfrm>
        </p:spPr>
        <p:txBody>
          <a:bodyPr/>
          <a:lstStyle>
            <a:lvl1pPr marL="0" indent="0">
              <a:buNone/>
              <a:defRPr sz="3200">
                <a:solidFill>
                  <a:srgbClr val="00599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9F5498F4-F302-A341-8254-A133F073195D}" type="slidenum">
              <a:rPr lang="en-GB"/>
              <a:pPr/>
              <a:t>‹#›</a:t>
            </a:fld>
            <a:endParaRPr lang="en-GB"/>
          </a:p>
        </p:txBody>
      </p:sp>
    </p:spTree>
    <p:extLst>
      <p:ext uri="{BB962C8B-B14F-4D97-AF65-F5344CB8AC3E}">
        <p14:creationId xmlns:p14="http://schemas.microsoft.com/office/powerpoint/2010/main" val="4252086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1231287"/>
            <a:ext cx="5124004" cy="2333933"/>
          </a:xfrm>
        </p:spPr>
        <p:txBody>
          <a:bodyPr anchor="b" anchorCtr="0">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575630"/>
            <a:ext cx="5124004" cy="466379"/>
          </a:xfrm>
        </p:spPr>
        <p:txBody>
          <a:bodyPr anchor="b" anchorCtr="0">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Logo&#10;&#10;Description automatically generated">
            <a:extLst>
              <a:ext uri="{FF2B5EF4-FFF2-40B4-BE49-F238E27FC236}">
                <a16:creationId xmlns:a16="http://schemas.microsoft.com/office/drawing/2014/main" id="{9D49377F-4726-47FA-A1C4-2C8075AC025D}"/>
              </a:ext>
            </a:extLst>
          </p:cNvPr>
          <p:cNvPicPr>
            <a:picLocks noChangeAspect="1"/>
          </p:cNvPicPr>
          <p:nvPr userDrawn="1"/>
        </p:nvPicPr>
        <p:blipFill>
          <a:blip r:embed="rId2"/>
          <a:stretch>
            <a:fillRect/>
          </a:stretch>
        </p:blipFill>
        <p:spPr>
          <a:xfrm>
            <a:off x="10786766" y="135244"/>
            <a:ext cx="1123236" cy="10754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D193118-9D7B-4C19-AFBC-8FCA07B0FDAB}"/>
              </a:ext>
            </a:extLst>
          </p:cNvPr>
          <p:cNvPicPr>
            <a:picLocks noChangeAspect="1"/>
          </p:cNvPicPr>
          <p:nvPr userDrawn="1"/>
        </p:nvPicPr>
        <p:blipFill>
          <a:blip r:embed="rId3"/>
          <a:stretch>
            <a:fillRect/>
          </a:stretch>
        </p:blipFill>
        <p:spPr>
          <a:xfrm>
            <a:off x="4818849" y="1150536"/>
            <a:ext cx="7373151" cy="5707464"/>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1231287"/>
            <a:ext cx="5124004" cy="2333933"/>
          </a:xfrm>
        </p:spPr>
        <p:txBody>
          <a:bodyPr anchor="b" anchorCtr="0">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575630"/>
            <a:ext cx="5124004" cy="466379"/>
          </a:xfrm>
        </p:spPr>
        <p:txBody>
          <a:bodyPr anchor="b" anchorCtr="0">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Logo&#10;&#10;Description automatically generated">
            <a:extLst>
              <a:ext uri="{FF2B5EF4-FFF2-40B4-BE49-F238E27FC236}">
                <a16:creationId xmlns:a16="http://schemas.microsoft.com/office/drawing/2014/main" id="{9D49377F-4726-47FA-A1C4-2C8075AC025D}"/>
              </a:ext>
            </a:extLst>
          </p:cNvPr>
          <p:cNvPicPr>
            <a:picLocks noChangeAspect="1"/>
          </p:cNvPicPr>
          <p:nvPr userDrawn="1"/>
        </p:nvPicPr>
        <p:blipFill>
          <a:blip r:embed="rId2"/>
          <a:stretch>
            <a:fillRect/>
          </a:stretch>
        </p:blipFill>
        <p:spPr>
          <a:xfrm>
            <a:off x="10786766" y="135244"/>
            <a:ext cx="1123236" cy="10754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D193118-9D7B-4C19-AFBC-8FCA07B0FDAB}"/>
              </a:ext>
            </a:extLst>
          </p:cNvPr>
          <p:cNvPicPr>
            <a:picLocks noChangeAspect="1"/>
          </p:cNvPicPr>
          <p:nvPr userDrawn="1"/>
        </p:nvPicPr>
        <p:blipFill>
          <a:blip r:embed="rId3"/>
          <a:stretch>
            <a:fillRect/>
          </a:stretch>
        </p:blipFill>
        <p:spPr>
          <a:xfrm>
            <a:off x="4818849" y="1150536"/>
            <a:ext cx="7373151" cy="5707464"/>
          </a:xfrm>
          <a:prstGeom prst="rect">
            <a:avLst/>
          </a:prstGeom>
        </p:spPr>
      </p:pic>
    </p:spTree>
    <p:extLst>
      <p:ext uri="{BB962C8B-B14F-4D97-AF65-F5344CB8AC3E}">
        <p14:creationId xmlns:p14="http://schemas.microsoft.com/office/powerpoint/2010/main" val="2874214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Draft System POP Overview</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1575577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4" y="854466"/>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388419" y="6372536"/>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1"/>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Draft System POP Overview</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9" y="293025"/>
            <a:ext cx="1440873" cy="436419"/>
          </a:xfrm>
          <a:prstGeom prst="rect">
            <a:avLst/>
          </a:prstGeom>
        </p:spPr>
      </p:pic>
    </p:spTree>
    <p:extLst>
      <p:ext uri="{BB962C8B-B14F-4D97-AF65-F5344CB8AC3E}">
        <p14:creationId xmlns:p14="http://schemas.microsoft.com/office/powerpoint/2010/main" val="400917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0EE8-DBD2-4869-8E59-96C63FC763FA}" type="datetime1">
              <a:rPr lang="en-US" smtClean="0"/>
              <a:t>11/7/2022</a:t>
            </a:fld>
            <a:endParaRPr lang="en-GB"/>
          </a:p>
        </p:txBody>
      </p:sp>
      <p:sp>
        <p:nvSpPr>
          <p:cNvPr id="5" name="Footer Placeholder 4"/>
          <p:cNvSpPr>
            <a:spLocks noGrp="1"/>
          </p:cNvSpPr>
          <p:nvPr>
            <p:ph type="ftr" sz="quarter" idx="11"/>
          </p:nvPr>
        </p:nvSpPr>
        <p:spPr/>
        <p:txBody>
          <a:bodyPr/>
          <a:lstStyle/>
          <a:p>
            <a:r>
              <a:rPr lang="en-GB"/>
              <a:t>Draft System POP Overview</a:t>
            </a:r>
          </a:p>
        </p:txBody>
      </p:sp>
      <p:sp>
        <p:nvSpPr>
          <p:cNvPr id="6" name="Slide Number Placeholder 5"/>
          <p:cNvSpPr>
            <a:spLocks noGrp="1"/>
          </p:cNvSpPr>
          <p:nvPr>
            <p:ph type="sldNum" sz="quarter" idx="12"/>
          </p:nvPr>
        </p:nvSpPr>
        <p:spPr/>
        <p:txBody>
          <a:bodyPr/>
          <a:lstStyle/>
          <a:p>
            <a:fld id="{06A68ACE-2451-411C-8DB0-BF0184A0714A}" type="slidenum">
              <a:rPr lang="en-GB" smtClean="0"/>
              <a:t>‹#›</a:t>
            </a:fld>
            <a:endParaRPr lang="en-GB"/>
          </a:p>
        </p:txBody>
      </p:sp>
    </p:spTree>
    <p:extLst>
      <p:ext uri="{BB962C8B-B14F-4D97-AF65-F5344CB8AC3E}">
        <p14:creationId xmlns:p14="http://schemas.microsoft.com/office/powerpoint/2010/main" val="4093077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983E-0B7A-452F-A0B1-8108E69775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46CE48-4C8B-4344-8F50-24A7619ED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5D4C52-79BB-47EE-8B40-568B6BC682B3}"/>
              </a:ext>
            </a:extLst>
          </p:cNvPr>
          <p:cNvSpPr>
            <a:spLocks noGrp="1"/>
          </p:cNvSpPr>
          <p:nvPr>
            <p:ph type="dt" sz="half" idx="10"/>
          </p:nvPr>
        </p:nvSpPr>
        <p:spPr/>
        <p:txBody>
          <a:bodyPr/>
          <a:lstStyle/>
          <a:p>
            <a:fld id="{814E0741-B57F-45C0-8AB6-104F0B3EACBB}" type="datetimeFigureOut">
              <a:rPr lang="en-GB" smtClean="0"/>
              <a:t>07/11/2022</a:t>
            </a:fld>
            <a:endParaRPr lang="en-GB"/>
          </a:p>
        </p:txBody>
      </p:sp>
      <p:sp>
        <p:nvSpPr>
          <p:cNvPr id="5" name="Footer Placeholder 4">
            <a:extLst>
              <a:ext uri="{FF2B5EF4-FFF2-40B4-BE49-F238E27FC236}">
                <a16:creationId xmlns:a16="http://schemas.microsoft.com/office/drawing/2014/main" id="{63A81345-A03F-43BC-B6EA-2B5DAC1DB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3D03A-477A-49B7-9E74-2549686B409F}"/>
              </a:ext>
            </a:extLst>
          </p:cNvPr>
          <p:cNvSpPr>
            <a:spLocks noGrp="1"/>
          </p:cNvSpPr>
          <p:nvPr>
            <p:ph type="sldNum" sz="quarter" idx="12"/>
          </p:nvPr>
        </p:nvSpPr>
        <p:spPr/>
        <p:txBody>
          <a:bodyPr/>
          <a:lstStyle/>
          <a:p>
            <a:fld id="{803697DD-5B3E-4D6C-82F5-789D2D2AB50D}" type="slidenum">
              <a:rPr lang="en-GB" smtClean="0"/>
              <a:t>‹#›</a:t>
            </a:fld>
            <a:endParaRPr lang="en-GB"/>
          </a:p>
        </p:txBody>
      </p:sp>
    </p:spTree>
    <p:extLst>
      <p:ext uri="{BB962C8B-B14F-4D97-AF65-F5344CB8AC3E}">
        <p14:creationId xmlns:p14="http://schemas.microsoft.com/office/powerpoint/2010/main" val="23904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4601A-6AB6-4679-8622-4F62FB7E34FE}"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39098486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C4601A-6AB6-4679-8622-4F62FB7E34FE}"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31797410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C4601A-6AB6-4679-8622-4F62FB7E34FE}" type="datetimeFigureOut">
              <a:rPr lang="en-GB" smtClean="0"/>
              <a:t>07/11/2022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19586483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C4601A-6AB6-4679-8622-4F62FB7E34FE}" type="datetimeFigureOut">
              <a:rPr lang="en-GB" smtClean="0"/>
              <a:t>07/11/2022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EA6163-A48B-4960-BC30-F1706253BDE6}" type="slidenum">
              <a:rPr lang="en-GB" smtClean="0"/>
              <a:pPr/>
              <a:t>‹#›</a:t>
            </a:fld>
            <a:endParaRPr lang="en-GB"/>
          </a:p>
        </p:txBody>
      </p:sp>
      <p:pic>
        <p:nvPicPr>
          <p:cNvPr id="6" name="Content Placeholder 6">
            <a:extLst>
              <a:ext uri="{FF2B5EF4-FFF2-40B4-BE49-F238E27FC236}">
                <a16:creationId xmlns:a16="http://schemas.microsoft.com/office/drawing/2014/main" id="{280C2649-FF66-4498-9405-607305E48936}"/>
              </a:ext>
            </a:extLst>
          </p:cNvPr>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7" name="Isosceles Triangle 6">
            <a:extLst>
              <a:ext uri="{FF2B5EF4-FFF2-40B4-BE49-F238E27FC236}">
                <a16:creationId xmlns:a16="http://schemas.microsoft.com/office/drawing/2014/main" id="{89681105-BF84-4E51-8B12-D0D1A5C0B59D}"/>
              </a:ext>
            </a:extLst>
          </p:cNvPr>
          <p:cNvSpPr/>
          <p:nvPr userDrawn="1"/>
        </p:nvSpPr>
        <p:spPr>
          <a:xfrm rot="-1740000" flipV="1">
            <a:off x="11462866" y="6040418"/>
            <a:ext cx="1021335" cy="906260"/>
          </a:xfrm>
          <a:prstGeom prst="triangl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36DB9AA-777E-4BE6-ABBF-71F25CDCFE09}"/>
              </a:ext>
            </a:extLst>
          </p:cNvPr>
          <p:cNvSpPr txBox="1"/>
          <p:nvPr userDrawn="1"/>
        </p:nvSpPr>
        <p:spPr>
          <a:xfrm>
            <a:off x="4160835" y="6432425"/>
            <a:ext cx="3828011" cy="338554"/>
          </a:xfrm>
          <a:prstGeom prst="rect">
            <a:avLst/>
          </a:prstGeom>
          <a:noFill/>
        </p:spPr>
        <p:txBody>
          <a:bodyPr wrap="square" rtlCol="0">
            <a:spAutoFit/>
          </a:bodyPr>
          <a:lstStyle/>
          <a:p>
            <a:r>
              <a:rPr lang="en-GB" sz="1600" b="1" i="1">
                <a:solidFill>
                  <a:schemeClr val="bg1"/>
                </a:solidFill>
                <a:latin typeface="Arial" panose="020B0604020202020204" pitchFamily="34" charset="0"/>
                <a:cs typeface="Arial" panose="020B0604020202020204" pitchFamily="34" charset="0"/>
              </a:rPr>
              <a:t>Working together across Sussex</a:t>
            </a:r>
          </a:p>
        </p:txBody>
      </p:sp>
      <p:pic>
        <p:nvPicPr>
          <p:cNvPr id="9" name="Picture 8">
            <a:extLst>
              <a:ext uri="{FF2B5EF4-FFF2-40B4-BE49-F238E27FC236}">
                <a16:creationId xmlns:a16="http://schemas.microsoft.com/office/drawing/2014/main" id="{8B950A63-4EAC-44CE-92F7-9217D7A1B6F0}"/>
              </a:ext>
            </a:extLst>
          </p:cNvPr>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Tree>
    <p:extLst>
      <p:ext uri="{BB962C8B-B14F-4D97-AF65-F5344CB8AC3E}">
        <p14:creationId xmlns:p14="http://schemas.microsoft.com/office/powerpoint/2010/main" val="312378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4601A-6AB6-4679-8622-4F62FB7E34FE}" type="datetimeFigureOut">
              <a:rPr lang="en-GB" smtClean="0"/>
              <a:t>07/11/2022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EA6163-A48B-4960-BC30-F1706253BDE6}" type="slidenum">
              <a:rPr lang="en-GB" smtClean="0"/>
              <a:pPr/>
              <a:t>‹#›</a:t>
            </a:fld>
            <a:endParaRPr lang="en-GB"/>
          </a:p>
        </p:txBody>
      </p:sp>
      <p:pic>
        <p:nvPicPr>
          <p:cNvPr id="5" name="Content Placeholder 6">
            <a:extLst>
              <a:ext uri="{FF2B5EF4-FFF2-40B4-BE49-F238E27FC236}">
                <a16:creationId xmlns:a16="http://schemas.microsoft.com/office/drawing/2014/main" id="{FE3FA63A-06A0-47F2-8E6B-603E8091A2AE}"/>
              </a:ext>
            </a:extLst>
          </p:cNvPr>
          <p:cNvPicPr>
            <a:picLocks/>
          </p:cNvPicPr>
          <p:nvPr userDrawn="1"/>
        </p:nvPicPr>
        <p:blipFill rotWithShape="1">
          <a:blip r:embed="rId2">
            <a:extLst>
              <a:ext uri="{28A0092B-C50C-407E-A947-70E740481C1C}">
                <a14:useLocalDpi xmlns:a14="http://schemas.microsoft.com/office/drawing/2010/main" val="0"/>
              </a:ext>
            </a:extLst>
          </a:blip>
          <a:srcRect t="31176" b="60814"/>
          <a:stretch/>
        </p:blipFill>
        <p:spPr>
          <a:xfrm>
            <a:off x="0" y="6354000"/>
            <a:ext cx="12200942" cy="504000"/>
          </a:xfrm>
          <a:prstGeom prst="rect">
            <a:avLst/>
          </a:prstGeom>
        </p:spPr>
      </p:pic>
      <p:sp>
        <p:nvSpPr>
          <p:cNvPr id="6" name="Isosceles Triangle 5">
            <a:extLst>
              <a:ext uri="{FF2B5EF4-FFF2-40B4-BE49-F238E27FC236}">
                <a16:creationId xmlns:a16="http://schemas.microsoft.com/office/drawing/2014/main" id="{BC724A47-0932-4073-B1C7-08BC8AB55780}"/>
              </a:ext>
            </a:extLst>
          </p:cNvPr>
          <p:cNvSpPr/>
          <p:nvPr userDrawn="1"/>
        </p:nvSpPr>
        <p:spPr>
          <a:xfrm rot="-1740000" flipV="1">
            <a:off x="11462866" y="6040418"/>
            <a:ext cx="1021335" cy="906260"/>
          </a:xfrm>
          <a:prstGeom prst="triangl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910ED32-7B85-484F-A392-88A2E63C7CA2}"/>
              </a:ext>
            </a:extLst>
          </p:cNvPr>
          <p:cNvSpPr txBox="1"/>
          <p:nvPr userDrawn="1"/>
        </p:nvSpPr>
        <p:spPr>
          <a:xfrm>
            <a:off x="4160835" y="6432425"/>
            <a:ext cx="3828011" cy="338554"/>
          </a:xfrm>
          <a:prstGeom prst="rect">
            <a:avLst/>
          </a:prstGeom>
          <a:noFill/>
        </p:spPr>
        <p:txBody>
          <a:bodyPr wrap="square" rtlCol="0">
            <a:spAutoFit/>
          </a:bodyPr>
          <a:lstStyle/>
          <a:p>
            <a:r>
              <a:rPr lang="en-GB" sz="1600" b="1" i="1">
                <a:solidFill>
                  <a:schemeClr val="bg1"/>
                </a:solidFill>
                <a:latin typeface="Arial" panose="020B0604020202020204" pitchFamily="34" charset="0"/>
                <a:cs typeface="Arial" panose="020B0604020202020204" pitchFamily="34" charset="0"/>
              </a:rPr>
              <a:t>Working together across Sussex</a:t>
            </a:r>
          </a:p>
        </p:txBody>
      </p:sp>
      <p:pic>
        <p:nvPicPr>
          <p:cNvPr id="8" name="Picture 7">
            <a:extLst>
              <a:ext uri="{FF2B5EF4-FFF2-40B4-BE49-F238E27FC236}">
                <a16:creationId xmlns:a16="http://schemas.microsoft.com/office/drawing/2014/main" id="{E0E53FC1-CF5D-4AA7-9C9D-B228518D185A}"/>
              </a:ext>
            </a:extLst>
          </p:cNvPr>
          <p:cNvPicPr>
            <a:picLocks/>
          </p:cNvPicPr>
          <p:nvPr userDrawn="1"/>
        </p:nvPicPr>
        <p:blipFill rotWithShape="1">
          <a:blip r:embed="rId3">
            <a:extLst>
              <a:ext uri="{28A0092B-C50C-407E-A947-70E740481C1C}">
                <a14:useLocalDpi xmlns:a14="http://schemas.microsoft.com/office/drawing/2010/main" val="0"/>
              </a:ext>
            </a:extLst>
          </a:blip>
          <a:srcRect b="14013"/>
          <a:stretch/>
        </p:blipFill>
        <p:spPr>
          <a:xfrm>
            <a:off x="-13358" y="1086230"/>
            <a:ext cx="12204000" cy="45719"/>
          </a:xfrm>
          <a:prstGeom prst="rect">
            <a:avLst/>
          </a:prstGeom>
        </p:spPr>
      </p:pic>
    </p:spTree>
    <p:extLst>
      <p:ext uri="{BB962C8B-B14F-4D97-AF65-F5344CB8AC3E}">
        <p14:creationId xmlns:p14="http://schemas.microsoft.com/office/powerpoint/2010/main" val="415883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4601A-6AB6-4679-8622-4F62FB7E34FE}"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8089049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C4601A-6AB6-4679-8622-4F62FB7E34FE}"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EA6163-A48B-4960-BC30-F1706253BDE6}" type="slidenum">
              <a:rPr lang="en-GB" smtClean="0"/>
              <a:pPr/>
              <a:t>‹#›</a:t>
            </a:fld>
            <a:endParaRPr lang="en-GB"/>
          </a:p>
        </p:txBody>
      </p:sp>
    </p:spTree>
    <p:extLst>
      <p:ext uri="{BB962C8B-B14F-4D97-AF65-F5344CB8AC3E}">
        <p14:creationId xmlns:p14="http://schemas.microsoft.com/office/powerpoint/2010/main" val="38167196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86CB4B4D-7CA3-9044-876B-883B54F8677D}" type="slidenum">
              <a:rPr lang="en-GB" smtClean="0"/>
              <a:t>‹#›</a:t>
            </a:fld>
            <a:endParaRPr lang="en-GB"/>
          </a:p>
        </p:txBody>
      </p:sp>
    </p:spTree>
    <p:extLst>
      <p:ext uri="{BB962C8B-B14F-4D97-AF65-F5344CB8AC3E}">
        <p14:creationId xmlns:p14="http://schemas.microsoft.com/office/powerpoint/2010/main" val="23133847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78" r:id="rId12"/>
    <p:sldLayoutId id="2147483680" r:id="rId13"/>
    <p:sldLayoutId id="2147483723" r:id="rId14"/>
    <p:sldLayoutId id="214748373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196752"/>
            <a:ext cx="109728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09600" y="2060849"/>
            <a:ext cx="109728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2"/>
            <a:r>
              <a:rPr lang="en-GB"/>
              <a:t>Next level</a:t>
            </a:r>
          </a:p>
          <a:p>
            <a:pPr lvl="2"/>
            <a:r>
              <a:rPr lang="en-GB"/>
              <a:t>Next level</a:t>
            </a:r>
          </a:p>
          <a:p>
            <a:pPr lvl="2"/>
            <a:r>
              <a:rPr lang="en-GB"/>
              <a:t>Next level</a:t>
            </a:r>
          </a:p>
          <a:p>
            <a:pPr lvl="2"/>
            <a:r>
              <a:rPr lang="en-GB"/>
              <a:t>Next level</a:t>
            </a:r>
          </a:p>
          <a:p>
            <a:pPr lvl="2"/>
            <a:r>
              <a:rPr lang="en-GB"/>
              <a:t>Next level</a:t>
            </a:r>
          </a:p>
          <a:p>
            <a:pPr marL="627063" marR="0" lvl="2" indent="-266700" algn="l" defTabSz="914400" rtl="0" eaLnBrk="0" fontAlgn="base" latinLnBrk="0" hangingPunct="0">
              <a:lnSpc>
                <a:spcPct val="100000"/>
              </a:lnSpc>
              <a:spcBef>
                <a:spcPct val="20000"/>
              </a:spcBef>
              <a:spcAft>
                <a:spcPct val="0"/>
              </a:spcAft>
              <a:buClrTx/>
              <a:buSzTx/>
              <a:buFontTx/>
              <a:buBlip>
                <a:blip r:embed="rId8"/>
              </a:buBlip>
              <a:tabLst/>
              <a:defRPr/>
            </a:pPr>
            <a:r>
              <a:rPr lang="en-GB"/>
              <a:t>Next level</a:t>
            </a:r>
          </a:p>
        </p:txBody>
      </p:sp>
      <p:sp>
        <p:nvSpPr>
          <p:cNvPr id="1028" name="Rectangle 4"/>
          <p:cNvSpPr>
            <a:spLocks noGrp="1" noChangeArrowheads="1"/>
          </p:cNvSpPr>
          <p:nvPr>
            <p:ph type="dt" sz="half" idx="2"/>
          </p:nvPr>
        </p:nvSpPr>
        <p:spPr bwMode="auto">
          <a:xfrm>
            <a:off x="609600" y="5445224"/>
            <a:ext cx="284480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r>
              <a:rPr lang="en-GB" altLang="en-US"/>
              <a:t>Date:</a:t>
            </a:r>
          </a:p>
        </p:txBody>
      </p:sp>
      <p:sp>
        <p:nvSpPr>
          <p:cNvPr id="1029" name="Rectangle 5"/>
          <p:cNvSpPr>
            <a:spLocks noGrp="1" noChangeArrowheads="1"/>
          </p:cNvSpPr>
          <p:nvPr>
            <p:ph type="ftr" sz="quarter" idx="3"/>
          </p:nvPr>
        </p:nvSpPr>
        <p:spPr bwMode="auto">
          <a:xfrm>
            <a:off x="4165600" y="5445224"/>
            <a:ext cx="386080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ea typeface="+mn-ea"/>
              </a:defRPr>
            </a:lvl1pPr>
          </a:lstStyle>
          <a:p>
            <a:pPr>
              <a:defRPr/>
            </a:pPr>
            <a:endParaRPr lang="en-GB" altLang="en-US"/>
          </a:p>
        </p:txBody>
      </p:sp>
      <p:sp>
        <p:nvSpPr>
          <p:cNvPr id="1030" name="Rectangle 6"/>
          <p:cNvSpPr>
            <a:spLocks noGrp="1" noChangeArrowheads="1"/>
          </p:cNvSpPr>
          <p:nvPr>
            <p:ph type="sldNum" sz="quarter" idx="4"/>
          </p:nvPr>
        </p:nvSpPr>
        <p:spPr bwMode="auto">
          <a:xfrm>
            <a:off x="10032437" y="6245225"/>
            <a:ext cx="1549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3FE639-8BBE-D74F-86DD-C23C1967D8C1}" type="slidenum">
              <a:rPr lang="en-GB"/>
              <a:pPr/>
              <a:t>‹#›</a:t>
            </a:fld>
            <a:endParaRPr lang="en-GB"/>
          </a:p>
        </p:txBody>
      </p:sp>
      <p:pic>
        <p:nvPicPr>
          <p:cNvPr id="2" name="Picture 1" descr="Power-point-bgnd-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99875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xStyles>
    <p:titleStyle>
      <a:lvl1pPr algn="l" rtl="0" eaLnBrk="0" fontAlgn="base" hangingPunct="0">
        <a:spcBef>
          <a:spcPct val="0"/>
        </a:spcBef>
        <a:spcAft>
          <a:spcPct val="0"/>
        </a:spcAft>
        <a:defRPr sz="4400">
          <a:solidFill>
            <a:srgbClr val="00599B"/>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2pPr>
      <a:lvl3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3pPr>
      <a:lvl4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4pPr>
      <a:lvl5pPr algn="l" rtl="0" eaLnBrk="0" fontAlgn="base" hangingPunct="0">
        <a:spcBef>
          <a:spcPct val="0"/>
        </a:spcBef>
        <a:spcAft>
          <a:spcPct val="0"/>
        </a:spcAft>
        <a:defRPr sz="4400">
          <a:solidFill>
            <a:schemeClr val="tx2"/>
          </a:solidFill>
          <a:latin typeface="Arial Rounded MT Bold" pitchFamily="34" charset="0"/>
          <a:ea typeface="ＭＳ Ｐゴシック" charset="0"/>
        </a:defRPr>
      </a:lvl5pPr>
      <a:lvl6pPr marL="457200" algn="l" rtl="0" fontAlgn="base">
        <a:spcBef>
          <a:spcPct val="0"/>
        </a:spcBef>
        <a:spcAft>
          <a:spcPct val="0"/>
        </a:spcAft>
        <a:defRPr sz="4400">
          <a:solidFill>
            <a:schemeClr val="tx2"/>
          </a:solidFill>
          <a:latin typeface="Arial Rounded MT Bold" pitchFamily="34" charset="0"/>
        </a:defRPr>
      </a:lvl6pPr>
      <a:lvl7pPr marL="914400" algn="l" rtl="0" fontAlgn="base">
        <a:spcBef>
          <a:spcPct val="0"/>
        </a:spcBef>
        <a:spcAft>
          <a:spcPct val="0"/>
        </a:spcAft>
        <a:defRPr sz="4400">
          <a:solidFill>
            <a:schemeClr val="tx2"/>
          </a:solidFill>
          <a:latin typeface="Arial Rounded MT Bold" pitchFamily="34" charset="0"/>
        </a:defRPr>
      </a:lvl7pPr>
      <a:lvl8pPr marL="1371600" algn="l" rtl="0" fontAlgn="base">
        <a:spcBef>
          <a:spcPct val="0"/>
        </a:spcBef>
        <a:spcAft>
          <a:spcPct val="0"/>
        </a:spcAft>
        <a:defRPr sz="4400">
          <a:solidFill>
            <a:schemeClr val="tx2"/>
          </a:solidFill>
          <a:latin typeface="Arial Rounded MT Bold" pitchFamily="34" charset="0"/>
        </a:defRPr>
      </a:lvl8pPr>
      <a:lvl9pPr marL="1828800" algn="l" rtl="0" fontAlgn="base">
        <a:spcBef>
          <a:spcPct val="0"/>
        </a:spcBef>
        <a:spcAft>
          <a:spcPct val="0"/>
        </a:spcAft>
        <a:defRPr sz="44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Blip>
          <a:blip r:embed="rId8"/>
        </a:buBlip>
        <a:defRPr sz="3200">
          <a:solidFill>
            <a:schemeClr val="bg2"/>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bg2"/>
          </a:solidFill>
          <a:latin typeface="+mn-lt"/>
          <a:ea typeface="ＭＳ Ｐゴシック" charset="0"/>
        </a:defRPr>
      </a:lvl2pPr>
      <a:lvl3pPr marL="627063" marR="0" indent="-266700" algn="l" defTabSz="914400" rtl="0" eaLnBrk="0" fontAlgn="base" latinLnBrk="0" hangingPunct="0">
        <a:lnSpc>
          <a:spcPct val="100000"/>
        </a:lnSpc>
        <a:spcBef>
          <a:spcPct val="20000"/>
        </a:spcBef>
        <a:spcAft>
          <a:spcPct val="0"/>
        </a:spcAft>
        <a:buClrTx/>
        <a:buSzTx/>
        <a:buFontTx/>
        <a:buBlip>
          <a:blip r:embed="rId8"/>
        </a:buBlip>
        <a:tabLst/>
        <a:defRPr sz="2400">
          <a:solidFill>
            <a:schemeClr val="bg2"/>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07/11/2022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D0754-2D4F-4C4C-8D93-9C0BBCA09E29}" type="datetime1">
              <a:rPr lang="en-US" smtClean="0"/>
              <a:t>11/7/2022</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Draft System POP Overview</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0767677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207CF-7C28-471F-9200-4AC4351B5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4495E3-9427-4BD9-914E-66ACEFF1E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D909D-8714-43F5-BD98-31675F355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E0741-B57F-45C0-8AB6-104F0B3EACBB}" type="datetimeFigureOut">
              <a:rPr lang="en-GB" smtClean="0"/>
              <a:t>07/11/2022</a:t>
            </a:fld>
            <a:endParaRPr lang="en-GB"/>
          </a:p>
        </p:txBody>
      </p:sp>
      <p:sp>
        <p:nvSpPr>
          <p:cNvPr id="5" name="Footer Placeholder 4">
            <a:extLst>
              <a:ext uri="{FF2B5EF4-FFF2-40B4-BE49-F238E27FC236}">
                <a16:creationId xmlns:a16="http://schemas.microsoft.com/office/drawing/2014/main" id="{8D740643-0B3F-4A37-9AF3-1D62F6B83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145E73-3C3A-462B-B4FB-E98B7E53A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697DD-5B3E-4D6C-82F5-789D2D2AB50D}" type="slidenum">
              <a:rPr lang="en-GB" smtClean="0"/>
              <a:t>‹#›</a:t>
            </a:fld>
            <a:endParaRPr lang="en-GB"/>
          </a:p>
        </p:txBody>
      </p:sp>
    </p:spTree>
    <p:extLst>
      <p:ext uri="{BB962C8B-B14F-4D97-AF65-F5344CB8AC3E}">
        <p14:creationId xmlns:p14="http://schemas.microsoft.com/office/powerpoint/2010/main" val="353564275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XOHGN7ikxF0" TargetMode="External"/><Relationship Id="rId3" Type="http://schemas.openxmlformats.org/officeDocument/2006/relationships/hyperlink" Target="https://future.nhs.uk/PCCN/grouphome" TargetMode="External"/><Relationship Id="rId7" Type="http://schemas.openxmlformats.org/officeDocument/2006/relationships/hyperlink" Target="https://youtu.be/tV5fuDMaMw0" TargetMode="External"/><Relationship Id="rId2" Type="http://schemas.openxmlformats.org/officeDocument/2006/relationships/hyperlink" Target="https://www.personalisedcareinstitute.org.uk/" TargetMode="External"/><Relationship Id="rId1" Type="http://schemas.openxmlformats.org/officeDocument/2006/relationships/slideLayout" Target="../slideLayouts/slideLayout24.xml"/><Relationship Id="rId6" Type="http://schemas.openxmlformats.org/officeDocument/2006/relationships/hyperlink" Target="https://www.youtube.com/watch?v=Sy9rgJ7rXQY" TargetMode="External"/><Relationship Id="rId5" Type="http://schemas.openxmlformats.org/officeDocument/2006/relationships/hyperlink" Target="https://www.youtube.com/watch?v=H_Z1ZvjlKDE" TargetMode="External"/><Relationship Id="rId10" Type="http://schemas.openxmlformats.org/officeDocument/2006/relationships/hyperlink" Target="https://www.england.nhs.uk/personalisedcare/shared-decision-making/decision-support-tools/" TargetMode="External"/><Relationship Id="rId4" Type="http://schemas.openxmlformats.org/officeDocument/2006/relationships/hyperlink" Target="https://www.youtube.com/watch?v=jkzLP1_Y6Mw&amp;t=10s" TargetMode="External"/><Relationship Id="rId9" Type="http://schemas.openxmlformats.org/officeDocument/2006/relationships/hyperlink" Target="https://www.england.nhs.uk/wp-content/uploads/2019/01/universal-personalised-care.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karen.hampton@nhs.net" TargetMode="External"/><Relationship Id="rId3" Type="http://schemas.openxmlformats.org/officeDocument/2006/relationships/hyperlink" Target="mailto:marie.reynolds@nhs.net" TargetMode="External"/><Relationship Id="rId7" Type="http://schemas.openxmlformats.org/officeDocument/2006/relationships/hyperlink" Target="mailto:chloe.stewart1@nhs.net" TargetMode="External"/><Relationship Id="rId2" Type="http://schemas.openxmlformats.org/officeDocument/2006/relationships/hyperlink" Target="mailto:angela.jessop@nhs.net" TargetMode="External"/><Relationship Id="rId1" Type="http://schemas.openxmlformats.org/officeDocument/2006/relationships/slideLayout" Target="../slideLayouts/slideLayout24.xml"/><Relationship Id="rId6" Type="http://schemas.openxmlformats.org/officeDocument/2006/relationships/hyperlink" Target="mailto:amanda.sangster2@nhs.net" TargetMode="External"/><Relationship Id="rId5" Type="http://schemas.openxmlformats.org/officeDocument/2006/relationships/hyperlink" Target="mailto:sara.mcmullen@nhs.net" TargetMode="External"/><Relationship Id="rId10" Type="http://schemas.openxmlformats.org/officeDocument/2006/relationships/hyperlink" Target="mailto:jessica.berry1@nhs.net" TargetMode="External"/><Relationship Id="rId4" Type="http://schemas.openxmlformats.org/officeDocument/2006/relationships/hyperlink" Target="mailto:sandra.leverick@nhs.net" TargetMode="External"/><Relationship Id="rId9" Type="http://schemas.openxmlformats.org/officeDocument/2006/relationships/hyperlink" Target="mailto:alison.froude@nhs.ne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icpedia.org/highway-signs/q/questions.html" TargetMode="External"/><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BDF1-E193-4367-A1C4-22B94C6CB73C}"/>
              </a:ext>
            </a:extLst>
          </p:cNvPr>
          <p:cNvSpPr>
            <a:spLocks noGrp="1"/>
          </p:cNvSpPr>
          <p:nvPr>
            <p:ph type="ctrTitle"/>
          </p:nvPr>
        </p:nvSpPr>
        <p:spPr>
          <a:xfrm>
            <a:off x="357446" y="2480807"/>
            <a:ext cx="9232664" cy="2883044"/>
          </a:xfrm>
        </p:spPr>
        <p:txBody>
          <a:bodyPr>
            <a:noAutofit/>
          </a:bodyPr>
          <a:lstStyle/>
          <a:p>
            <a:br>
              <a:rPr lang="en-GB" sz="3200" dirty="0"/>
            </a:br>
            <a:r>
              <a:rPr lang="en-GB" sz="3200" dirty="0">
                <a:latin typeface="Arial"/>
                <a:cs typeface="Arial"/>
              </a:rPr>
              <a:t> </a:t>
            </a:r>
            <a:r>
              <a:rPr lang="en-GB" sz="4000" dirty="0">
                <a:latin typeface="Arial"/>
                <a:cs typeface="Arial"/>
              </a:rPr>
              <a:t>Personalised Care</a:t>
            </a:r>
            <a:br>
              <a:rPr lang="en-GB" sz="3200" dirty="0">
                <a:latin typeface="Arial"/>
                <a:cs typeface="Arial"/>
              </a:rPr>
            </a:br>
            <a:br>
              <a:rPr lang="en-GB" sz="3200" dirty="0">
                <a:latin typeface="Arial"/>
                <a:cs typeface="Arial"/>
              </a:rPr>
            </a:br>
            <a:br>
              <a:rPr lang="en-GB" sz="3200" dirty="0">
                <a:latin typeface="Arial"/>
                <a:cs typeface="Arial"/>
              </a:rPr>
            </a:br>
            <a:r>
              <a:rPr lang="en-GB" sz="1400" dirty="0">
                <a:latin typeface="Arial"/>
                <a:cs typeface="Arial"/>
              </a:rPr>
              <a:t>   </a:t>
            </a:r>
            <a:r>
              <a:rPr lang="en-GB" sz="1800" dirty="0">
                <a:latin typeface="Arial"/>
                <a:cs typeface="Arial"/>
              </a:rPr>
              <a:t>Alison Froude &amp; Amanda Sangster</a:t>
            </a:r>
            <a:br>
              <a:rPr lang="en-GB" sz="1800" dirty="0">
                <a:latin typeface="Arial"/>
                <a:cs typeface="Arial"/>
              </a:rPr>
            </a:br>
            <a:r>
              <a:rPr lang="en-GB" sz="1800" dirty="0">
                <a:latin typeface="Arial"/>
                <a:cs typeface="Arial"/>
              </a:rPr>
              <a:t>  Delivery Partners, SE Regional Personalised Care Team</a:t>
            </a:r>
            <a:br>
              <a:rPr lang="en-GB" sz="1800" dirty="0">
                <a:latin typeface="Arial"/>
                <a:cs typeface="Arial"/>
              </a:rPr>
            </a:br>
            <a:br>
              <a:rPr lang="en-GB" sz="1800" dirty="0">
                <a:latin typeface="Arial"/>
                <a:cs typeface="Arial"/>
              </a:rPr>
            </a:br>
            <a:r>
              <a:rPr lang="en-GB" sz="1800" dirty="0">
                <a:latin typeface="Arial"/>
                <a:cs typeface="Arial"/>
              </a:rPr>
              <a:t>  9</a:t>
            </a:r>
            <a:r>
              <a:rPr lang="en-GB" sz="1800" baseline="30000" dirty="0">
                <a:latin typeface="Arial"/>
                <a:cs typeface="Arial"/>
              </a:rPr>
              <a:t>th</a:t>
            </a:r>
            <a:r>
              <a:rPr lang="en-GB" sz="1800" dirty="0">
                <a:latin typeface="Arial"/>
                <a:cs typeface="Arial"/>
              </a:rPr>
              <a:t> November 2022 </a:t>
            </a:r>
            <a:br>
              <a:rPr lang="en-GB" sz="1800" dirty="0">
                <a:latin typeface="Arial"/>
                <a:cs typeface="Arial"/>
              </a:rPr>
            </a:br>
            <a:br>
              <a:rPr lang="en-GB" sz="1800" dirty="0">
                <a:latin typeface="Arial"/>
                <a:cs typeface="Arial"/>
              </a:rPr>
            </a:br>
            <a:br>
              <a:rPr lang="en-GB" sz="1800" dirty="0">
                <a:latin typeface="Arial"/>
                <a:cs typeface="Arial"/>
              </a:rPr>
            </a:br>
            <a:br>
              <a:rPr lang="en-GB" sz="1800" dirty="0"/>
            </a:br>
            <a:endParaRPr lang="en-GB" sz="1800"/>
          </a:p>
        </p:txBody>
      </p:sp>
    </p:spTree>
    <p:extLst>
      <p:ext uri="{BB962C8B-B14F-4D97-AF65-F5344CB8AC3E}">
        <p14:creationId xmlns:p14="http://schemas.microsoft.com/office/powerpoint/2010/main" val="239826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1A1B-820E-48BC-8A2B-DD023DF85705}"/>
              </a:ext>
            </a:extLst>
          </p:cNvPr>
          <p:cNvSpPr>
            <a:spLocks noGrp="1"/>
          </p:cNvSpPr>
          <p:nvPr>
            <p:ph type="title"/>
          </p:nvPr>
        </p:nvSpPr>
        <p:spPr>
          <a:xfrm>
            <a:off x="1971801" y="836712"/>
            <a:ext cx="8229600" cy="720080"/>
          </a:xfrm>
        </p:spPr>
        <p:txBody>
          <a:bodyPr/>
          <a:lstStyle/>
          <a:p>
            <a:r>
              <a:rPr lang="en-GB"/>
              <a:t>Going Forward….</a:t>
            </a:r>
          </a:p>
        </p:txBody>
      </p:sp>
      <p:sp>
        <p:nvSpPr>
          <p:cNvPr id="3" name="Content Placeholder 2">
            <a:extLst>
              <a:ext uri="{FF2B5EF4-FFF2-40B4-BE49-F238E27FC236}">
                <a16:creationId xmlns:a16="http://schemas.microsoft.com/office/drawing/2014/main" id="{818BA439-F374-43BF-B36E-16C698664932}"/>
              </a:ext>
            </a:extLst>
          </p:cNvPr>
          <p:cNvSpPr>
            <a:spLocks noGrp="1"/>
          </p:cNvSpPr>
          <p:nvPr>
            <p:ph idx="1"/>
          </p:nvPr>
        </p:nvSpPr>
        <p:spPr>
          <a:xfrm>
            <a:off x="1981200" y="1567543"/>
            <a:ext cx="8229600" cy="4104455"/>
          </a:xfrm>
        </p:spPr>
        <p:txBody>
          <a:bodyPr/>
          <a:lstStyle/>
          <a:p>
            <a:r>
              <a:rPr lang="en-GB" sz="1800"/>
              <a:t>We are currently rolling out a modified version of the My Rehab Plan on the Stroke rehab unit. </a:t>
            </a:r>
          </a:p>
          <a:p>
            <a:r>
              <a:rPr lang="en-GB" sz="1800"/>
              <a:t>We are in the process of upskilling our Rehab Assistants to take a more active role in supporting patients to compete the My Rehab Plan.</a:t>
            </a:r>
          </a:p>
          <a:p>
            <a:r>
              <a:rPr lang="en-GB" sz="1800"/>
              <a:t>We would like training for the whole team on developing our conversational and coaching skills. </a:t>
            </a:r>
          </a:p>
          <a:p>
            <a:r>
              <a:rPr lang="en-GB" sz="1800"/>
              <a:t>As a team we are very fortunate to be completing the Bridges course currently and would like to use our learning from this to build on our personalised care work so far.</a:t>
            </a:r>
          </a:p>
          <a:p>
            <a:r>
              <a:rPr lang="en-GB" sz="1800"/>
              <a:t>We would like to implement the use of the Pam (Patient Activation Measure)</a:t>
            </a:r>
          </a:p>
          <a:p>
            <a:r>
              <a:rPr lang="en-GB" sz="1800"/>
              <a:t>And Finally we would like to use My Rehab plan to further support our 6 week and 6 month Stroke Reviews, encouraging patients to reflect on their achievements so far and what is important to them now.</a:t>
            </a:r>
          </a:p>
          <a:p>
            <a:endParaRPr lang="en-GB"/>
          </a:p>
          <a:p>
            <a:pPr marL="0" indent="0">
              <a:buNone/>
            </a:pPr>
            <a:endParaRPr lang="en-GB"/>
          </a:p>
        </p:txBody>
      </p:sp>
    </p:spTree>
    <p:extLst>
      <p:ext uri="{BB962C8B-B14F-4D97-AF65-F5344CB8AC3E}">
        <p14:creationId xmlns:p14="http://schemas.microsoft.com/office/powerpoint/2010/main" val="246438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4366-12F2-B2E8-776E-DE7C006C075E}"/>
              </a:ext>
            </a:extLst>
          </p:cNvPr>
          <p:cNvSpPr>
            <a:spLocks noGrp="1"/>
          </p:cNvSpPr>
          <p:nvPr>
            <p:ph type="title"/>
          </p:nvPr>
        </p:nvSpPr>
        <p:spPr>
          <a:xfrm>
            <a:off x="249572" y="255339"/>
            <a:ext cx="5716931" cy="611649"/>
          </a:xfrm>
        </p:spPr>
        <p:txBody>
          <a:bodyPr/>
          <a:lstStyle/>
          <a:p>
            <a:r>
              <a:rPr lang="en-GB" dirty="0">
                <a:latin typeface="Arial"/>
                <a:cs typeface="Arial"/>
              </a:rPr>
              <a:t>Sussex MSK Partnership</a:t>
            </a:r>
          </a:p>
        </p:txBody>
      </p:sp>
      <p:sp>
        <p:nvSpPr>
          <p:cNvPr id="3" name="Content Placeholder 2">
            <a:extLst>
              <a:ext uri="{FF2B5EF4-FFF2-40B4-BE49-F238E27FC236}">
                <a16:creationId xmlns:a16="http://schemas.microsoft.com/office/drawing/2014/main" id="{7AEA4827-AE36-484C-C12B-125FAE76E253}"/>
              </a:ext>
            </a:extLst>
          </p:cNvPr>
          <p:cNvSpPr>
            <a:spLocks noGrp="1"/>
          </p:cNvSpPr>
          <p:nvPr>
            <p:ph sz="quarter" idx="10"/>
          </p:nvPr>
        </p:nvSpPr>
        <p:spPr>
          <a:xfrm>
            <a:off x="784109" y="1072077"/>
            <a:ext cx="10641498" cy="4996425"/>
          </a:xfrm>
        </p:spPr>
        <p:txBody>
          <a:bodyPr vert="horz" lIns="91440" tIns="45720" rIns="91440" bIns="45720" rtlCol="0" anchor="t">
            <a:normAutofit/>
          </a:bodyPr>
          <a:lstStyle/>
          <a:p>
            <a:pPr marL="0" indent="0">
              <a:buNone/>
            </a:pPr>
            <a:r>
              <a:rPr lang="en-GB" sz="2000" b="1" dirty="0">
                <a:latin typeface="Arial"/>
                <a:cs typeface="Arial"/>
              </a:rPr>
              <a:t>Multifaceted Educational Approaches were adopted:</a:t>
            </a:r>
            <a:endParaRPr lang="en-US" sz="2000" b="1"/>
          </a:p>
          <a:p>
            <a:r>
              <a:rPr lang="en-GB" sz="2000" dirty="0">
                <a:latin typeface="Arial"/>
                <a:cs typeface="Arial"/>
              </a:rPr>
              <a:t>Workshops for all members of staff.  These workshops have been transformed into an annual event.</a:t>
            </a:r>
            <a:endParaRPr lang="en-GB" sz="2000"/>
          </a:p>
          <a:p>
            <a:r>
              <a:rPr lang="en-GB" sz="2000" dirty="0">
                <a:latin typeface="Arial"/>
                <a:cs typeface="Arial"/>
              </a:rPr>
              <a:t>Recruitment of Patient Partners.  A Patient Director recruited to 8 Patient Partners.</a:t>
            </a:r>
          </a:p>
          <a:p>
            <a:r>
              <a:rPr lang="en-GB" sz="2000" dirty="0">
                <a:latin typeface="Arial"/>
                <a:cs typeface="Arial"/>
              </a:rPr>
              <a:t>Shared Decision Making Champions and Train the Trainer programmes</a:t>
            </a:r>
          </a:p>
          <a:p>
            <a:pPr lvl="1"/>
            <a:r>
              <a:rPr lang="en-GB" sz="2000" dirty="0">
                <a:latin typeface="Arial"/>
                <a:cs typeface="Arial"/>
              </a:rPr>
              <a:t>Peer support</a:t>
            </a:r>
          </a:p>
          <a:p>
            <a:pPr lvl="1"/>
            <a:r>
              <a:rPr lang="en-GB" sz="2000" dirty="0">
                <a:latin typeface="Arial"/>
                <a:cs typeface="Arial"/>
              </a:rPr>
              <a:t>Reflective practice</a:t>
            </a:r>
          </a:p>
          <a:p>
            <a:pPr lvl="1"/>
            <a:r>
              <a:rPr lang="en-GB" sz="2000" dirty="0">
                <a:latin typeface="Arial"/>
                <a:cs typeface="Arial"/>
              </a:rPr>
              <a:t>Tailored Observational feedback</a:t>
            </a:r>
          </a:p>
          <a:p>
            <a:r>
              <a:rPr lang="en-GB" sz="2000" dirty="0">
                <a:latin typeface="Arial"/>
                <a:cs typeface="Arial"/>
              </a:rPr>
              <a:t>Shared Decision Making training</a:t>
            </a:r>
          </a:p>
          <a:p>
            <a:r>
              <a:rPr lang="en-GB" sz="2000" dirty="0">
                <a:latin typeface="Arial"/>
                <a:cs typeface="Arial"/>
              </a:rPr>
              <a:t>Motivational Interviewing Training</a:t>
            </a:r>
          </a:p>
          <a:p>
            <a:pPr lvl="1"/>
            <a:r>
              <a:rPr lang="en-GB" sz="2000" dirty="0">
                <a:latin typeface="Arial"/>
                <a:cs typeface="Arial"/>
              </a:rPr>
              <a:t>Guiding and reflective style</a:t>
            </a:r>
          </a:p>
          <a:p>
            <a:pPr lvl="1"/>
            <a:r>
              <a:rPr lang="en-GB" sz="2000" dirty="0">
                <a:latin typeface="Arial"/>
                <a:cs typeface="Arial"/>
              </a:rPr>
              <a:t>Clarify Goals and preferences</a:t>
            </a:r>
          </a:p>
          <a:p>
            <a:pPr lvl="1"/>
            <a:r>
              <a:rPr lang="en-GB" sz="2000" dirty="0">
                <a:latin typeface="Arial"/>
                <a:cs typeface="Arial"/>
              </a:rPr>
              <a:t>Utilise own motivation for change</a:t>
            </a:r>
          </a:p>
          <a:p>
            <a:pPr lvl="1"/>
            <a:endParaRPr lang="en-GB" dirty="0">
              <a:latin typeface="Arial"/>
              <a:cs typeface="Arial"/>
            </a:endParaRPr>
          </a:p>
          <a:p>
            <a:pPr lvl="1"/>
            <a:endParaRPr lang="en-GB" dirty="0">
              <a:latin typeface="Arial"/>
              <a:cs typeface="Arial"/>
            </a:endParaRPr>
          </a:p>
        </p:txBody>
      </p:sp>
    </p:spTree>
    <p:extLst>
      <p:ext uri="{BB962C8B-B14F-4D97-AF65-F5344CB8AC3E}">
        <p14:creationId xmlns:p14="http://schemas.microsoft.com/office/powerpoint/2010/main" val="329679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ECBF-D334-D30A-AFAF-3BCB8DA1CB15}"/>
              </a:ext>
            </a:extLst>
          </p:cNvPr>
          <p:cNvSpPr>
            <a:spLocks noGrp="1"/>
          </p:cNvSpPr>
          <p:nvPr>
            <p:ph type="title"/>
          </p:nvPr>
        </p:nvSpPr>
        <p:spPr>
          <a:xfrm>
            <a:off x="329184" y="346324"/>
            <a:ext cx="10641498" cy="611649"/>
          </a:xfrm>
        </p:spPr>
        <p:txBody>
          <a:bodyPr/>
          <a:lstStyle/>
          <a:p>
            <a:r>
              <a:rPr lang="en-GB" dirty="0">
                <a:solidFill>
                  <a:schemeClr val="accent1"/>
                </a:solidFill>
                <a:latin typeface="Arial"/>
                <a:cs typeface="Arial"/>
              </a:rPr>
              <a:t>Sussex MSK Partnership - Outcomes</a:t>
            </a:r>
            <a:endParaRPr lang="en-US" dirty="0">
              <a:solidFill>
                <a:schemeClr val="accent1"/>
              </a:solidFill>
            </a:endParaRPr>
          </a:p>
        </p:txBody>
      </p:sp>
      <p:sp>
        <p:nvSpPr>
          <p:cNvPr id="3" name="Content Placeholder 2">
            <a:extLst>
              <a:ext uri="{FF2B5EF4-FFF2-40B4-BE49-F238E27FC236}">
                <a16:creationId xmlns:a16="http://schemas.microsoft.com/office/drawing/2014/main" id="{52B15DC1-F966-8F0D-6222-CD3EAB7F9175}"/>
              </a:ext>
            </a:extLst>
          </p:cNvPr>
          <p:cNvSpPr>
            <a:spLocks noGrp="1"/>
          </p:cNvSpPr>
          <p:nvPr>
            <p:ph sz="quarter" idx="10"/>
          </p:nvPr>
        </p:nvSpPr>
        <p:spPr>
          <a:xfrm>
            <a:off x="397423" y="1299539"/>
            <a:ext cx="10641498" cy="4712098"/>
          </a:xfrm>
        </p:spPr>
        <p:txBody>
          <a:bodyPr vert="horz" lIns="91440" tIns="45720" rIns="91440" bIns="45720" rtlCol="0" anchor="t">
            <a:noAutofit/>
          </a:bodyPr>
          <a:lstStyle/>
          <a:p>
            <a:r>
              <a:rPr lang="en-GB" sz="2000" dirty="0">
                <a:latin typeface="Arial"/>
                <a:cs typeface="Arial"/>
              </a:rPr>
              <a:t>Improved patient experience</a:t>
            </a:r>
          </a:p>
          <a:p>
            <a:pPr lvl="1"/>
            <a:r>
              <a:rPr lang="en-GB" sz="2000" dirty="0">
                <a:latin typeface="Arial"/>
                <a:cs typeface="Arial"/>
              </a:rPr>
              <a:t>98% of patients reported being involved in decision making</a:t>
            </a:r>
          </a:p>
          <a:p>
            <a:pPr lvl="1"/>
            <a:endParaRPr lang="en-GB" sz="2000" dirty="0"/>
          </a:p>
          <a:p>
            <a:r>
              <a:rPr lang="en-GB" sz="2000" dirty="0">
                <a:latin typeface="Arial"/>
                <a:cs typeface="Arial"/>
              </a:rPr>
              <a:t>Reduced unwanted variation </a:t>
            </a:r>
            <a:endParaRPr lang="en-GB" sz="2000" dirty="0"/>
          </a:p>
          <a:p>
            <a:pPr lvl="1"/>
            <a:r>
              <a:rPr lang="en-GB" sz="2000" dirty="0">
                <a:latin typeface="Arial"/>
                <a:cs typeface="Arial"/>
              </a:rPr>
              <a:t>Fewer patients referred to secondary care</a:t>
            </a:r>
          </a:p>
          <a:p>
            <a:pPr lvl="2"/>
            <a:r>
              <a:rPr lang="en-GB" sz="2000" dirty="0">
                <a:latin typeface="Arial"/>
                <a:cs typeface="Arial"/>
              </a:rPr>
              <a:t>7% reduction (949 patients) equates to saving of £8.2 million</a:t>
            </a:r>
          </a:p>
          <a:p>
            <a:pPr marL="914400" lvl="2" indent="0">
              <a:buNone/>
            </a:pPr>
            <a:endParaRPr lang="en-GB" sz="2000" dirty="0">
              <a:latin typeface="Arial"/>
              <a:cs typeface="Arial"/>
            </a:endParaRPr>
          </a:p>
          <a:p>
            <a:r>
              <a:rPr lang="en-GB" sz="2000" dirty="0">
                <a:latin typeface="Arial"/>
                <a:cs typeface="Arial"/>
              </a:rPr>
              <a:t>Increase in conversion to surgery from 70% - 85% suggesting that appropriate patients are being referred</a:t>
            </a:r>
          </a:p>
          <a:p>
            <a:endParaRPr lang="en-GB" sz="2000" dirty="0"/>
          </a:p>
          <a:p>
            <a:r>
              <a:rPr lang="en-GB" sz="2000" dirty="0">
                <a:latin typeface="Arial"/>
                <a:cs typeface="Arial"/>
              </a:rPr>
              <a:t>Improved access times for those patients who want and need surgery. Fewer patients referred to secondary care means those who are referred will receive care quicker</a:t>
            </a:r>
          </a:p>
          <a:p>
            <a:endParaRPr lang="en-GB" sz="2000" dirty="0"/>
          </a:p>
          <a:p>
            <a:pPr marL="0" indent="0">
              <a:buNone/>
            </a:pPr>
            <a:endParaRPr lang="en-GB" sz="2000" dirty="0"/>
          </a:p>
        </p:txBody>
      </p:sp>
    </p:spTree>
    <p:extLst>
      <p:ext uri="{BB962C8B-B14F-4D97-AF65-F5344CB8AC3E}">
        <p14:creationId xmlns:p14="http://schemas.microsoft.com/office/powerpoint/2010/main" val="375070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1929-7E5C-F9E0-F2AB-FD60F6A04657}"/>
              </a:ext>
            </a:extLst>
          </p:cNvPr>
          <p:cNvSpPr>
            <a:spLocks noGrp="1"/>
          </p:cNvSpPr>
          <p:nvPr>
            <p:ph type="title"/>
          </p:nvPr>
        </p:nvSpPr>
        <p:spPr>
          <a:xfrm>
            <a:off x="397422" y="403189"/>
            <a:ext cx="5398484" cy="611649"/>
          </a:xfrm>
        </p:spPr>
        <p:txBody>
          <a:bodyPr/>
          <a:lstStyle/>
          <a:p>
            <a:r>
              <a:rPr lang="en-GB" dirty="0">
                <a:latin typeface="Arial"/>
                <a:cs typeface="Arial"/>
              </a:rPr>
              <a:t>Sussex MSK Partnership</a:t>
            </a:r>
            <a:endParaRPr lang="en-US" dirty="0">
              <a:latin typeface="Arial"/>
              <a:cs typeface="Arial"/>
            </a:endParaRPr>
          </a:p>
        </p:txBody>
      </p:sp>
      <p:sp>
        <p:nvSpPr>
          <p:cNvPr id="5" name="Speech Bubble: Rectangle with Corners Rounded 4">
            <a:extLst>
              <a:ext uri="{FF2B5EF4-FFF2-40B4-BE49-F238E27FC236}">
                <a16:creationId xmlns:a16="http://schemas.microsoft.com/office/drawing/2014/main" id="{7B852411-765F-1D3F-A548-BC447F30FE0D}"/>
              </a:ext>
            </a:extLst>
          </p:cNvPr>
          <p:cNvSpPr/>
          <p:nvPr/>
        </p:nvSpPr>
        <p:spPr>
          <a:xfrm rot="-960000">
            <a:off x="738469" y="2125871"/>
            <a:ext cx="5243013" cy="23769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cs typeface="Calibri"/>
              </a:rPr>
              <a:t>I had the best ever pain management appointment.  I was listened to, asked my opinion and felt understood</a:t>
            </a:r>
            <a:r>
              <a:rPr lang="en-GB" dirty="0">
                <a:cs typeface="Calibri"/>
              </a:rPr>
              <a:t> </a:t>
            </a:r>
            <a:endParaRPr lang="en-GB" dirty="0"/>
          </a:p>
        </p:txBody>
      </p:sp>
      <p:sp>
        <p:nvSpPr>
          <p:cNvPr id="6" name="Speech Bubble: Rectangle with Corners Rounded 5">
            <a:extLst>
              <a:ext uri="{FF2B5EF4-FFF2-40B4-BE49-F238E27FC236}">
                <a16:creationId xmlns:a16="http://schemas.microsoft.com/office/drawing/2014/main" id="{ACFF7B59-85CC-DBD6-0D84-B530AE733A05}"/>
              </a:ext>
            </a:extLst>
          </p:cNvPr>
          <p:cNvSpPr/>
          <p:nvPr/>
        </p:nvSpPr>
        <p:spPr>
          <a:xfrm rot="720000">
            <a:off x="6487392" y="2382960"/>
            <a:ext cx="5197521" cy="36735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dirty="0">
                <a:cs typeface="Calibri"/>
              </a:rPr>
              <a:t>A kind, listening practitioner who answered all my questions giving me a much better understanding of my condition and the options available to me</a:t>
            </a:r>
            <a:r>
              <a:rPr lang="en-GB" dirty="0">
                <a:cs typeface="Calibri"/>
              </a:rPr>
              <a:t>.  </a:t>
            </a:r>
            <a:endParaRPr lang="en-GB" dirty="0"/>
          </a:p>
        </p:txBody>
      </p:sp>
    </p:spTree>
    <p:extLst>
      <p:ext uri="{BB962C8B-B14F-4D97-AF65-F5344CB8AC3E}">
        <p14:creationId xmlns:p14="http://schemas.microsoft.com/office/powerpoint/2010/main" val="174496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E27B-7FEB-8298-B19C-67C4AB9E5714}"/>
              </a:ext>
            </a:extLst>
          </p:cNvPr>
          <p:cNvSpPr>
            <a:spLocks noGrp="1"/>
          </p:cNvSpPr>
          <p:nvPr>
            <p:ph type="title"/>
          </p:nvPr>
        </p:nvSpPr>
        <p:spPr>
          <a:xfrm>
            <a:off x="295064" y="96115"/>
            <a:ext cx="2941887" cy="611649"/>
          </a:xfrm>
        </p:spPr>
        <p:txBody>
          <a:bodyPr/>
          <a:lstStyle/>
          <a:p>
            <a:r>
              <a:rPr lang="en-GB" dirty="0">
                <a:latin typeface="Arial"/>
                <a:cs typeface="Arial"/>
              </a:rPr>
              <a:t>Resources</a:t>
            </a:r>
            <a:endParaRPr lang="en-GB" dirty="0"/>
          </a:p>
        </p:txBody>
      </p:sp>
      <p:sp>
        <p:nvSpPr>
          <p:cNvPr id="3" name="Content Placeholder 2">
            <a:extLst>
              <a:ext uri="{FF2B5EF4-FFF2-40B4-BE49-F238E27FC236}">
                <a16:creationId xmlns:a16="http://schemas.microsoft.com/office/drawing/2014/main" id="{89E42E9F-4DCB-6C88-56E2-8162EF153DB3}"/>
              </a:ext>
            </a:extLst>
          </p:cNvPr>
          <p:cNvSpPr>
            <a:spLocks noGrp="1"/>
          </p:cNvSpPr>
          <p:nvPr>
            <p:ph sz="quarter" idx="10"/>
          </p:nvPr>
        </p:nvSpPr>
        <p:spPr>
          <a:xfrm>
            <a:off x="295065" y="651269"/>
            <a:ext cx="10641498" cy="5906277"/>
          </a:xfrm>
        </p:spPr>
        <p:txBody>
          <a:bodyPr vert="horz" lIns="91440" tIns="45720" rIns="91440" bIns="45720" rtlCol="0" anchor="t">
            <a:normAutofit fontScale="92500" lnSpcReduction="20000"/>
          </a:bodyPr>
          <a:lstStyle/>
          <a:p>
            <a:r>
              <a:rPr lang="en-GB" sz="1800" dirty="0">
                <a:latin typeface="Arial"/>
                <a:cs typeface="Arial"/>
                <a:hlinkClick r:id="rId2"/>
              </a:rPr>
              <a:t>Personalised Care Institute</a:t>
            </a:r>
            <a:r>
              <a:rPr lang="en-GB" sz="1800" dirty="0">
                <a:latin typeface="Arial"/>
                <a:cs typeface="Arial"/>
              </a:rPr>
              <a:t>: Has a flexible personalised care e-learning offer for health and care staff</a:t>
            </a:r>
            <a:endParaRPr lang="en-US" sz="1800">
              <a:latin typeface="Arial"/>
              <a:cs typeface="Arial"/>
            </a:endParaRPr>
          </a:p>
          <a:p>
            <a:pPr marL="0" indent="0">
              <a:buNone/>
            </a:pPr>
            <a:endParaRPr lang="en-GB" sz="1800" dirty="0">
              <a:latin typeface="Arial"/>
              <a:cs typeface="Arial"/>
            </a:endParaRPr>
          </a:p>
          <a:p>
            <a:r>
              <a:rPr lang="en-GB" sz="1800" dirty="0">
                <a:latin typeface="Arial"/>
                <a:cs typeface="Arial"/>
              </a:rPr>
              <a:t>Information on all aspects of personalised care can be accessed through the </a:t>
            </a:r>
            <a:r>
              <a:rPr lang="en-GB" sz="1800" dirty="0">
                <a:latin typeface="Arial"/>
                <a:cs typeface="Arial"/>
                <a:hlinkClick r:id="rId3"/>
              </a:rPr>
              <a:t>NHS Futures Collaborative Platform</a:t>
            </a:r>
            <a:r>
              <a:rPr lang="en-GB" sz="1800" dirty="0">
                <a:latin typeface="Arial"/>
                <a:cs typeface="Arial"/>
              </a:rPr>
              <a:t>, </a:t>
            </a:r>
          </a:p>
          <a:p>
            <a:pPr marL="0" indent="0">
              <a:buNone/>
            </a:pPr>
            <a:endParaRPr lang="en-GB" sz="1800" dirty="0">
              <a:latin typeface="Arial"/>
              <a:cs typeface="Arial"/>
            </a:endParaRPr>
          </a:p>
          <a:p>
            <a:r>
              <a:rPr lang="en-GB" sz="1800" dirty="0">
                <a:latin typeface="Arial"/>
                <a:cs typeface="Arial"/>
                <a:hlinkClick r:id="rId4"/>
              </a:rPr>
              <a:t>Universal personalised Care</a:t>
            </a:r>
            <a:r>
              <a:rPr lang="en-GB" sz="1800" dirty="0">
                <a:latin typeface="Arial"/>
                <a:cs typeface="Arial"/>
              </a:rPr>
              <a:t>:  Animation </a:t>
            </a:r>
          </a:p>
          <a:p>
            <a:pPr marL="0" indent="0">
              <a:buNone/>
            </a:pPr>
            <a:endParaRPr lang="en-GB" sz="1800" dirty="0">
              <a:latin typeface="Arial"/>
              <a:cs typeface="Arial"/>
            </a:endParaRPr>
          </a:p>
          <a:p>
            <a:pPr marL="285750" indent="-285750"/>
            <a:r>
              <a:rPr lang="en-GB" sz="1800" dirty="0">
                <a:latin typeface="Arial"/>
                <a:cs typeface="Arial"/>
                <a:hlinkClick r:id="rId5"/>
              </a:rPr>
              <a:t>“What Matters to Me” – a new vital sign | Jason Leitch | TEDxGlasgow - YouTube</a:t>
            </a:r>
            <a:r>
              <a:rPr lang="en-GB" sz="1800" dirty="0">
                <a:latin typeface="Arial"/>
                <a:cs typeface="Arial"/>
              </a:rPr>
              <a:t> </a:t>
            </a:r>
            <a:endParaRPr lang="en-GB" sz="1800" dirty="0"/>
          </a:p>
          <a:p>
            <a:pPr marL="0" indent="0">
              <a:buNone/>
            </a:pPr>
            <a:r>
              <a:rPr lang="en-GB" sz="1800" dirty="0">
                <a:latin typeface="Arial"/>
                <a:cs typeface="Arial"/>
              </a:rPr>
              <a:t>  </a:t>
            </a:r>
            <a:endParaRPr lang="en-GB" sz="1800" dirty="0"/>
          </a:p>
          <a:p>
            <a:r>
              <a:rPr lang="en-GB" sz="1800" dirty="0">
                <a:latin typeface="Arial"/>
                <a:cs typeface="Arial"/>
                <a:hlinkClick r:id="rId6"/>
              </a:rPr>
              <a:t>Michael West</a:t>
            </a:r>
            <a:r>
              <a:rPr lang="en-GB" sz="1800" dirty="0">
                <a:latin typeface="Arial"/>
                <a:cs typeface="Arial"/>
              </a:rPr>
              <a:t> talking about personalised care and compassionate leadership</a:t>
            </a:r>
            <a:endParaRPr lang="en-GB" sz="1800" dirty="0"/>
          </a:p>
          <a:p>
            <a:pPr marL="0" indent="0">
              <a:buNone/>
            </a:pPr>
            <a:r>
              <a:rPr lang="en-GB" sz="1800" dirty="0">
                <a:latin typeface="Arial"/>
                <a:cs typeface="Arial"/>
              </a:rPr>
              <a:t>  </a:t>
            </a:r>
            <a:endParaRPr lang="en-GB" sz="1800" dirty="0"/>
          </a:p>
          <a:p>
            <a:r>
              <a:rPr lang="en-GB" sz="1800" dirty="0">
                <a:latin typeface="Arial"/>
                <a:cs typeface="Arial"/>
                <a:hlinkClick r:id="rId7"/>
              </a:rPr>
              <a:t>Ollie Hart Video</a:t>
            </a:r>
            <a:r>
              <a:rPr lang="en-GB" sz="1800" dirty="0">
                <a:latin typeface="Arial"/>
                <a:cs typeface="Arial"/>
              </a:rPr>
              <a:t> about personalised care </a:t>
            </a:r>
            <a:endParaRPr lang="en-GB" sz="1800" dirty="0"/>
          </a:p>
          <a:p>
            <a:endParaRPr lang="en-GB" sz="1800" dirty="0">
              <a:latin typeface="Arial"/>
              <a:cs typeface="Arial"/>
            </a:endParaRPr>
          </a:p>
          <a:p>
            <a:r>
              <a:rPr lang="en-GB" sz="1800" dirty="0">
                <a:latin typeface="Arial"/>
                <a:cs typeface="Arial"/>
                <a:hlinkClick r:id="rId8"/>
              </a:rPr>
              <a:t>The girl that climbs</a:t>
            </a:r>
            <a:r>
              <a:rPr lang="en-GB" sz="1800" dirty="0">
                <a:latin typeface="Arial"/>
                <a:cs typeface="Arial"/>
              </a:rPr>
              <a:t> Video demonstrating the value of Personal Health Budgets</a:t>
            </a:r>
            <a:endParaRPr lang="en-GB" sz="1800" dirty="0"/>
          </a:p>
          <a:p>
            <a:endParaRPr lang="en-GB" sz="1800" dirty="0"/>
          </a:p>
          <a:p>
            <a:r>
              <a:rPr lang="en-GB" sz="1800" dirty="0">
                <a:latin typeface="Arial"/>
                <a:cs typeface="Arial"/>
                <a:hlinkClick r:id="rId9"/>
              </a:rPr>
              <a:t>Universal Personalised Care Guidance:</a:t>
            </a:r>
            <a:r>
              <a:rPr lang="en-GB" sz="1800" dirty="0">
                <a:latin typeface="Arial"/>
                <a:cs typeface="Arial"/>
              </a:rPr>
              <a:t> </a:t>
            </a:r>
            <a:endParaRPr lang="en-GB" sz="1800" dirty="0"/>
          </a:p>
          <a:p>
            <a:endParaRPr lang="en-GB" sz="1800" dirty="0">
              <a:latin typeface="Arial"/>
              <a:cs typeface="Arial"/>
            </a:endParaRPr>
          </a:p>
          <a:p>
            <a:pPr>
              <a:lnSpc>
                <a:spcPct val="120000"/>
              </a:lnSpc>
            </a:pPr>
            <a:r>
              <a:rPr lang="en-GB" sz="1800" dirty="0">
                <a:latin typeface="Arial"/>
                <a:cs typeface="Arial"/>
              </a:rPr>
              <a:t>NHS England has published </a:t>
            </a:r>
            <a:r>
              <a:rPr lang="en-GB" sz="1800" dirty="0">
                <a:latin typeface="Arial"/>
                <a:cs typeface="Arial"/>
                <a:hlinkClick r:id="rId10"/>
              </a:rPr>
              <a:t>a suite of eight decision support tools</a:t>
            </a:r>
            <a:r>
              <a:rPr lang="en-GB" sz="1800" dirty="0">
                <a:latin typeface="Arial"/>
                <a:cs typeface="Arial"/>
              </a:rPr>
              <a:t> covering varying conditions along with guidance on how to use them and evaluating the impact</a:t>
            </a:r>
          </a:p>
          <a:p>
            <a:pPr marL="0" indent="0">
              <a:buNone/>
            </a:pPr>
            <a:endParaRPr lang="en-GB" dirty="0"/>
          </a:p>
        </p:txBody>
      </p:sp>
    </p:spTree>
    <p:extLst>
      <p:ext uri="{BB962C8B-B14F-4D97-AF65-F5344CB8AC3E}">
        <p14:creationId xmlns:p14="http://schemas.microsoft.com/office/powerpoint/2010/main" val="201094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6978-62CB-4B10-8D3C-18F98EE7C0C7}"/>
              </a:ext>
            </a:extLst>
          </p:cNvPr>
          <p:cNvSpPr>
            <a:spLocks noGrp="1"/>
          </p:cNvSpPr>
          <p:nvPr>
            <p:ph type="title"/>
          </p:nvPr>
        </p:nvSpPr>
        <p:spPr>
          <a:xfrm>
            <a:off x="480703" y="1021986"/>
            <a:ext cx="10641498" cy="611649"/>
          </a:xfrm>
        </p:spPr>
        <p:txBody>
          <a:bodyPr/>
          <a:lstStyle/>
          <a:p>
            <a:r>
              <a:rPr lang="en-GB"/>
              <a:t>Personalised Care Contact Details</a:t>
            </a:r>
          </a:p>
        </p:txBody>
      </p:sp>
      <p:graphicFrame>
        <p:nvGraphicFramePr>
          <p:cNvPr id="6" name="Table 6">
            <a:extLst>
              <a:ext uri="{FF2B5EF4-FFF2-40B4-BE49-F238E27FC236}">
                <a16:creationId xmlns:a16="http://schemas.microsoft.com/office/drawing/2014/main" id="{948CDE1F-ABE1-4AC7-BC80-DC96EC9AE0A7}"/>
              </a:ext>
            </a:extLst>
          </p:cNvPr>
          <p:cNvGraphicFramePr>
            <a:graphicFrameLocks noGrp="1"/>
          </p:cNvGraphicFramePr>
          <p:nvPr>
            <p:extLst>
              <p:ext uri="{D42A27DB-BD31-4B8C-83A1-F6EECF244321}">
                <p14:modId xmlns:p14="http://schemas.microsoft.com/office/powerpoint/2010/main" val="2373854461"/>
              </p:ext>
            </p:extLst>
          </p:nvPr>
        </p:nvGraphicFramePr>
        <p:xfrm>
          <a:off x="553007" y="2131058"/>
          <a:ext cx="11085985" cy="3525025"/>
        </p:xfrm>
        <a:graphic>
          <a:graphicData uri="http://schemas.openxmlformats.org/drawingml/2006/table">
            <a:tbl>
              <a:tblPr firstRow="1" bandRow="1">
                <a:tableStyleId>{5C22544A-7EE6-4342-B048-85BDC9FD1C3A}</a:tableStyleId>
              </a:tblPr>
              <a:tblGrid>
                <a:gridCol w="2078087">
                  <a:extLst>
                    <a:ext uri="{9D8B030D-6E8A-4147-A177-3AD203B41FA5}">
                      <a16:colId xmlns:a16="http://schemas.microsoft.com/office/drawing/2014/main" val="2844661555"/>
                    </a:ext>
                  </a:extLst>
                </a:gridCol>
                <a:gridCol w="4056243">
                  <a:extLst>
                    <a:ext uri="{9D8B030D-6E8A-4147-A177-3AD203B41FA5}">
                      <a16:colId xmlns:a16="http://schemas.microsoft.com/office/drawing/2014/main" val="3764931907"/>
                    </a:ext>
                  </a:extLst>
                </a:gridCol>
                <a:gridCol w="4951655">
                  <a:extLst>
                    <a:ext uri="{9D8B030D-6E8A-4147-A177-3AD203B41FA5}">
                      <a16:colId xmlns:a16="http://schemas.microsoft.com/office/drawing/2014/main" val="2684257864"/>
                    </a:ext>
                  </a:extLst>
                </a:gridCol>
              </a:tblGrid>
              <a:tr h="503575">
                <a:tc>
                  <a:txBody>
                    <a:bodyPr/>
                    <a:lstStyle/>
                    <a:p>
                      <a:r>
                        <a:rPr lang="en-GB" sz="1600">
                          <a:latin typeface="Arial" panose="020B0604020202020204" pitchFamily="34" charset="0"/>
                          <a:cs typeface="Arial" panose="020B0604020202020204" pitchFamily="34" charset="0"/>
                        </a:rPr>
                        <a:t>ICS:</a:t>
                      </a:r>
                    </a:p>
                  </a:txBody>
                  <a:tcPr/>
                </a:tc>
                <a:tc>
                  <a:txBody>
                    <a:bodyPr/>
                    <a:lstStyle/>
                    <a:p>
                      <a:r>
                        <a:rPr lang="en-GB" sz="1600">
                          <a:latin typeface="Arial" panose="020B0604020202020204" pitchFamily="34" charset="0"/>
                          <a:cs typeface="Arial" panose="020B0604020202020204" pitchFamily="34" charset="0"/>
                        </a:rPr>
                        <a:t>ICS Personalised Care 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Regional Personalised Care Delivery Partners:</a:t>
                      </a:r>
                    </a:p>
                  </a:txBody>
                  <a:tcPr/>
                </a:tc>
                <a:extLst>
                  <a:ext uri="{0D108BD9-81ED-4DB2-BD59-A6C34878D82A}">
                    <a16:rowId xmlns:a16="http://schemas.microsoft.com/office/drawing/2014/main" val="1489618117"/>
                  </a:ext>
                </a:extLst>
              </a:tr>
              <a:tr h="503575">
                <a:tc>
                  <a:txBody>
                    <a:bodyPr/>
                    <a:lstStyle/>
                    <a:p>
                      <a:r>
                        <a:rPr lang="en-GB" sz="1600">
                          <a:latin typeface="Arial" panose="020B0604020202020204" pitchFamily="34" charset="0"/>
                          <a:cs typeface="Arial" panose="020B0604020202020204" pitchFamily="34" charset="0"/>
                        </a:rPr>
                        <a:t>BOB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latin typeface="Arial" panose="020B0604020202020204" pitchFamily="34" charset="0"/>
                          <a:cs typeface="Arial" panose="020B0604020202020204" pitchFamily="34" charset="0"/>
                          <a:hlinkClick r:id="rId2"/>
                        </a:rPr>
                        <a:t>angela.jessop@nhs.net</a:t>
                      </a:r>
                      <a:r>
                        <a:rPr lang="en-GB" sz="1600">
                          <a:latin typeface="Arial" panose="020B0604020202020204" pitchFamily="34" charset="0"/>
                          <a:cs typeface="Arial" panose="020B0604020202020204" pitchFamily="34" charset="0"/>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hlinkClick r:id="rId3"/>
                        </a:rPr>
                        <a:t>marie.reynolds@nhs.net</a:t>
                      </a:r>
                      <a:r>
                        <a:rPr lang="en-GB" sz="16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347620305"/>
                  </a:ext>
                </a:extLst>
              </a:tr>
              <a:tr h="503575">
                <a:tc>
                  <a:txBody>
                    <a:bodyPr/>
                    <a:lstStyle/>
                    <a:p>
                      <a:r>
                        <a:rPr lang="en-GB" sz="1600">
                          <a:latin typeface="Arial" panose="020B0604020202020204" pitchFamily="34" charset="0"/>
                          <a:cs typeface="Arial" panose="020B0604020202020204" pitchFamily="34" charset="0"/>
                        </a:rPr>
                        <a:t>K&amp;M</a:t>
                      </a:r>
                    </a:p>
                  </a:txBody>
                  <a:tcPr/>
                </a:tc>
                <a:tc>
                  <a:txBody>
                    <a:bodyPr/>
                    <a:lstStyle/>
                    <a:p>
                      <a:r>
                        <a:rPr lang="en-GB" sz="1600" u="sng">
                          <a:latin typeface="Arial" panose="020B0604020202020204" pitchFamily="34" charset="0"/>
                          <a:cs typeface="Arial" panose="020B0604020202020204" pitchFamily="34" charset="0"/>
                          <a:hlinkClick r:id="rId4"/>
                        </a:rPr>
                        <a:t>sandra.leverick@nhs.net</a:t>
                      </a:r>
                      <a:r>
                        <a:rPr lang="en-GB" sz="1600">
                          <a:latin typeface="Arial" panose="020B0604020202020204" pitchFamily="34"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hlinkClick r:id="rId3"/>
                        </a:rPr>
                        <a:t>marie.reynolds@nhs.net</a:t>
                      </a:r>
                      <a:r>
                        <a:rPr lang="en-GB" sz="16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136626281"/>
                  </a:ext>
                </a:extLst>
              </a:tr>
              <a:tr h="503575">
                <a:tc>
                  <a:txBody>
                    <a:bodyPr/>
                    <a:lstStyle/>
                    <a:p>
                      <a:r>
                        <a:rPr lang="en-GB" sz="1600">
                          <a:latin typeface="Arial" panose="020B0604020202020204" pitchFamily="34" charset="0"/>
                          <a:cs typeface="Arial" panose="020B0604020202020204" pitchFamily="34" charset="0"/>
                        </a:rPr>
                        <a:t>Surrey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latin typeface="Arial" panose="020B0604020202020204" pitchFamily="34" charset="0"/>
                          <a:cs typeface="Arial" panose="020B0604020202020204" pitchFamily="34" charset="0"/>
                          <a:hlinkClick r:id="rId5"/>
                        </a:rPr>
                        <a:t>sara.mcmullen@nhs.net</a:t>
                      </a:r>
                      <a:r>
                        <a:rPr lang="en-GB" sz="1600">
                          <a:latin typeface="Arial" panose="020B0604020202020204" pitchFamily="34"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hlinkClick r:id="rId6"/>
                        </a:rPr>
                        <a:t>amanda.sangster2@nhs.net</a:t>
                      </a:r>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8880068"/>
                  </a:ext>
                </a:extLst>
              </a:tr>
              <a:tr h="503575">
                <a:tc>
                  <a:txBody>
                    <a:bodyPr/>
                    <a:lstStyle/>
                    <a:p>
                      <a:r>
                        <a:rPr lang="en-GB" sz="1600">
                          <a:latin typeface="Arial" panose="020B0604020202020204" pitchFamily="34" charset="0"/>
                          <a:cs typeface="Arial" panose="020B0604020202020204" pitchFamily="34" charset="0"/>
                        </a:rPr>
                        <a:t>Sussex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latin typeface="Arial" panose="020B0604020202020204" pitchFamily="34" charset="0"/>
                          <a:cs typeface="Arial" panose="020B0604020202020204" pitchFamily="34" charset="0"/>
                          <a:hlinkClick r:id="rId7"/>
                        </a:rPr>
                        <a:t>chloe.stewart1@nhs.net</a:t>
                      </a:r>
                      <a:r>
                        <a:rPr lang="en-GB" sz="160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hlinkClick r:id="rId6"/>
                        </a:rPr>
                        <a:t>amanda.sangster2@nhs.net</a:t>
                      </a:r>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6586540"/>
                  </a:ext>
                </a:extLst>
              </a:tr>
              <a:tr h="503575">
                <a:tc>
                  <a:txBody>
                    <a:bodyPr/>
                    <a:lstStyle/>
                    <a:p>
                      <a:r>
                        <a:rPr lang="en-GB" sz="1600">
                          <a:latin typeface="Arial" panose="020B0604020202020204" pitchFamily="34" charset="0"/>
                          <a:cs typeface="Arial" panose="020B0604020202020204" pitchFamily="34" charset="0"/>
                        </a:rPr>
                        <a:t>Frimley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latin typeface="Arial" panose="020B0604020202020204" pitchFamily="34" charset="0"/>
                          <a:cs typeface="Arial" panose="020B0604020202020204" pitchFamily="34" charset="0"/>
                          <a:hlinkClick r:id="rId8"/>
                        </a:rPr>
                        <a:t>karen.hampton@nhs.net</a:t>
                      </a:r>
                      <a:r>
                        <a:rPr lang="en-GB" sz="1600">
                          <a:latin typeface="Arial" panose="020B0604020202020204" pitchFamily="34"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hlinkClick r:id="rId9"/>
                        </a:rPr>
                        <a:t>alison.froude@nhs.net</a:t>
                      </a:r>
                      <a:r>
                        <a:rPr lang="en-GB" sz="16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972782743"/>
                  </a:ext>
                </a:extLst>
              </a:tr>
              <a:tr h="503575">
                <a:tc>
                  <a:txBody>
                    <a:bodyPr/>
                    <a:lstStyle/>
                    <a:p>
                      <a:r>
                        <a:rPr lang="en-GB" sz="1600">
                          <a:latin typeface="Arial" panose="020B0604020202020204" pitchFamily="34" charset="0"/>
                          <a:cs typeface="Arial" panose="020B0604020202020204" pitchFamily="34" charset="0"/>
                        </a:rPr>
                        <a:t>HIOW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latin typeface="Arial" panose="020B0604020202020204" pitchFamily="34" charset="0"/>
                          <a:cs typeface="Arial" panose="020B0604020202020204" pitchFamily="34" charset="0"/>
                          <a:hlinkClick r:id="rId10"/>
                        </a:rPr>
                        <a:t>jessica.berry1@nhs.net</a:t>
                      </a:r>
                      <a:r>
                        <a:rPr lang="en-GB" sz="1600">
                          <a:latin typeface="Arial" panose="020B0604020202020204" pitchFamily="34" charset="0"/>
                          <a:cs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hlinkClick r:id="rId9"/>
                        </a:rPr>
                        <a:t>alison.froude@nhs.net</a:t>
                      </a:r>
                      <a:r>
                        <a:rPr lang="en-GB" sz="16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885522094"/>
                  </a:ext>
                </a:extLst>
              </a:tr>
            </a:tbl>
          </a:graphicData>
        </a:graphic>
      </p:graphicFrame>
    </p:spTree>
    <p:extLst>
      <p:ext uri="{BB962C8B-B14F-4D97-AF65-F5344CB8AC3E}">
        <p14:creationId xmlns:p14="http://schemas.microsoft.com/office/powerpoint/2010/main" val="216794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66A1E42-5EB4-460C-BCF7-3477A3FB4A69}"/>
              </a:ext>
            </a:extLst>
          </p:cNvPr>
          <p:cNvSpPr>
            <a:spLocks noGrp="1"/>
          </p:cNvSpPr>
          <p:nvPr>
            <p:ph type="title"/>
          </p:nvPr>
        </p:nvSpPr>
        <p:spPr/>
        <p:txBody>
          <a:bodyPr/>
          <a:lstStyle/>
          <a:p>
            <a:endParaRPr lang="en-GB"/>
          </a:p>
        </p:txBody>
      </p:sp>
      <p:sp>
        <p:nvSpPr>
          <p:cNvPr id="13" name="Content Placeholder 12">
            <a:extLst>
              <a:ext uri="{FF2B5EF4-FFF2-40B4-BE49-F238E27FC236}">
                <a16:creationId xmlns:a16="http://schemas.microsoft.com/office/drawing/2014/main" id="{E9567ECA-2726-4095-AE32-191A70B970EB}"/>
              </a:ext>
            </a:extLst>
          </p:cNvPr>
          <p:cNvSpPr>
            <a:spLocks noGrp="1"/>
          </p:cNvSpPr>
          <p:nvPr>
            <p:ph sz="quarter" idx="10"/>
          </p:nvPr>
        </p:nvSpPr>
        <p:spPr/>
        <p:txBody>
          <a:bodyPr/>
          <a:lstStyle/>
          <a:p>
            <a:endParaRPr lang="en-GB"/>
          </a:p>
          <a:p>
            <a:endParaRPr lang="en-GB"/>
          </a:p>
          <a:p>
            <a:pPr marL="0" indent="0">
              <a:buNone/>
            </a:pPr>
            <a:endParaRPr lang="en-GB"/>
          </a:p>
        </p:txBody>
      </p:sp>
      <p:pic>
        <p:nvPicPr>
          <p:cNvPr id="18" name="Picture 17" descr="A picture containing text, sky, outdoor, sign&#10;&#10;Description automatically generated">
            <a:extLst>
              <a:ext uri="{FF2B5EF4-FFF2-40B4-BE49-F238E27FC236}">
                <a16:creationId xmlns:a16="http://schemas.microsoft.com/office/drawing/2014/main" id="{51E53702-3A77-4656-8D38-DFCA578821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8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45E81ADC-7E25-4300-814B-F05918D09A28}"/>
              </a:ext>
            </a:extLst>
          </p:cNvPr>
          <p:cNvPicPr>
            <a:picLocks noChangeAspect="1"/>
          </p:cNvPicPr>
          <p:nvPr/>
        </p:nvPicPr>
        <p:blipFill rotWithShape="1">
          <a:blip r:embed="rId3">
            <a:extLst>
              <a:ext uri="{28A0092B-C50C-407E-A947-70E740481C1C}">
                <a14:useLocalDpi xmlns:a14="http://schemas.microsoft.com/office/drawing/2010/main" val="0"/>
              </a:ext>
            </a:extLst>
          </a:blip>
          <a:srcRect l="7008" t="5051" r="6649" b="3247"/>
          <a:stretch/>
        </p:blipFill>
        <p:spPr>
          <a:xfrm>
            <a:off x="1695252" y="1202592"/>
            <a:ext cx="9140416" cy="5563121"/>
          </a:xfrm>
          <a:prstGeom prst="rect">
            <a:avLst/>
          </a:prstGeom>
        </p:spPr>
      </p:pic>
      <p:sp>
        <p:nvSpPr>
          <p:cNvPr id="2" name="Title 1">
            <a:extLst>
              <a:ext uri="{FF2B5EF4-FFF2-40B4-BE49-F238E27FC236}">
                <a16:creationId xmlns:a16="http://schemas.microsoft.com/office/drawing/2014/main" id="{027ECFAE-343D-4D8E-8777-CABE63DFDC80}"/>
              </a:ext>
            </a:extLst>
          </p:cNvPr>
          <p:cNvSpPr>
            <a:spLocks noGrp="1"/>
          </p:cNvSpPr>
          <p:nvPr>
            <p:ph type="title"/>
          </p:nvPr>
        </p:nvSpPr>
        <p:spPr>
          <a:xfrm>
            <a:off x="208980" y="138905"/>
            <a:ext cx="11374200" cy="519677"/>
          </a:xfrm>
        </p:spPr>
        <p:txBody>
          <a:bodyPr>
            <a:normAutofit fontScale="90000"/>
          </a:bodyPr>
          <a:lstStyle/>
          <a:p>
            <a:r>
              <a:rPr lang="en-GB" b="1"/>
              <a:t>Personalised Care Operating Model</a:t>
            </a:r>
            <a:endParaRPr lang="en-GB" b="1">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348E728-C896-440B-A0F1-0943D12DF090}"/>
              </a:ext>
            </a:extLst>
          </p:cNvPr>
          <p:cNvSpPr/>
          <p:nvPr/>
        </p:nvSpPr>
        <p:spPr>
          <a:xfrm>
            <a:off x="286179" y="937297"/>
            <a:ext cx="11220224" cy="51967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a:t>The model illustrates how the various components work together to deliver a joined-up approach around the needs of each individual. </a:t>
            </a:r>
          </a:p>
        </p:txBody>
      </p:sp>
    </p:spTree>
    <p:extLst>
      <p:ext uri="{BB962C8B-B14F-4D97-AF65-F5344CB8AC3E}">
        <p14:creationId xmlns:p14="http://schemas.microsoft.com/office/powerpoint/2010/main" val="88045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1846" y="97535"/>
            <a:ext cx="9251881" cy="611649"/>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a:t>What Personalised Care means to me</a:t>
            </a:r>
          </a:p>
        </p:txBody>
      </p:sp>
      <p:sp>
        <p:nvSpPr>
          <p:cNvPr id="4" name="Footer Placeholder 3"/>
          <p:cNvSpPr>
            <a:spLocks noGrp="1"/>
          </p:cNvSpPr>
          <p:nvPr>
            <p:ph type="ftr" sz="quarter" idx="3"/>
          </p:nvPr>
        </p:nvSpPr>
        <p:spPr/>
        <p:txBody>
          <a:bodyPr/>
          <a:lst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a:lstStyle>
          <a:p>
            <a:r>
              <a:rPr lang="en-GB" b="1">
                <a:solidFill>
                  <a:srgbClr val="768692">
                    <a:lumMod val="60000"/>
                    <a:lumOff val="40000"/>
                  </a:srgbClr>
                </a:solidFill>
              </a:rPr>
              <a:t>Universal Personalised Care Group </a:t>
            </a:r>
            <a:endParaRPr lang="en-US" b="1">
              <a:solidFill>
                <a:srgbClr val="768692">
                  <a:lumMod val="60000"/>
                  <a:lumOff val="40000"/>
                </a:srgbClr>
              </a:solidFill>
            </a:endParaRPr>
          </a:p>
        </p:txBody>
      </p:sp>
      <p:sp>
        <p:nvSpPr>
          <p:cNvPr id="5" name="Rectangle 4">
            <a:extLst>
              <a:ext uri="{FF2B5EF4-FFF2-40B4-BE49-F238E27FC236}">
                <a16:creationId xmlns:a16="http://schemas.microsoft.com/office/drawing/2014/main" id="{C6F4DE39-2BB9-412B-AC35-8283C0933C80}"/>
              </a:ext>
            </a:extLst>
          </p:cNvPr>
          <p:cNvSpPr/>
          <p:nvPr/>
        </p:nvSpPr>
        <p:spPr>
          <a:xfrm>
            <a:off x="5964714" y="3244335"/>
            <a:ext cx="242375" cy="328551"/>
          </a:xfrm>
          <a:prstGeom prst="rect">
            <a:avLst/>
          </a:prstGeom>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914377"/>
            <a:r>
              <a:rPr lang="en-GB" sz="1535">
                <a:solidFill>
                  <a:srgbClr val="000000"/>
                </a:solidFill>
                <a:latin typeface="Times New Roman" panose="02020603050405020304" pitchFamily="18" charset="0"/>
              </a:rPr>
              <a:t> </a:t>
            </a:r>
            <a:endParaRPr lang="en-GB" sz="1535">
              <a:solidFill>
                <a:srgbClr val="000000"/>
              </a:solidFill>
            </a:endParaRPr>
          </a:p>
        </p:txBody>
      </p:sp>
      <p:pic>
        <p:nvPicPr>
          <p:cNvPr id="1026" name="Picture 2" descr="A picture containing text, map&#10;&#10;Description generated with very high confidence">
            <a:extLst>
              <a:ext uri="{FF2B5EF4-FFF2-40B4-BE49-F238E27FC236}">
                <a16:creationId xmlns:a16="http://schemas.microsoft.com/office/drawing/2014/main" id="{CD01B33C-5645-43AB-8ED9-E34EC425D42A}"/>
              </a:ext>
            </a:extLst>
          </p:cNvPr>
          <p:cNvPicPr>
            <a:picLocks noChangeAspect="1" noChangeArrowheads="1"/>
          </p:cNvPicPr>
          <p:nvPr/>
        </p:nvPicPr>
        <p:blipFill>
          <a:blip r:embed="rId2"/>
          <a:srcRect/>
          <a:stretch>
            <a:fillRect/>
          </a:stretch>
        </p:blipFill>
        <p:spPr bwMode="auto">
          <a:xfrm>
            <a:off x="457200" y="768485"/>
            <a:ext cx="11138169" cy="556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7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riangle 8">
            <a:extLst>
              <a:ext uri="{FF2B5EF4-FFF2-40B4-BE49-F238E27FC236}">
                <a16:creationId xmlns:a16="http://schemas.microsoft.com/office/drawing/2014/main" id="{6B8709D2-55FA-42D7-89DD-32D2D7B696DA}"/>
              </a:ext>
            </a:extLst>
          </p:cNvPr>
          <p:cNvSpPr/>
          <p:nvPr/>
        </p:nvSpPr>
        <p:spPr>
          <a:xfrm>
            <a:off x="4231790" y="2636859"/>
            <a:ext cx="3869872" cy="3673929"/>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 name="Title 1">
            <a:extLst>
              <a:ext uri="{FF2B5EF4-FFF2-40B4-BE49-F238E27FC236}">
                <a16:creationId xmlns:a16="http://schemas.microsoft.com/office/drawing/2014/main" id="{46546AF9-1C58-4CF3-8C2A-00FD06BAD2B3}"/>
              </a:ext>
            </a:extLst>
          </p:cNvPr>
          <p:cNvSpPr>
            <a:spLocks noGrp="1"/>
          </p:cNvSpPr>
          <p:nvPr>
            <p:ph type="title"/>
          </p:nvPr>
        </p:nvSpPr>
        <p:spPr>
          <a:xfrm>
            <a:off x="831850" y="136525"/>
            <a:ext cx="10515600" cy="1352773"/>
          </a:xfrm>
        </p:spPr>
        <p:txBody>
          <a:bodyPr>
            <a:normAutofit fontScale="90000"/>
          </a:bodyPr>
          <a:lstStyle/>
          <a:p>
            <a:pPr algn="ctr"/>
            <a:r>
              <a:rPr lang="en-GB" sz="3100">
                <a:solidFill>
                  <a:schemeClr val="accent4"/>
                </a:solidFill>
                <a:latin typeface="+mn-lt"/>
              </a:rPr>
              <a:t>Comprehensive Model for </a:t>
            </a:r>
            <a:br>
              <a:rPr lang="en-GB" sz="3100">
                <a:solidFill>
                  <a:schemeClr val="accent4"/>
                </a:solidFill>
                <a:latin typeface="+mn-lt"/>
              </a:rPr>
            </a:br>
            <a:r>
              <a:rPr lang="en-GB" sz="3100">
                <a:solidFill>
                  <a:schemeClr val="accent4"/>
                </a:solidFill>
                <a:latin typeface="+mn-lt"/>
              </a:rPr>
              <a:t>Personalised Care </a:t>
            </a:r>
            <a:br>
              <a:rPr lang="en-GB" sz="3100">
                <a:solidFill>
                  <a:schemeClr val="accent4"/>
                </a:solidFill>
                <a:latin typeface="+mn-lt"/>
              </a:rPr>
            </a:br>
            <a:r>
              <a:rPr lang="en-GB" sz="3100">
                <a:solidFill>
                  <a:schemeClr val="accent4"/>
                </a:solidFill>
                <a:latin typeface="+mn-lt"/>
              </a:rPr>
              <a:t>All age, whole population approach to Personalised Care</a:t>
            </a:r>
            <a:endParaRPr lang="en-GB">
              <a:solidFill>
                <a:schemeClr val="accent4"/>
              </a:solidFill>
            </a:endParaRPr>
          </a:p>
        </p:txBody>
      </p:sp>
      <p:sp>
        <p:nvSpPr>
          <p:cNvPr id="4" name="Slide Number Placeholder 3">
            <a:extLst>
              <a:ext uri="{FF2B5EF4-FFF2-40B4-BE49-F238E27FC236}">
                <a16:creationId xmlns:a16="http://schemas.microsoft.com/office/drawing/2014/main" id="{20C1A7A4-49FB-4E54-8545-E735B4ACDAF8}"/>
              </a:ext>
            </a:extLst>
          </p:cNvPr>
          <p:cNvSpPr>
            <a:spLocks noGrp="1"/>
          </p:cNvSpPr>
          <p:nvPr>
            <p:ph type="sldNum" sz="quarter" idx="12"/>
          </p:nvPr>
        </p:nvSpPr>
        <p:spPr/>
        <p:txBody>
          <a:bodyPr/>
          <a:lstStyle/>
          <a:p>
            <a:fld id="{F7EA6163-A48B-4960-BC30-F1706253BDE6}" type="slidenum">
              <a:rPr lang="en-GB" smtClean="0"/>
              <a:pPr/>
              <a:t>4</a:t>
            </a:fld>
            <a:endParaRPr lang="en-GB"/>
          </a:p>
        </p:txBody>
      </p:sp>
      <p:sp>
        <p:nvSpPr>
          <p:cNvPr id="7" name="Rectangle 6">
            <a:extLst>
              <a:ext uri="{FF2B5EF4-FFF2-40B4-BE49-F238E27FC236}">
                <a16:creationId xmlns:a16="http://schemas.microsoft.com/office/drawing/2014/main" id="{928305E0-0FE3-43AC-BBB1-1BE9C78DA211}"/>
              </a:ext>
            </a:extLst>
          </p:cNvPr>
          <p:cNvSpPr/>
          <p:nvPr/>
        </p:nvSpPr>
        <p:spPr>
          <a:xfrm>
            <a:off x="5885913" y="3135277"/>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cs typeface="Helvetica"/>
              </a:rPr>
              <a:t> </a:t>
            </a:r>
            <a:endParaRPr kumimoji="0" lang="en-GB" sz="1800" b="0" i="0" u="none" strike="noStrike" kern="1200" cap="none" spc="0" normalizeH="0" baseline="0" noProof="0">
              <a:ln>
                <a:noFill/>
              </a:ln>
              <a:solidFill>
                <a:srgbClr val="000000"/>
              </a:solidFill>
              <a:effectLst/>
              <a:uLnTx/>
              <a:uFillTx/>
              <a:latin typeface="Calibri" panose="020F0502020204030204"/>
              <a:cs typeface="Helvetica"/>
            </a:endParaRPr>
          </a:p>
        </p:txBody>
      </p:sp>
      <p:sp>
        <p:nvSpPr>
          <p:cNvPr id="8" name="Triangle 9">
            <a:extLst>
              <a:ext uri="{FF2B5EF4-FFF2-40B4-BE49-F238E27FC236}">
                <a16:creationId xmlns:a16="http://schemas.microsoft.com/office/drawing/2014/main" id="{90FC193E-B66E-4155-AA09-3E686CAE300E}"/>
              </a:ext>
            </a:extLst>
          </p:cNvPr>
          <p:cNvSpPr/>
          <p:nvPr/>
        </p:nvSpPr>
        <p:spPr>
          <a:xfrm>
            <a:off x="4826468" y="2868642"/>
            <a:ext cx="2607173" cy="2490686"/>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b"/>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People with long term physical</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and mental health conditions</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30%</a:t>
            </a:r>
          </a:p>
        </p:txBody>
      </p:sp>
      <p:sp>
        <p:nvSpPr>
          <p:cNvPr id="9" name="Triangle 10">
            <a:extLst>
              <a:ext uri="{FF2B5EF4-FFF2-40B4-BE49-F238E27FC236}">
                <a16:creationId xmlns:a16="http://schemas.microsoft.com/office/drawing/2014/main" id="{53534C6E-E857-4396-BB8E-ED77045DB773}"/>
              </a:ext>
            </a:extLst>
          </p:cNvPr>
          <p:cNvSpPr/>
          <p:nvPr/>
        </p:nvSpPr>
        <p:spPr>
          <a:xfrm>
            <a:off x="5434552" y="3133472"/>
            <a:ext cx="1390965" cy="1303587"/>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b"/>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People</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with</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complex needs</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237AD4DA-DE8C-4AA8-9C01-DF48C2D0E266}"/>
              </a:ext>
            </a:extLst>
          </p:cNvPr>
          <p:cNvSpPr/>
          <p:nvPr/>
        </p:nvSpPr>
        <p:spPr>
          <a:xfrm>
            <a:off x="8532713" y="5123870"/>
            <a:ext cx="1945706" cy="906234"/>
          </a:xfrm>
          <a:prstGeom prst="rect">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Supporting people to stay well and building community resilience, enabling people to make informed decisions and choices when their health changes.</a:t>
            </a:r>
          </a:p>
        </p:txBody>
      </p:sp>
      <p:sp>
        <p:nvSpPr>
          <p:cNvPr id="11" name="Rectangle 10">
            <a:extLst>
              <a:ext uri="{FF2B5EF4-FFF2-40B4-BE49-F238E27FC236}">
                <a16:creationId xmlns:a16="http://schemas.microsoft.com/office/drawing/2014/main" id="{80C476E5-7172-4978-AC18-2AAB05F6CC7E}"/>
              </a:ext>
            </a:extLst>
          </p:cNvPr>
          <p:cNvSpPr/>
          <p:nvPr/>
        </p:nvSpPr>
        <p:spPr>
          <a:xfrm>
            <a:off x="8550358" y="4063850"/>
            <a:ext cx="1928075" cy="952551"/>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Supporting people to</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build knowledge, skills</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and confidence and to live</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well with their health</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conditions</a:t>
            </a:r>
            <a:r>
              <a:rPr kumimoji="0" lang="en-GB" sz="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82E5E845-3404-4E17-8919-3C67BA6C93B7}"/>
              </a:ext>
            </a:extLst>
          </p:cNvPr>
          <p:cNvSpPr/>
          <p:nvPr/>
        </p:nvSpPr>
        <p:spPr>
          <a:xfrm>
            <a:off x="8550358" y="3052810"/>
            <a:ext cx="1928075" cy="903564"/>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Empowering people,</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integrating care and</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reducing unplanned</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service use.</a:t>
            </a:r>
          </a:p>
        </p:txBody>
      </p:sp>
      <p:sp>
        <p:nvSpPr>
          <p:cNvPr id="13" name="Rectangle 12">
            <a:extLst>
              <a:ext uri="{FF2B5EF4-FFF2-40B4-BE49-F238E27FC236}">
                <a16:creationId xmlns:a16="http://schemas.microsoft.com/office/drawing/2014/main" id="{DA3123F5-B148-45B4-A2D1-B72EEB4A875B}"/>
              </a:ext>
            </a:extLst>
          </p:cNvPr>
          <p:cNvSpPr/>
          <p:nvPr/>
        </p:nvSpPr>
        <p:spPr>
          <a:xfrm>
            <a:off x="1720921" y="3052828"/>
            <a:ext cx="1936239" cy="903565"/>
          </a:xfrm>
          <a:prstGeom prst="rect">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t"/>
          <a:lstStyle/>
          <a:p>
            <a:pPr marL="0" marR="0" lvl="0" indent="0" algn="ctr" defTabSz="685681" rtl="0" eaLnBrk="1" fontAlgn="auto" latinLnBrk="0" hangingPunct="1">
              <a:lnSpc>
                <a:spcPct val="100000"/>
              </a:lnSpc>
              <a:spcBef>
                <a:spcPts val="0"/>
              </a:spcBef>
              <a:spcAft>
                <a:spcPts val="75"/>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Specialist</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Integrated Personal Commissioning</a:t>
            </a: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including proactive case finding, and </a:t>
            </a:r>
            <a:r>
              <a:rPr kumimoji="0" lang="en-GB" sz="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personalised care and support planning</a:t>
            </a: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through multidisciplinary teams, </a:t>
            </a:r>
            <a:r>
              <a:rPr kumimoji="0" lang="en-GB" sz="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Personal Health Budgets</a:t>
            </a: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and </a:t>
            </a:r>
            <a:b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br>
            <a:r>
              <a:rPr kumimoji="0" lang="en-GB" sz="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integrated personal budgets</a:t>
            </a: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87CCA46E-E2B4-44C3-8FA8-F1973D5225CA}"/>
              </a:ext>
            </a:extLst>
          </p:cNvPr>
          <p:cNvSpPr/>
          <p:nvPr/>
        </p:nvSpPr>
        <p:spPr>
          <a:xfrm>
            <a:off x="1734031" y="4106006"/>
            <a:ext cx="1928075" cy="952551"/>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t"/>
          <a:lstStyle/>
          <a:p>
            <a:pPr marL="0" marR="0" lvl="0" indent="0" algn="ctr" defTabSz="685681" rtl="0" eaLnBrk="1" fontAlgn="auto" latinLnBrk="0" hangingPunct="1">
              <a:lnSpc>
                <a:spcPct val="100000"/>
              </a:lnSpc>
              <a:spcBef>
                <a:spcPts val="0"/>
              </a:spcBef>
              <a:spcAft>
                <a:spcPts val="75"/>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Targeted</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Proactive case finding </a:t>
            </a:r>
            <a:r>
              <a:rPr kumimoji="0" lang="en-GB" sz="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and personalised care and support planning</a:t>
            </a: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through General Practice. Support to self manage by increasing</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patient activation through access to health coaching, peer support and self management education.</a:t>
            </a:r>
          </a:p>
        </p:txBody>
      </p:sp>
      <p:sp>
        <p:nvSpPr>
          <p:cNvPr id="15" name="Rectangle 14">
            <a:extLst>
              <a:ext uri="{FF2B5EF4-FFF2-40B4-BE49-F238E27FC236}">
                <a16:creationId xmlns:a16="http://schemas.microsoft.com/office/drawing/2014/main" id="{99732042-7821-4FFD-973A-6B9188178DC1}"/>
              </a:ext>
            </a:extLst>
          </p:cNvPr>
          <p:cNvSpPr/>
          <p:nvPr/>
        </p:nvSpPr>
        <p:spPr>
          <a:xfrm>
            <a:off x="1729086" y="5123870"/>
            <a:ext cx="1928075" cy="906234"/>
          </a:xfrm>
          <a:prstGeom prst="rect">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75"/>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Universal</a:t>
            </a:r>
          </a:p>
          <a:p>
            <a:pPr marL="0" marR="0" lvl="0" indent="0" algn="ctr" defTabSz="685681" rtl="0" eaLnBrk="1" fontAlgn="auto" latinLnBrk="0" hangingPunct="1">
              <a:lnSpc>
                <a:spcPct val="100000"/>
              </a:lnSpc>
              <a:spcBef>
                <a:spcPts val="0"/>
              </a:spcBef>
              <a:spcAft>
                <a:spcPts val="150"/>
              </a:spcAft>
              <a:buClrTx/>
              <a:buSzTx/>
              <a:buFontTx/>
              <a:buNone/>
              <a:tabLst/>
              <a:defRPr/>
            </a:pPr>
            <a:r>
              <a:rPr kumimoji="0" lang="en-GB" sz="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Shared Decision Making</a:t>
            </a:r>
            <a:r>
              <a:rPr kumimoji="0" lang="en-GB" sz="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t>
            </a:r>
          </a:p>
          <a:p>
            <a:pPr marL="0" marR="0" lvl="0" indent="0" algn="ctr" defTabSz="685681" rtl="0" eaLnBrk="1" fontAlgn="auto" latinLnBrk="0" hangingPunct="1">
              <a:lnSpc>
                <a:spcPct val="100000"/>
              </a:lnSpc>
              <a:spcBef>
                <a:spcPts val="0"/>
              </a:spcBef>
              <a:spcAft>
                <a:spcPts val="150"/>
              </a:spcAft>
              <a:buClrTx/>
              <a:buSzTx/>
              <a:buFontTx/>
              <a:buNone/>
              <a:tabLst/>
              <a:defRPr/>
            </a:pPr>
            <a:r>
              <a:rPr kumimoji="0" lang="en-GB" sz="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Enabling </a:t>
            </a:r>
            <a:r>
              <a:rPr kumimoji="0" lang="en-GB" sz="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choice</a:t>
            </a:r>
            <a:r>
              <a:rPr kumimoji="0" lang="en-GB" sz="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(e.g. in maternity, elective </a:t>
            </a:r>
            <a:br>
              <a:rPr kumimoji="0" lang="en-GB" sz="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br>
            <a:r>
              <a:rPr kumimoji="0" lang="en-GB" sz="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and end of life care).</a:t>
            </a:r>
          </a:p>
          <a:p>
            <a:pPr marL="0" marR="0" lvl="0" indent="0" algn="ctr" defTabSz="685681" rtl="0" eaLnBrk="1" fontAlgn="auto" latinLnBrk="0" hangingPunct="1">
              <a:lnSpc>
                <a:spcPct val="100000"/>
              </a:lnSpc>
              <a:spcBef>
                <a:spcPts val="0"/>
              </a:spcBef>
              <a:spcAft>
                <a:spcPts val="150"/>
              </a:spcAft>
              <a:buClrTx/>
              <a:buSzTx/>
              <a:buFontTx/>
              <a:buNone/>
              <a:tabLst/>
              <a:defRPr/>
            </a:pPr>
            <a:r>
              <a:rPr kumimoji="0" lang="en-GB" sz="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Social prescribing </a:t>
            </a:r>
            <a:r>
              <a:rPr kumimoji="0" lang="en-GB" sz="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and link worker roles.</a:t>
            </a:r>
          </a:p>
          <a:p>
            <a:pPr marL="0" marR="0" lvl="0" indent="0" algn="ctr" defTabSz="685681" rtl="0" eaLnBrk="1" fontAlgn="auto" latinLnBrk="0" hangingPunct="1">
              <a:lnSpc>
                <a:spcPct val="100000"/>
              </a:lnSpc>
              <a:spcBef>
                <a:spcPts val="0"/>
              </a:spcBef>
              <a:spcAft>
                <a:spcPts val="225"/>
              </a:spcAft>
              <a:buClrTx/>
              <a:buSzTx/>
              <a:buFontTx/>
              <a:buNone/>
              <a:tabLst/>
              <a:defRPr/>
            </a:pPr>
            <a:r>
              <a:rPr kumimoji="0" lang="en-GB" sz="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Community-based support</a:t>
            </a:r>
            <a:r>
              <a:rPr kumimoji="0" lang="en-GB"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DF76D5C9-EEE1-4A87-B826-437EB25A8A92}"/>
              </a:ext>
            </a:extLst>
          </p:cNvPr>
          <p:cNvSpPr/>
          <p:nvPr/>
        </p:nvSpPr>
        <p:spPr>
          <a:xfrm>
            <a:off x="1709851" y="3753422"/>
            <a:ext cx="1952255" cy="205677"/>
          </a:xfrm>
          <a:prstGeom prst="rect">
            <a:avLst/>
          </a:prstGeom>
          <a:solidFill>
            <a:srgbClr val="00D1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7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Plus Universal and Targeted interventions</a:t>
            </a:r>
          </a:p>
        </p:txBody>
      </p:sp>
      <p:sp>
        <p:nvSpPr>
          <p:cNvPr id="17" name="Rectangle 16">
            <a:extLst>
              <a:ext uri="{FF2B5EF4-FFF2-40B4-BE49-F238E27FC236}">
                <a16:creationId xmlns:a16="http://schemas.microsoft.com/office/drawing/2014/main" id="{CA944BB7-E281-4E43-8A1A-7A5118310F02}"/>
              </a:ext>
            </a:extLst>
          </p:cNvPr>
          <p:cNvSpPr/>
          <p:nvPr/>
        </p:nvSpPr>
        <p:spPr>
          <a:xfrm>
            <a:off x="1729085" y="4852533"/>
            <a:ext cx="1928075" cy="205677"/>
          </a:xfrm>
          <a:prstGeom prst="rect">
            <a:avLst/>
          </a:prstGeom>
          <a:solidFill>
            <a:srgbClr val="90B6E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7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Plus Universal interventions</a:t>
            </a:r>
          </a:p>
        </p:txBody>
      </p:sp>
      <p:cxnSp>
        <p:nvCxnSpPr>
          <p:cNvPr id="18" name="Straight Connector 17">
            <a:extLst>
              <a:ext uri="{FF2B5EF4-FFF2-40B4-BE49-F238E27FC236}">
                <a16:creationId xmlns:a16="http://schemas.microsoft.com/office/drawing/2014/main" id="{60B2F239-C99A-4C2D-A645-7B31B14DB33A}"/>
              </a:ext>
            </a:extLst>
          </p:cNvPr>
          <p:cNvCxnSpPr>
            <a:cxnSpLocks/>
          </p:cNvCxnSpPr>
          <p:nvPr/>
        </p:nvCxnSpPr>
        <p:spPr>
          <a:xfrm flipV="1">
            <a:off x="3643057" y="3445303"/>
            <a:ext cx="4893185" cy="1"/>
          </a:xfrm>
          <a:prstGeom prst="line">
            <a:avLst/>
          </a:prstGeom>
          <a:ln w="44450">
            <a:solidFill>
              <a:srgbClr val="00B7D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172FC37-F95C-4BC1-9F7F-B56066033398}"/>
              </a:ext>
            </a:extLst>
          </p:cNvPr>
          <p:cNvCxnSpPr>
            <a:stCxn id="24" idx="3"/>
          </p:cNvCxnSpPr>
          <p:nvPr/>
        </p:nvCxnSpPr>
        <p:spPr>
          <a:xfrm>
            <a:off x="3657185" y="4540122"/>
            <a:ext cx="4893185" cy="0"/>
          </a:xfrm>
          <a:prstGeom prst="line">
            <a:avLst/>
          </a:prstGeom>
          <a:ln w="41275">
            <a:solidFill>
              <a:srgbClr val="0074C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C31AE5-9B25-441E-9E80-DEA53F7DD078}"/>
              </a:ext>
            </a:extLst>
          </p:cNvPr>
          <p:cNvCxnSpPr>
            <a:stCxn id="25" idx="3"/>
            <a:endCxn id="19" idx="1"/>
          </p:cNvCxnSpPr>
          <p:nvPr/>
        </p:nvCxnSpPr>
        <p:spPr>
          <a:xfrm>
            <a:off x="3657186" y="5576987"/>
            <a:ext cx="4875553" cy="0"/>
          </a:xfrm>
          <a:prstGeom prst="line">
            <a:avLst/>
          </a:prstGeom>
          <a:ln w="44450">
            <a:solidFill>
              <a:srgbClr val="004399"/>
            </a:solidFill>
          </a:ln>
        </p:spPr>
        <p:style>
          <a:lnRef idx="1">
            <a:schemeClr val="accent1"/>
          </a:lnRef>
          <a:fillRef idx="0">
            <a:schemeClr val="accent1"/>
          </a:fillRef>
          <a:effectRef idx="0">
            <a:schemeClr val="accent1"/>
          </a:effectRef>
          <a:fontRef idx="minor">
            <a:schemeClr val="tx1"/>
          </a:fontRef>
        </p:style>
      </p:cxnSp>
      <p:sp>
        <p:nvSpPr>
          <p:cNvPr id="21" name="Triangle 22">
            <a:extLst>
              <a:ext uri="{FF2B5EF4-FFF2-40B4-BE49-F238E27FC236}">
                <a16:creationId xmlns:a16="http://schemas.microsoft.com/office/drawing/2014/main" id="{83BFAB5F-7D5D-4F16-885D-82CC5870E370}"/>
              </a:ext>
            </a:extLst>
          </p:cNvPr>
          <p:cNvSpPr/>
          <p:nvPr/>
        </p:nvSpPr>
        <p:spPr>
          <a:xfrm rot="5400000">
            <a:off x="4438005" y="3440932"/>
            <a:ext cx="144642" cy="124691"/>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2" name="Triangle 23">
            <a:extLst>
              <a:ext uri="{FF2B5EF4-FFF2-40B4-BE49-F238E27FC236}">
                <a16:creationId xmlns:a16="http://schemas.microsoft.com/office/drawing/2014/main" id="{9BE08C7B-0B35-48E9-8F8D-2C68B69C1C11}"/>
              </a:ext>
            </a:extLst>
          </p:cNvPr>
          <p:cNvSpPr/>
          <p:nvPr/>
        </p:nvSpPr>
        <p:spPr>
          <a:xfrm rot="5400000">
            <a:off x="7606289" y="3440933"/>
            <a:ext cx="144642" cy="124691"/>
          </a:xfrm>
          <a:prstGeom prst="triangle">
            <a:avLst/>
          </a:prstGeom>
          <a:solidFill>
            <a:srgbClr val="00B7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3" name="Triangle 24">
            <a:extLst>
              <a:ext uri="{FF2B5EF4-FFF2-40B4-BE49-F238E27FC236}">
                <a16:creationId xmlns:a16="http://schemas.microsoft.com/office/drawing/2014/main" id="{9FA616DF-C8DE-436A-8D6A-E7AB354C0391}"/>
              </a:ext>
            </a:extLst>
          </p:cNvPr>
          <p:cNvSpPr/>
          <p:nvPr/>
        </p:nvSpPr>
        <p:spPr>
          <a:xfrm rot="5400000">
            <a:off x="4170594" y="4483800"/>
            <a:ext cx="144642" cy="124691"/>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4" name="Triangle 25">
            <a:extLst>
              <a:ext uri="{FF2B5EF4-FFF2-40B4-BE49-F238E27FC236}">
                <a16:creationId xmlns:a16="http://schemas.microsoft.com/office/drawing/2014/main" id="{3D5B9C0F-7F66-490A-85F8-7ADD3463E7DF}"/>
              </a:ext>
            </a:extLst>
          </p:cNvPr>
          <p:cNvSpPr/>
          <p:nvPr/>
        </p:nvSpPr>
        <p:spPr>
          <a:xfrm rot="5400000">
            <a:off x="7899075" y="4483800"/>
            <a:ext cx="144642" cy="124691"/>
          </a:xfrm>
          <a:prstGeom prst="triangle">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5" name="Triangle 26">
            <a:extLst>
              <a:ext uri="{FF2B5EF4-FFF2-40B4-BE49-F238E27FC236}">
                <a16:creationId xmlns:a16="http://schemas.microsoft.com/office/drawing/2014/main" id="{D5CEAE57-EA2F-469D-A94C-58E131592478}"/>
              </a:ext>
            </a:extLst>
          </p:cNvPr>
          <p:cNvSpPr/>
          <p:nvPr/>
        </p:nvSpPr>
        <p:spPr>
          <a:xfrm rot="5400000">
            <a:off x="3881539" y="5515337"/>
            <a:ext cx="144642" cy="124691"/>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6" name="Triangle 27">
            <a:extLst>
              <a:ext uri="{FF2B5EF4-FFF2-40B4-BE49-F238E27FC236}">
                <a16:creationId xmlns:a16="http://schemas.microsoft.com/office/drawing/2014/main" id="{41992219-104E-45EB-BB4C-D194E8951ACB}"/>
              </a:ext>
            </a:extLst>
          </p:cNvPr>
          <p:cNvSpPr/>
          <p:nvPr/>
        </p:nvSpPr>
        <p:spPr>
          <a:xfrm rot="5400000">
            <a:off x="8182462" y="5515338"/>
            <a:ext cx="144642" cy="124691"/>
          </a:xfrm>
          <a:prstGeom prst="triangle">
            <a:avLst/>
          </a:prstGeom>
          <a:solidFill>
            <a:srgbClr val="004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cs typeface="Helvetica"/>
            </a:endParaRPr>
          </a:p>
        </p:txBody>
      </p:sp>
      <p:sp>
        <p:nvSpPr>
          <p:cNvPr id="27" name="TextBox 26">
            <a:extLst>
              <a:ext uri="{FF2B5EF4-FFF2-40B4-BE49-F238E27FC236}">
                <a16:creationId xmlns:a16="http://schemas.microsoft.com/office/drawing/2014/main" id="{5DB4A96D-168C-465B-9A53-DC02BDB7B67F}"/>
              </a:ext>
            </a:extLst>
          </p:cNvPr>
          <p:cNvSpPr txBox="1"/>
          <p:nvPr/>
        </p:nvSpPr>
        <p:spPr>
          <a:xfrm>
            <a:off x="5472423" y="5618881"/>
            <a:ext cx="1214094" cy="377024"/>
          </a:xfrm>
          <a:prstGeom prst="rect">
            <a:avLst/>
          </a:prstGeom>
          <a:noFill/>
        </p:spPr>
        <p:txBody>
          <a:bodyPr wrap="square" lIns="68570" tIns="34289" rIns="68570" bIns="34289" rtlCol="0">
            <a:spAutoFit/>
          </a:bodyP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Whole population</a:t>
            </a:r>
          </a:p>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100%</a:t>
            </a:r>
          </a:p>
        </p:txBody>
      </p:sp>
      <p:sp>
        <p:nvSpPr>
          <p:cNvPr id="28" name="TextBox 27">
            <a:extLst>
              <a:ext uri="{FF2B5EF4-FFF2-40B4-BE49-F238E27FC236}">
                <a16:creationId xmlns:a16="http://schemas.microsoft.com/office/drawing/2014/main" id="{E96F7858-AE26-4BD9-A888-9BF5CA3696CF}"/>
              </a:ext>
            </a:extLst>
          </p:cNvPr>
          <p:cNvSpPr txBox="1"/>
          <p:nvPr/>
        </p:nvSpPr>
        <p:spPr>
          <a:xfrm>
            <a:off x="2079108" y="2751140"/>
            <a:ext cx="1153548" cy="207747"/>
          </a:xfrm>
          <a:prstGeom prst="rect">
            <a:avLst/>
          </a:prstGeom>
          <a:noFill/>
        </p:spPr>
        <p:txBody>
          <a:bodyPr wrap="square" lIns="68570" tIns="34289" rIns="68570" bIns="34289" rtlCol="0">
            <a:spAutoFit/>
          </a:bodyP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INTERVENTIONS</a:t>
            </a:r>
          </a:p>
        </p:txBody>
      </p:sp>
      <p:sp>
        <p:nvSpPr>
          <p:cNvPr id="29" name="TextBox 28">
            <a:extLst>
              <a:ext uri="{FF2B5EF4-FFF2-40B4-BE49-F238E27FC236}">
                <a16:creationId xmlns:a16="http://schemas.microsoft.com/office/drawing/2014/main" id="{DAA51B68-E05A-4103-BA51-24914C2BE4BF}"/>
              </a:ext>
            </a:extLst>
          </p:cNvPr>
          <p:cNvSpPr txBox="1"/>
          <p:nvPr/>
        </p:nvSpPr>
        <p:spPr>
          <a:xfrm>
            <a:off x="8971500" y="2751140"/>
            <a:ext cx="1141392" cy="207747"/>
          </a:xfrm>
          <a:prstGeom prst="rect">
            <a:avLst/>
          </a:prstGeom>
          <a:noFill/>
        </p:spPr>
        <p:txBody>
          <a:bodyPr wrap="square" lIns="68570" tIns="34289" rIns="68570" bIns="34289" rtlCol="0">
            <a:spAutoFit/>
          </a:bodyP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OUTCOMES</a:t>
            </a:r>
          </a:p>
        </p:txBody>
      </p:sp>
      <p:sp>
        <p:nvSpPr>
          <p:cNvPr id="30" name="TextBox 29">
            <a:extLst>
              <a:ext uri="{FF2B5EF4-FFF2-40B4-BE49-F238E27FC236}">
                <a16:creationId xmlns:a16="http://schemas.microsoft.com/office/drawing/2014/main" id="{4CF008AA-A6D4-45DA-ACAA-745FE4FEA0B1}"/>
              </a:ext>
            </a:extLst>
          </p:cNvPr>
          <p:cNvSpPr txBox="1"/>
          <p:nvPr/>
        </p:nvSpPr>
        <p:spPr>
          <a:xfrm>
            <a:off x="5109680" y="2321928"/>
            <a:ext cx="1862900" cy="207747"/>
          </a:xfrm>
          <a:prstGeom prst="rect">
            <a:avLst/>
          </a:prstGeom>
          <a:noFill/>
        </p:spPr>
        <p:txBody>
          <a:bodyPr wrap="square" lIns="68570" tIns="34289" rIns="68570" bIns="34289" rtlCol="0">
            <a:spAutoFit/>
          </a:bodyP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TARGET POPULATIONS</a:t>
            </a:r>
          </a:p>
        </p:txBody>
      </p:sp>
      <p:sp>
        <p:nvSpPr>
          <p:cNvPr id="33" name="Left-Right Arrow 30">
            <a:extLst>
              <a:ext uri="{FF2B5EF4-FFF2-40B4-BE49-F238E27FC236}">
                <a16:creationId xmlns:a16="http://schemas.microsoft.com/office/drawing/2014/main" id="{F0D50A2D-A8A2-44BA-BEF3-C73CDA84BA2E}"/>
              </a:ext>
            </a:extLst>
          </p:cNvPr>
          <p:cNvSpPr/>
          <p:nvPr/>
        </p:nvSpPr>
        <p:spPr>
          <a:xfrm rot="17871902">
            <a:off x="2820165" y="4294072"/>
            <a:ext cx="4101309" cy="216436"/>
          </a:xfrm>
          <a:custGeom>
            <a:avLst/>
            <a:gdLst>
              <a:gd name="connsiteX0" fmla="*/ 0 w 5556961"/>
              <a:gd name="connsiteY0" fmla="*/ 144291 h 288581"/>
              <a:gd name="connsiteX1" fmla="*/ 186368 w 5556961"/>
              <a:gd name="connsiteY1" fmla="*/ 0 h 288581"/>
              <a:gd name="connsiteX2" fmla="*/ 186368 w 5556961"/>
              <a:gd name="connsiteY2" fmla="*/ 66134 h 288581"/>
              <a:gd name="connsiteX3" fmla="*/ 5370593 w 5556961"/>
              <a:gd name="connsiteY3" fmla="*/ 66134 h 288581"/>
              <a:gd name="connsiteX4" fmla="*/ 5370593 w 5556961"/>
              <a:gd name="connsiteY4" fmla="*/ 0 h 288581"/>
              <a:gd name="connsiteX5" fmla="*/ 5556961 w 5556961"/>
              <a:gd name="connsiteY5" fmla="*/ 144291 h 288581"/>
              <a:gd name="connsiteX6" fmla="*/ 5370593 w 5556961"/>
              <a:gd name="connsiteY6" fmla="*/ 288581 h 288581"/>
              <a:gd name="connsiteX7" fmla="*/ 5370593 w 5556961"/>
              <a:gd name="connsiteY7" fmla="*/ 222447 h 288581"/>
              <a:gd name="connsiteX8" fmla="*/ 186368 w 5556961"/>
              <a:gd name="connsiteY8" fmla="*/ 222447 h 288581"/>
              <a:gd name="connsiteX9" fmla="*/ 186368 w 5556961"/>
              <a:gd name="connsiteY9" fmla="*/ 288581 h 288581"/>
              <a:gd name="connsiteX10" fmla="*/ 0 w 5556961"/>
              <a:gd name="connsiteY10" fmla="*/ 144291 h 288581"/>
              <a:gd name="connsiteX0" fmla="*/ 8312 w 5370593"/>
              <a:gd name="connsiteY0" fmla="*/ 139874 h 288581"/>
              <a:gd name="connsiteX1" fmla="*/ 0 w 5370593"/>
              <a:gd name="connsiteY1" fmla="*/ 0 h 288581"/>
              <a:gd name="connsiteX2" fmla="*/ 0 w 5370593"/>
              <a:gd name="connsiteY2" fmla="*/ 66134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0 w 5370593"/>
              <a:gd name="connsiteY9" fmla="*/ 288581 h 288581"/>
              <a:gd name="connsiteX10" fmla="*/ 8312 w 5370593"/>
              <a:gd name="connsiteY10" fmla="*/ 139874 h 288581"/>
              <a:gd name="connsiteX0" fmla="*/ 14505 w 5376786"/>
              <a:gd name="connsiteY0" fmla="*/ 139874 h 288581"/>
              <a:gd name="connsiteX1" fmla="*/ 6193 w 5376786"/>
              <a:gd name="connsiteY1" fmla="*/ 0 h 288581"/>
              <a:gd name="connsiteX2" fmla="*/ 6193 w 5376786"/>
              <a:gd name="connsiteY2" fmla="*/ 66134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14505 w 5376786"/>
              <a:gd name="connsiteY0" fmla="*/ 139874 h 288581"/>
              <a:gd name="connsiteX1" fmla="*/ 27098 w 5376786"/>
              <a:gd name="connsiteY1" fmla="*/ 62828 h 288581"/>
              <a:gd name="connsiteX2" fmla="*/ 6193 w 5376786"/>
              <a:gd name="connsiteY2" fmla="*/ 66134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14505 w 5376786"/>
              <a:gd name="connsiteY0" fmla="*/ 139874 h 288581"/>
              <a:gd name="connsiteX1" fmla="*/ 27098 w 5376786"/>
              <a:gd name="connsiteY1" fmla="*/ 62828 h 288581"/>
              <a:gd name="connsiteX2" fmla="*/ 44687 w 5376786"/>
              <a:gd name="connsiteY2" fmla="*/ 45782 h 288581"/>
              <a:gd name="connsiteX3" fmla="*/ 5190418 w 5376786"/>
              <a:gd name="connsiteY3" fmla="*/ 66134 h 288581"/>
              <a:gd name="connsiteX4" fmla="*/ 5190418 w 5376786"/>
              <a:gd name="connsiteY4" fmla="*/ 0 h 288581"/>
              <a:gd name="connsiteX5" fmla="*/ 5376786 w 5376786"/>
              <a:gd name="connsiteY5" fmla="*/ 144291 h 288581"/>
              <a:gd name="connsiteX6" fmla="*/ 5190418 w 5376786"/>
              <a:gd name="connsiteY6" fmla="*/ 288581 h 288581"/>
              <a:gd name="connsiteX7" fmla="*/ 5190418 w 5376786"/>
              <a:gd name="connsiteY7" fmla="*/ 222447 h 288581"/>
              <a:gd name="connsiteX8" fmla="*/ 6193 w 5376786"/>
              <a:gd name="connsiteY8" fmla="*/ 222447 h 288581"/>
              <a:gd name="connsiteX9" fmla="*/ 0 w 5376786"/>
              <a:gd name="connsiteY9" fmla="*/ 230288 h 288581"/>
              <a:gd name="connsiteX10" fmla="*/ 14505 w 5376786"/>
              <a:gd name="connsiteY10" fmla="*/ 139874 h 288581"/>
              <a:gd name="connsiteX0" fmla="*/ 8312 w 5370593"/>
              <a:gd name="connsiteY0" fmla="*/ 139874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32853 w 5370593"/>
              <a:gd name="connsiteY9" fmla="*/ 234271 h 288581"/>
              <a:gd name="connsiteX10" fmla="*/ 8312 w 5370593"/>
              <a:gd name="connsiteY10" fmla="*/ 139874 h 288581"/>
              <a:gd name="connsiteX0" fmla="*/ 37183 w 5370593"/>
              <a:gd name="connsiteY0" fmla="*/ 124611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32853 w 5370593"/>
              <a:gd name="connsiteY9" fmla="*/ 234271 h 288581"/>
              <a:gd name="connsiteX10" fmla="*/ 37183 w 5370593"/>
              <a:gd name="connsiteY10" fmla="*/ 124611 h 288581"/>
              <a:gd name="connsiteX0" fmla="*/ 37183 w 5370593"/>
              <a:gd name="connsiteY0" fmla="*/ 124611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3 w 5370593"/>
              <a:gd name="connsiteY10" fmla="*/ 124611 h 288581"/>
              <a:gd name="connsiteX0" fmla="*/ 8312 w 5370593"/>
              <a:gd name="connsiteY0" fmla="*/ 139874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8312 w 5370593"/>
              <a:gd name="connsiteY10" fmla="*/ 139874 h 288581"/>
              <a:gd name="connsiteX0" fmla="*/ 0 w 5373009"/>
              <a:gd name="connsiteY0" fmla="*/ 96291 h 288581"/>
              <a:gd name="connsiteX1" fmla="*/ 23321 w 5373009"/>
              <a:gd name="connsiteY1" fmla="*/ 62828 h 288581"/>
              <a:gd name="connsiteX2" fmla="*/ 40910 w 5373009"/>
              <a:gd name="connsiteY2" fmla="*/ 45782 h 288581"/>
              <a:gd name="connsiteX3" fmla="*/ 5186641 w 5373009"/>
              <a:gd name="connsiteY3" fmla="*/ 66134 h 288581"/>
              <a:gd name="connsiteX4" fmla="*/ 5186641 w 5373009"/>
              <a:gd name="connsiteY4" fmla="*/ 0 h 288581"/>
              <a:gd name="connsiteX5" fmla="*/ 5373009 w 5373009"/>
              <a:gd name="connsiteY5" fmla="*/ 144291 h 288581"/>
              <a:gd name="connsiteX6" fmla="*/ 5186641 w 5373009"/>
              <a:gd name="connsiteY6" fmla="*/ 288581 h 288581"/>
              <a:gd name="connsiteX7" fmla="*/ 5186641 w 5373009"/>
              <a:gd name="connsiteY7" fmla="*/ 222447 h 288581"/>
              <a:gd name="connsiteX8" fmla="*/ 2416 w 5373009"/>
              <a:gd name="connsiteY8" fmla="*/ 222447 h 288581"/>
              <a:gd name="connsiteX9" fmla="*/ 20006 w 5373009"/>
              <a:gd name="connsiteY9" fmla="*/ 205401 h 288581"/>
              <a:gd name="connsiteX10" fmla="*/ 0 w 5373009"/>
              <a:gd name="connsiteY10" fmla="*/ 96291 h 288581"/>
              <a:gd name="connsiteX0" fmla="*/ 37182 w 5370593"/>
              <a:gd name="connsiteY0" fmla="*/ 124610 h 288581"/>
              <a:gd name="connsiteX1" fmla="*/ 20905 w 5370593"/>
              <a:gd name="connsiteY1" fmla="*/ 62828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2 w 5370593"/>
              <a:gd name="connsiteY10" fmla="*/ 124610 h 288581"/>
              <a:gd name="connsiteX0" fmla="*/ 37182 w 5370593"/>
              <a:gd name="connsiteY0" fmla="*/ 124610 h 288581"/>
              <a:gd name="connsiteX1" fmla="*/ 43941 w 5370593"/>
              <a:gd name="connsiteY1" fmla="*/ 45261 h 288581"/>
              <a:gd name="connsiteX2" fmla="*/ 38494 w 5370593"/>
              <a:gd name="connsiteY2" fmla="*/ 45782 h 288581"/>
              <a:gd name="connsiteX3" fmla="*/ 5184225 w 5370593"/>
              <a:gd name="connsiteY3" fmla="*/ 66134 h 288581"/>
              <a:gd name="connsiteX4" fmla="*/ 5184225 w 5370593"/>
              <a:gd name="connsiteY4" fmla="*/ 0 h 288581"/>
              <a:gd name="connsiteX5" fmla="*/ 5370593 w 5370593"/>
              <a:gd name="connsiteY5" fmla="*/ 144291 h 288581"/>
              <a:gd name="connsiteX6" fmla="*/ 5184225 w 5370593"/>
              <a:gd name="connsiteY6" fmla="*/ 288581 h 288581"/>
              <a:gd name="connsiteX7" fmla="*/ 5184225 w 5370593"/>
              <a:gd name="connsiteY7" fmla="*/ 222447 h 288581"/>
              <a:gd name="connsiteX8" fmla="*/ 0 w 5370593"/>
              <a:gd name="connsiteY8" fmla="*/ 222447 h 288581"/>
              <a:gd name="connsiteX9" fmla="*/ 17590 w 5370593"/>
              <a:gd name="connsiteY9" fmla="*/ 205401 h 288581"/>
              <a:gd name="connsiteX10" fmla="*/ 37182 w 5370593"/>
              <a:gd name="connsiteY10" fmla="*/ 124610 h 288581"/>
              <a:gd name="connsiteX0" fmla="*/ 44612 w 5378023"/>
              <a:gd name="connsiteY0" fmla="*/ 124610 h 288581"/>
              <a:gd name="connsiteX1" fmla="*/ 51371 w 5378023"/>
              <a:gd name="connsiteY1" fmla="*/ 45261 h 288581"/>
              <a:gd name="connsiteX2" fmla="*/ 45924 w 5378023"/>
              <a:gd name="connsiteY2" fmla="*/ 45782 h 288581"/>
              <a:gd name="connsiteX3" fmla="*/ 5191655 w 5378023"/>
              <a:gd name="connsiteY3" fmla="*/ 66134 h 288581"/>
              <a:gd name="connsiteX4" fmla="*/ 5191655 w 5378023"/>
              <a:gd name="connsiteY4" fmla="*/ 0 h 288581"/>
              <a:gd name="connsiteX5" fmla="*/ 5378023 w 5378023"/>
              <a:gd name="connsiteY5" fmla="*/ 144291 h 288581"/>
              <a:gd name="connsiteX6" fmla="*/ 5191655 w 5378023"/>
              <a:gd name="connsiteY6" fmla="*/ 288581 h 288581"/>
              <a:gd name="connsiteX7" fmla="*/ 5191655 w 5378023"/>
              <a:gd name="connsiteY7" fmla="*/ 222447 h 288581"/>
              <a:gd name="connsiteX8" fmla="*/ 7430 w 5378023"/>
              <a:gd name="connsiteY8" fmla="*/ 222447 h 288581"/>
              <a:gd name="connsiteX9" fmla="*/ 0 w 5378023"/>
              <a:gd name="connsiteY9" fmla="*/ 229403 h 288581"/>
              <a:gd name="connsiteX10" fmla="*/ 44612 w 5378023"/>
              <a:gd name="connsiteY10" fmla="*/ 124610 h 288581"/>
              <a:gd name="connsiteX0" fmla="*/ 44612 w 5378023"/>
              <a:gd name="connsiteY0" fmla="*/ 124610 h 288581"/>
              <a:gd name="connsiteX1" fmla="*/ 51371 w 5378023"/>
              <a:gd name="connsiteY1" fmla="*/ 45261 h 288581"/>
              <a:gd name="connsiteX2" fmla="*/ 45924 w 5378023"/>
              <a:gd name="connsiteY2" fmla="*/ 45782 h 288581"/>
              <a:gd name="connsiteX3" fmla="*/ 5191655 w 5378023"/>
              <a:gd name="connsiteY3" fmla="*/ 66134 h 288581"/>
              <a:gd name="connsiteX4" fmla="*/ 5191655 w 5378023"/>
              <a:gd name="connsiteY4" fmla="*/ 0 h 288581"/>
              <a:gd name="connsiteX5" fmla="*/ 5378023 w 5378023"/>
              <a:gd name="connsiteY5" fmla="*/ 144291 h 288581"/>
              <a:gd name="connsiteX6" fmla="*/ 5191655 w 5378023"/>
              <a:gd name="connsiteY6" fmla="*/ 288581 h 288581"/>
              <a:gd name="connsiteX7" fmla="*/ 5191655 w 5378023"/>
              <a:gd name="connsiteY7" fmla="*/ 222447 h 288581"/>
              <a:gd name="connsiteX8" fmla="*/ 7430 w 5378023"/>
              <a:gd name="connsiteY8" fmla="*/ 222447 h 288581"/>
              <a:gd name="connsiteX9" fmla="*/ 0 w 5378023"/>
              <a:gd name="connsiteY9" fmla="*/ 229403 h 288581"/>
              <a:gd name="connsiteX10" fmla="*/ 44612 w 5378023"/>
              <a:gd name="connsiteY10" fmla="*/ 124610 h 288581"/>
              <a:gd name="connsiteX0" fmla="*/ 37289 w 5370700"/>
              <a:gd name="connsiteY0" fmla="*/ 124610 h 288581"/>
              <a:gd name="connsiteX1" fmla="*/ 44048 w 5370700"/>
              <a:gd name="connsiteY1" fmla="*/ 45261 h 288581"/>
              <a:gd name="connsiteX2" fmla="*/ 38601 w 5370700"/>
              <a:gd name="connsiteY2" fmla="*/ 45782 h 288581"/>
              <a:gd name="connsiteX3" fmla="*/ 5184332 w 5370700"/>
              <a:gd name="connsiteY3" fmla="*/ 66134 h 288581"/>
              <a:gd name="connsiteX4" fmla="*/ 5184332 w 5370700"/>
              <a:gd name="connsiteY4" fmla="*/ 0 h 288581"/>
              <a:gd name="connsiteX5" fmla="*/ 5370700 w 5370700"/>
              <a:gd name="connsiteY5" fmla="*/ 144291 h 288581"/>
              <a:gd name="connsiteX6" fmla="*/ 5184332 w 5370700"/>
              <a:gd name="connsiteY6" fmla="*/ 288581 h 288581"/>
              <a:gd name="connsiteX7" fmla="*/ 5184332 w 5370700"/>
              <a:gd name="connsiteY7" fmla="*/ 222447 h 288581"/>
              <a:gd name="connsiteX8" fmla="*/ 107 w 5370700"/>
              <a:gd name="connsiteY8" fmla="*/ 222447 h 288581"/>
              <a:gd name="connsiteX9" fmla="*/ 2842 w 5370700"/>
              <a:gd name="connsiteY9" fmla="*/ 207869 h 288581"/>
              <a:gd name="connsiteX10" fmla="*/ 37289 w 5370700"/>
              <a:gd name="connsiteY10" fmla="*/ 124610 h 288581"/>
              <a:gd name="connsiteX0" fmla="*/ 37828 w 5371239"/>
              <a:gd name="connsiteY0" fmla="*/ 124610 h 288581"/>
              <a:gd name="connsiteX1" fmla="*/ 44587 w 5371239"/>
              <a:gd name="connsiteY1" fmla="*/ 45261 h 288581"/>
              <a:gd name="connsiteX2" fmla="*/ 39140 w 5371239"/>
              <a:gd name="connsiteY2" fmla="*/ 45782 h 288581"/>
              <a:gd name="connsiteX3" fmla="*/ 5184871 w 5371239"/>
              <a:gd name="connsiteY3" fmla="*/ 66134 h 288581"/>
              <a:gd name="connsiteX4" fmla="*/ 5184871 w 5371239"/>
              <a:gd name="connsiteY4" fmla="*/ 0 h 288581"/>
              <a:gd name="connsiteX5" fmla="*/ 5371239 w 5371239"/>
              <a:gd name="connsiteY5" fmla="*/ 144291 h 288581"/>
              <a:gd name="connsiteX6" fmla="*/ 5184871 w 5371239"/>
              <a:gd name="connsiteY6" fmla="*/ 288581 h 288581"/>
              <a:gd name="connsiteX7" fmla="*/ 5184871 w 5371239"/>
              <a:gd name="connsiteY7" fmla="*/ 222447 h 288581"/>
              <a:gd name="connsiteX8" fmla="*/ 646 w 5371239"/>
              <a:gd name="connsiteY8" fmla="*/ 222447 h 288581"/>
              <a:gd name="connsiteX9" fmla="*/ 3381 w 5371239"/>
              <a:gd name="connsiteY9" fmla="*/ 207869 h 288581"/>
              <a:gd name="connsiteX10" fmla="*/ 37828 w 5371239"/>
              <a:gd name="connsiteY10" fmla="*/ 124610 h 288581"/>
              <a:gd name="connsiteX0" fmla="*/ 37828 w 5371239"/>
              <a:gd name="connsiteY0" fmla="*/ 124610 h 288581"/>
              <a:gd name="connsiteX1" fmla="*/ 44587 w 5371239"/>
              <a:gd name="connsiteY1" fmla="*/ 45261 h 288581"/>
              <a:gd name="connsiteX2" fmla="*/ 26510 w 5371239"/>
              <a:gd name="connsiteY2" fmla="*/ 52459 h 288581"/>
              <a:gd name="connsiteX3" fmla="*/ 5184871 w 5371239"/>
              <a:gd name="connsiteY3" fmla="*/ 66134 h 288581"/>
              <a:gd name="connsiteX4" fmla="*/ 5184871 w 5371239"/>
              <a:gd name="connsiteY4" fmla="*/ 0 h 288581"/>
              <a:gd name="connsiteX5" fmla="*/ 5371239 w 5371239"/>
              <a:gd name="connsiteY5" fmla="*/ 144291 h 288581"/>
              <a:gd name="connsiteX6" fmla="*/ 5184871 w 5371239"/>
              <a:gd name="connsiteY6" fmla="*/ 288581 h 288581"/>
              <a:gd name="connsiteX7" fmla="*/ 5184871 w 5371239"/>
              <a:gd name="connsiteY7" fmla="*/ 222447 h 288581"/>
              <a:gd name="connsiteX8" fmla="*/ 646 w 5371239"/>
              <a:gd name="connsiteY8" fmla="*/ 222447 h 288581"/>
              <a:gd name="connsiteX9" fmla="*/ 3381 w 5371239"/>
              <a:gd name="connsiteY9" fmla="*/ 207869 h 288581"/>
              <a:gd name="connsiteX10" fmla="*/ 37828 w 5371239"/>
              <a:gd name="connsiteY10" fmla="*/ 124610 h 288581"/>
              <a:gd name="connsiteX0" fmla="*/ 0 w 5375998"/>
              <a:gd name="connsiteY0" fmla="*/ 125576 h 288581"/>
              <a:gd name="connsiteX1" fmla="*/ 49346 w 5375998"/>
              <a:gd name="connsiteY1" fmla="*/ 45261 h 288581"/>
              <a:gd name="connsiteX2" fmla="*/ 31269 w 5375998"/>
              <a:gd name="connsiteY2" fmla="*/ 52459 h 288581"/>
              <a:gd name="connsiteX3" fmla="*/ 5189630 w 5375998"/>
              <a:gd name="connsiteY3" fmla="*/ 66134 h 288581"/>
              <a:gd name="connsiteX4" fmla="*/ 5189630 w 5375998"/>
              <a:gd name="connsiteY4" fmla="*/ 0 h 288581"/>
              <a:gd name="connsiteX5" fmla="*/ 5375998 w 5375998"/>
              <a:gd name="connsiteY5" fmla="*/ 144291 h 288581"/>
              <a:gd name="connsiteX6" fmla="*/ 5189630 w 5375998"/>
              <a:gd name="connsiteY6" fmla="*/ 288581 h 288581"/>
              <a:gd name="connsiteX7" fmla="*/ 5189630 w 5375998"/>
              <a:gd name="connsiteY7" fmla="*/ 222447 h 288581"/>
              <a:gd name="connsiteX8" fmla="*/ 5405 w 5375998"/>
              <a:gd name="connsiteY8" fmla="*/ 222447 h 288581"/>
              <a:gd name="connsiteX9" fmla="*/ 8140 w 5375998"/>
              <a:gd name="connsiteY9" fmla="*/ 207869 h 288581"/>
              <a:gd name="connsiteX10" fmla="*/ 0 w 5375998"/>
              <a:gd name="connsiteY10" fmla="*/ 125576 h 288581"/>
              <a:gd name="connsiteX0" fmla="*/ 4881 w 5380879"/>
              <a:gd name="connsiteY0" fmla="*/ 125576 h 288581"/>
              <a:gd name="connsiteX1" fmla="*/ 54227 w 5380879"/>
              <a:gd name="connsiteY1" fmla="*/ 45261 h 288581"/>
              <a:gd name="connsiteX2" fmla="*/ 0 w 5380879"/>
              <a:gd name="connsiteY2" fmla="*/ 55409 h 288581"/>
              <a:gd name="connsiteX3" fmla="*/ 5194511 w 5380879"/>
              <a:gd name="connsiteY3" fmla="*/ 66134 h 288581"/>
              <a:gd name="connsiteX4" fmla="*/ 5194511 w 5380879"/>
              <a:gd name="connsiteY4" fmla="*/ 0 h 288581"/>
              <a:gd name="connsiteX5" fmla="*/ 5380879 w 5380879"/>
              <a:gd name="connsiteY5" fmla="*/ 144291 h 288581"/>
              <a:gd name="connsiteX6" fmla="*/ 5194511 w 5380879"/>
              <a:gd name="connsiteY6" fmla="*/ 288581 h 288581"/>
              <a:gd name="connsiteX7" fmla="*/ 5194511 w 5380879"/>
              <a:gd name="connsiteY7" fmla="*/ 222447 h 288581"/>
              <a:gd name="connsiteX8" fmla="*/ 10286 w 5380879"/>
              <a:gd name="connsiteY8" fmla="*/ 222447 h 288581"/>
              <a:gd name="connsiteX9" fmla="*/ 13021 w 5380879"/>
              <a:gd name="connsiteY9" fmla="*/ 207869 h 288581"/>
              <a:gd name="connsiteX10" fmla="*/ 4881 w 5380879"/>
              <a:gd name="connsiteY10" fmla="*/ 125576 h 288581"/>
              <a:gd name="connsiteX0" fmla="*/ 10081 w 5386079"/>
              <a:gd name="connsiteY0" fmla="*/ 125576 h 288581"/>
              <a:gd name="connsiteX1" fmla="*/ 0 w 5386079"/>
              <a:gd name="connsiteY1" fmla="*/ 55132 h 288581"/>
              <a:gd name="connsiteX2" fmla="*/ 5200 w 5386079"/>
              <a:gd name="connsiteY2" fmla="*/ 55409 h 288581"/>
              <a:gd name="connsiteX3" fmla="*/ 5199711 w 5386079"/>
              <a:gd name="connsiteY3" fmla="*/ 66134 h 288581"/>
              <a:gd name="connsiteX4" fmla="*/ 5199711 w 5386079"/>
              <a:gd name="connsiteY4" fmla="*/ 0 h 288581"/>
              <a:gd name="connsiteX5" fmla="*/ 5386079 w 5386079"/>
              <a:gd name="connsiteY5" fmla="*/ 144291 h 288581"/>
              <a:gd name="connsiteX6" fmla="*/ 5199711 w 5386079"/>
              <a:gd name="connsiteY6" fmla="*/ 288581 h 288581"/>
              <a:gd name="connsiteX7" fmla="*/ 5199711 w 5386079"/>
              <a:gd name="connsiteY7" fmla="*/ 222447 h 288581"/>
              <a:gd name="connsiteX8" fmla="*/ 15486 w 5386079"/>
              <a:gd name="connsiteY8" fmla="*/ 222447 h 288581"/>
              <a:gd name="connsiteX9" fmla="*/ 18221 w 5386079"/>
              <a:gd name="connsiteY9" fmla="*/ 207869 h 288581"/>
              <a:gd name="connsiteX10" fmla="*/ 10081 w 5386079"/>
              <a:gd name="connsiteY10" fmla="*/ 125576 h 288581"/>
              <a:gd name="connsiteX0" fmla="*/ 0 w 5397774"/>
              <a:gd name="connsiteY0" fmla="*/ 104766 h 288581"/>
              <a:gd name="connsiteX1" fmla="*/ 11695 w 5397774"/>
              <a:gd name="connsiteY1" fmla="*/ 55132 h 288581"/>
              <a:gd name="connsiteX2" fmla="*/ 16895 w 5397774"/>
              <a:gd name="connsiteY2" fmla="*/ 55409 h 288581"/>
              <a:gd name="connsiteX3" fmla="*/ 5211406 w 5397774"/>
              <a:gd name="connsiteY3" fmla="*/ 66134 h 288581"/>
              <a:gd name="connsiteX4" fmla="*/ 5211406 w 5397774"/>
              <a:gd name="connsiteY4" fmla="*/ 0 h 288581"/>
              <a:gd name="connsiteX5" fmla="*/ 5397774 w 5397774"/>
              <a:gd name="connsiteY5" fmla="*/ 144291 h 288581"/>
              <a:gd name="connsiteX6" fmla="*/ 5211406 w 5397774"/>
              <a:gd name="connsiteY6" fmla="*/ 288581 h 288581"/>
              <a:gd name="connsiteX7" fmla="*/ 5211406 w 5397774"/>
              <a:gd name="connsiteY7" fmla="*/ 222447 h 288581"/>
              <a:gd name="connsiteX8" fmla="*/ 27181 w 5397774"/>
              <a:gd name="connsiteY8" fmla="*/ 222447 h 288581"/>
              <a:gd name="connsiteX9" fmla="*/ 29916 w 5397774"/>
              <a:gd name="connsiteY9" fmla="*/ 207869 h 288581"/>
              <a:gd name="connsiteX10" fmla="*/ 0 w 5397774"/>
              <a:gd name="connsiteY10" fmla="*/ 104766 h 288581"/>
              <a:gd name="connsiteX0" fmla="*/ 0 w 5391097"/>
              <a:gd name="connsiteY0" fmla="*/ 117397 h 288581"/>
              <a:gd name="connsiteX1" fmla="*/ 5018 w 5391097"/>
              <a:gd name="connsiteY1" fmla="*/ 55132 h 288581"/>
              <a:gd name="connsiteX2" fmla="*/ 10218 w 5391097"/>
              <a:gd name="connsiteY2" fmla="*/ 55409 h 288581"/>
              <a:gd name="connsiteX3" fmla="*/ 5204729 w 5391097"/>
              <a:gd name="connsiteY3" fmla="*/ 66134 h 288581"/>
              <a:gd name="connsiteX4" fmla="*/ 5204729 w 5391097"/>
              <a:gd name="connsiteY4" fmla="*/ 0 h 288581"/>
              <a:gd name="connsiteX5" fmla="*/ 5391097 w 5391097"/>
              <a:gd name="connsiteY5" fmla="*/ 144291 h 288581"/>
              <a:gd name="connsiteX6" fmla="*/ 5204729 w 5391097"/>
              <a:gd name="connsiteY6" fmla="*/ 288581 h 288581"/>
              <a:gd name="connsiteX7" fmla="*/ 5204729 w 5391097"/>
              <a:gd name="connsiteY7" fmla="*/ 222447 h 288581"/>
              <a:gd name="connsiteX8" fmla="*/ 20504 w 5391097"/>
              <a:gd name="connsiteY8" fmla="*/ 222447 h 288581"/>
              <a:gd name="connsiteX9" fmla="*/ 23239 w 5391097"/>
              <a:gd name="connsiteY9" fmla="*/ 207869 h 288581"/>
              <a:gd name="connsiteX10" fmla="*/ 0 w 5391097"/>
              <a:gd name="connsiteY10" fmla="*/ 117397 h 288581"/>
              <a:gd name="connsiteX0" fmla="*/ 26025 w 5417122"/>
              <a:gd name="connsiteY0" fmla="*/ 117397 h 288581"/>
              <a:gd name="connsiteX1" fmla="*/ 31043 w 5417122"/>
              <a:gd name="connsiteY1" fmla="*/ 55132 h 288581"/>
              <a:gd name="connsiteX2" fmla="*/ 36243 w 5417122"/>
              <a:gd name="connsiteY2" fmla="*/ 55409 h 288581"/>
              <a:gd name="connsiteX3" fmla="*/ 5230754 w 5417122"/>
              <a:gd name="connsiteY3" fmla="*/ 66134 h 288581"/>
              <a:gd name="connsiteX4" fmla="*/ 5230754 w 5417122"/>
              <a:gd name="connsiteY4" fmla="*/ 0 h 288581"/>
              <a:gd name="connsiteX5" fmla="*/ 5417122 w 5417122"/>
              <a:gd name="connsiteY5" fmla="*/ 144291 h 288581"/>
              <a:gd name="connsiteX6" fmla="*/ 5230754 w 5417122"/>
              <a:gd name="connsiteY6" fmla="*/ 288581 h 288581"/>
              <a:gd name="connsiteX7" fmla="*/ 5230754 w 5417122"/>
              <a:gd name="connsiteY7" fmla="*/ 222447 h 288581"/>
              <a:gd name="connsiteX8" fmla="*/ 46529 w 5417122"/>
              <a:gd name="connsiteY8" fmla="*/ 222447 h 288581"/>
              <a:gd name="connsiteX9" fmla="*/ 0 w 5417122"/>
              <a:gd name="connsiteY9" fmla="*/ 196205 h 288581"/>
              <a:gd name="connsiteX10" fmla="*/ 26025 w 5417122"/>
              <a:gd name="connsiteY10" fmla="*/ 117397 h 288581"/>
              <a:gd name="connsiteX0" fmla="*/ 12911 w 5404008"/>
              <a:gd name="connsiteY0" fmla="*/ 117397 h 288581"/>
              <a:gd name="connsiteX1" fmla="*/ 17929 w 5404008"/>
              <a:gd name="connsiteY1" fmla="*/ 55132 h 288581"/>
              <a:gd name="connsiteX2" fmla="*/ 23129 w 5404008"/>
              <a:gd name="connsiteY2" fmla="*/ 55409 h 288581"/>
              <a:gd name="connsiteX3" fmla="*/ 5217640 w 5404008"/>
              <a:gd name="connsiteY3" fmla="*/ 66134 h 288581"/>
              <a:gd name="connsiteX4" fmla="*/ 5217640 w 5404008"/>
              <a:gd name="connsiteY4" fmla="*/ 0 h 288581"/>
              <a:gd name="connsiteX5" fmla="*/ 5404008 w 5404008"/>
              <a:gd name="connsiteY5" fmla="*/ 144291 h 288581"/>
              <a:gd name="connsiteX6" fmla="*/ 5217640 w 5404008"/>
              <a:gd name="connsiteY6" fmla="*/ 288581 h 288581"/>
              <a:gd name="connsiteX7" fmla="*/ 5217640 w 5404008"/>
              <a:gd name="connsiteY7" fmla="*/ 222447 h 288581"/>
              <a:gd name="connsiteX8" fmla="*/ 33415 w 5404008"/>
              <a:gd name="connsiteY8" fmla="*/ 222447 h 288581"/>
              <a:gd name="connsiteX9" fmla="*/ 0 w 5404008"/>
              <a:gd name="connsiteY9" fmla="*/ 210821 h 288581"/>
              <a:gd name="connsiteX10" fmla="*/ 12911 w 5404008"/>
              <a:gd name="connsiteY10" fmla="*/ 117397 h 288581"/>
              <a:gd name="connsiteX0" fmla="*/ 24363 w 5415460"/>
              <a:gd name="connsiteY0" fmla="*/ 117397 h 288581"/>
              <a:gd name="connsiteX1" fmla="*/ 29381 w 5415460"/>
              <a:gd name="connsiteY1" fmla="*/ 55132 h 288581"/>
              <a:gd name="connsiteX2" fmla="*/ 34581 w 5415460"/>
              <a:gd name="connsiteY2" fmla="*/ 55409 h 288581"/>
              <a:gd name="connsiteX3" fmla="*/ 5229092 w 5415460"/>
              <a:gd name="connsiteY3" fmla="*/ 66134 h 288581"/>
              <a:gd name="connsiteX4" fmla="*/ 5229092 w 5415460"/>
              <a:gd name="connsiteY4" fmla="*/ 0 h 288581"/>
              <a:gd name="connsiteX5" fmla="*/ 5415460 w 5415460"/>
              <a:gd name="connsiteY5" fmla="*/ 144291 h 288581"/>
              <a:gd name="connsiteX6" fmla="*/ 5229092 w 5415460"/>
              <a:gd name="connsiteY6" fmla="*/ 288581 h 288581"/>
              <a:gd name="connsiteX7" fmla="*/ 5229092 w 5415460"/>
              <a:gd name="connsiteY7" fmla="*/ 222447 h 288581"/>
              <a:gd name="connsiteX8" fmla="*/ 296 w 5415460"/>
              <a:gd name="connsiteY8" fmla="*/ 229849 h 288581"/>
              <a:gd name="connsiteX9" fmla="*/ 11452 w 5415460"/>
              <a:gd name="connsiteY9" fmla="*/ 210821 h 288581"/>
              <a:gd name="connsiteX10" fmla="*/ 24363 w 5415460"/>
              <a:gd name="connsiteY10" fmla="*/ 117397 h 288581"/>
              <a:gd name="connsiteX0" fmla="*/ 12911 w 5404008"/>
              <a:gd name="connsiteY0" fmla="*/ 117397 h 288581"/>
              <a:gd name="connsiteX1" fmla="*/ 17929 w 5404008"/>
              <a:gd name="connsiteY1" fmla="*/ 55132 h 288581"/>
              <a:gd name="connsiteX2" fmla="*/ 23129 w 5404008"/>
              <a:gd name="connsiteY2" fmla="*/ 55409 h 288581"/>
              <a:gd name="connsiteX3" fmla="*/ 5217640 w 5404008"/>
              <a:gd name="connsiteY3" fmla="*/ 66134 h 288581"/>
              <a:gd name="connsiteX4" fmla="*/ 5217640 w 5404008"/>
              <a:gd name="connsiteY4" fmla="*/ 0 h 288581"/>
              <a:gd name="connsiteX5" fmla="*/ 5404008 w 5404008"/>
              <a:gd name="connsiteY5" fmla="*/ 144291 h 288581"/>
              <a:gd name="connsiteX6" fmla="*/ 5217640 w 5404008"/>
              <a:gd name="connsiteY6" fmla="*/ 288581 h 288581"/>
              <a:gd name="connsiteX7" fmla="*/ 5217640 w 5404008"/>
              <a:gd name="connsiteY7" fmla="*/ 222447 h 288581"/>
              <a:gd name="connsiteX8" fmla="*/ 5685 w 5404008"/>
              <a:gd name="connsiteY8" fmla="*/ 220945 h 288581"/>
              <a:gd name="connsiteX9" fmla="*/ 0 w 5404008"/>
              <a:gd name="connsiteY9" fmla="*/ 210821 h 288581"/>
              <a:gd name="connsiteX10" fmla="*/ 12911 w 5404008"/>
              <a:gd name="connsiteY10" fmla="*/ 117397 h 288581"/>
              <a:gd name="connsiteX0" fmla="*/ 8067 w 5399164"/>
              <a:gd name="connsiteY0" fmla="*/ 117397 h 302261"/>
              <a:gd name="connsiteX1" fmla="*/ 13085 w 5399164"/>
              <a:gd name="connsiteY1" fmla="*/ 55132 h 302261"/>
              <a:gd name="connsiteX2" fmla="*/ 18285 w 5399164"/>
              <a:gd name="connsiteY2" fmla="*/ 55409 h 302261"/>
              <a:gd name="connsiteX3" fmla="*/ 5212796 w 5399164"/>
              <a:gd name="connsiteY3" fmla="*/ 66134 h 302261"/>
              <a:gd name="connsiteX4" fmla="*/ 5212796 w 5399164"/>
              <a:gd name="connsiteY4" fmla="*/ 0 h 302261"/>
              <a:gd name="connsiteX5" fmla="*/ 5399164 w 5399164"/>
              <a:gd name="connsiteY5" fmla="*/ 144291 h 302261"/>
              <a:gd name="connsiteX6" fmla="*/ 5212796 w 5399164"/>
              <a:gd name="connsiteY6" fmla="*/ 288581 h 302261"/>
              <a:gd name="connsiteX7" fmla="*/ 5212796 w 5399164"/>
              <a:gd name="connsiteY7" fmla="*/ 222447 h 302261"/>
              <a:gd name="connsiteX8" fmla="*/ 841 w 5399164"/>
              <a:gd name="connsiteY8" fmla="*/ 220945 h 302261"/>
              <a:gd name="connsiteX9" fmla="*/ 86596 w 5399164"/>
              <a:gd name="connsiteY9" fmla="*/ 302261 h 302261"/>
              <a:gd name="connsiteX0" fmla="*/ 13085 w 5399164"/>
              <a:gd name="connsiteY0" fmla="*/ 55132 h 302261"/>
              <a:gd name="connsiteX1" fmla="*/ 18285 w 5399164"/>
              <a:gd name="connsiteY1" fmla="*/ 55409 h 302261"/>
              <a:gd name="connsiteX2" fmla="*/ 5212796 w 5399164"/>
              <a:gd name="connsiteY2" fmla="*/ 66134 h 302261"/>
              <a:gd name="connsiteX3" fmla="*/ 5212796 w 5399164"/>
              <a:gd name="connsiteY3" fmla="*/ 0 h 302261"/>
              <a:gd name="connsiteX4" fmla="*/ 5399164 w 5399164"/>
              <a:gd name="connsiteY4" fmla="*/ 144291 h 302261"/>
              <a:gd name="connsiteX5" fmla="*/ 5212796 w 5399164"/>
              <a:gd name="connsiteY5" fmla="*/ 288581 h 302261"/>
              <a:gd name="connsiteX6" fmla="*/ 5212796 w 5399164"/>
              <a:gd name="connsiteY6" fmla="*/ 222447 h 302261"/>
              <a:gd name="connsiteX7" fmla="*/ 841 w 5399164"/>
              <a:gd name="connsiteY7" fmla="*/ 220945 h 302261"/>
              <a:gd name="connsiteX8" fmla="*/ 86596 w 5399164"/>
              <a:gd name="connsiteY8" fmla="*/ 302261 h 302261"/>
              <a:gd name="connsiteX0" fmla="*/ 13067 w 5399146"/>
              <a:gd name="connsiteY0" fmla="*/ 55132 h 312907"/>
              <a:gd name="connsiteX1" fmla="*/ 18267 w 5399146"/>
              <a:gd name="connsiteY1" fmla="*/ 55409 h 312907"/>
              <a:gd name="connsiteX2" fmla="*/ 5212778 w 5399146"/>
              <a:gd name="connsiteY2" fmla="*/ 66134 h 312907"/>
              <a:gd name="connsiteX3" fmla="*/ 5212778 w 5399146"/>
              <a:gd name="connsiteY3" fmla="*/ 0 h 312907"/>
              <a:gd name="connsiteX4" fmla="*/ 5399146 w 5399146"/>
              <a:gd name="connsiteY4" fmla="*/ 144291 h 312907"/>
              <a:gd name="connsiteX5" fmla="*/ 5212778 w 5399146"/>
              <a:gd name="connsiteY5" fmla="*/ 288581 h 312907"/>
              <a:gd name="connsiteX6" fmla="*/ 5212778 w 5399146"/>
              <a:gd name="connsiteY6" fmla="*/ 222447 h 312907"/>
              <a:gd name="connsiteX7" fmla="*/ 823 w 5399146"/>
              <a:gd name="connsiteY7" fmla="*/ 220945 h 312907"/>
              <a:gd name="connsiteX8" fmla="*/ 86820 w 5399146"/>
              <a:gd name="connsiteY8" fmla="*/ 312907 h 312907"/>
              <a:gd name="connsiteX0" fmla="*/ 13955 w 5400034"/>
              <a:gd name="connsiteY0" fmla="*/ 55132 h 328006"/>
              <a:gd name="connsiteX1" fmla="*/ 19155 w 5400034"/>
              <a:gd name="connsiteY1" fmla="*/ 55409 h 328006"/>
              <a:gd name="connsiteX2" fmla="*/ 5213666 w 5400034"/>
              <a:gd name="connsiteY2" fmla="*/ 66134 h 328006"/>
              <a:gd name="connsiteX3" fmla="*/ 5213666 w 5400034"/>
              <a:gd name="connsiteY3" fmla="*/ 0 h 328006"/>
              <a:gd name="connsiteX4" fmla="*/ 5400034 w 5400034"/>
              <a:gd name="connsiteY4" fmla="*/ 144291 h 328006"/>
              <a:gd name="connsiteX5" fmla="*/ 5213666 w 5400034"/>
              <a:gd name="connsiteY5" fmla="*/ 288581 h 328006"/>
              <a:gd name="connsiteX6" fmla="*/ 5213666 w 5400034"/>
              <a:gd name="connsiteY6" fmla="*/ 222447 h 328006"/>
              <a:gd name="connsiteX7" fmla="*/ 1711 w 5400034"/>
              <a:gd name="connsiteY7" fmla="*/ 220945 h 328006"/>
              <a:gd name="connsiteX8" fmla="*/ 79528 w 5400034"/>
              <a:gd name="connsiteY8" fmla="*/ 328006 h 328006"/>
              <a:gd name="connsiteX0" fmla="*/ 13955 w 5400034"/>
              <a:gd name="connsiteY0" fmla="*/ 55132 h 328006"/>
              <a:gd name="connsiteX1" fmla="*/ 8509 w 5400034"/>
              <a:gd name="connsiteY1" fmla="*/ 55649 h 328006"/>
              <a:gd name="connsiteX2" fmla="*/ 5213666 w 5400034"/>
              <a:gd name="connsiteY2" fmla="*/ 66134 h 328006"/>
              <a:gd name="connsiteX3" fmla="*/ 5213666 w 5400034"/>
              <a:gd name="connsiteY3" fmla="*/ 0 h 328006"/>
              <a:gd name="connsiteX4" fmla="*/ 5400034 w 5400034"/>
              <a:gd name="connsiteY4" fmla="*/ 144291 h 328006"/>
              <a:gd name="connsiteX5" fmla="*/ 5213666 w 5400034"/>
              <a:gd name="connsiteY5" fmla="*/ 288581 h 328006"/>
              <a:gd name="connsiteX6" fmla="*/ 5213666 w 5400034"/>
              <a:gd name="connsiteY6" fmla="*/ 222447 h 328006"/>
              <a:gd name="connsiteX7" fmla="*/ 1711 w 5400034"/>
              <a:gd name="connsiteY7" fmla="*/ 220945 h 328006"/>
              <a:gd name="connsiteX8" fmla="*/ 79528 w 5400034"/>
              <a:gd name="connsiteY8" fmla="*/ 328006 h 328006"/>
              <a:gd name="connsiteX0" fmla="*/ 17413 w 5403492"/>
              <a:gd name="connsiteY0" fmla="*/ 55132 h 328006"/>
              <a:gd name="connsiteX1" fmla="*/ 11967 w 5403492"/>
              <a:gd name="connsiteY1" fmla="*/ 55649 h 328006"/>
              <a:gd name="connsiteX2" fmla="*/ 5217124 w 5403492"/>
              <a:gd name="connsiteY2" fmla="*/ 66134 h 328006"/>
              <a:gd name="connsiteX3" fmla="*/ 5217124 w 5403492"/>
              <a:gd name="connsiteY3" fmla="*/ 0 h 328006"/>
              <a:gd name="connsiteX4" fmla="*/ 5403492 w 5403492"/>
              <a:gd name="connsiteY4" fmla="*/ 144291 h 328006"/>
              <a:gd name="connsiteX5" fmla="*/ 5217124 w 5403492"/>
              <a:gd name="connsiteY5" fmla="*/ 288581 h 328006"/>
              <a:gd name="connsiteX6" fmla="*/ 5217124 w 5403492"/>
              <a:gd name="connsiteY6" fmla="*/ 222447 h 328006"/>
              <a:gd name="connsiteX7" fmla="*/ 1200 w 5403492"/>
              <a:gd name="connsiteY7" fmla="*/ 233818 h 328006"/>
              <a:gd name="connsiteX8" fmla="*/ 82986 w 5403492"/>
              <a:gd name="connsiteY8" fmla="*/ 328006 h 328006"/>
              <a:gd name="connsiteX0" fmla="*/ 54611 w 5440690"/>
              <a:gd name="connsiteY0" fmla="*/ 55132 h 288581"/>
              <a:gd name="connsiteX1" fmla="*/ 49165 w 5440690"/>
              <a:gd name="connsiteY1" fmla="*/ 55649 h 288581"/>
              <a:gd name="connsiteX2" fmla="*/ 5254322 w 5440690"/>
              <a:gd name="connsiteY2" fmla="*/ 66134 h 288581"/>
              <a:gd name="connsiteX3" fmla="*/ 5254322 w 5440690"/>
              <a:gd name="connsiteY3" fmla="*/ 0 h 288581"/>
              <a:gd name="connsiteX4" fmla="*/ 5440690 w 5440690"/>
              <a:gd name="connsiteY4" fmla="*/ 144291 h 288581"/>
              <a:gd name="connsiteX5" fmla="*/ 5254322 w 5440690"/>
              <a:gd name="connsiteY5" fmla="*/ 288581 h 288581"/>
              <a:gd name="connsiteX6" fmla="*/ 5254322 w 5440690"/>
              <a:gd name="connsiteY6" fmla="*/ 222447 h 288581"/>
              <a:gd name="connsiteX7" fmla="*/ 38398 w 5440690"/>
              <a:gd name="connsiteY7" fmla="*/ 233818 h 288581"/>
              <a:gd name="connsiteX8" fmla="*/ 42086 w 5440690"/>
              <a:gd name="connsiteY8" fmla="*/ 78390 h 288581"/>
              <a:gd name="connsiteX0" fmla="*/ 41185 w 5427264"/>
              <a:gd name="connsiteY0" fmla="*/ 55132 h 288852"/>
              <a:gd name="connsiteX1" fmla="*/ 35739 w 5427264"/>
              <a:gd name="connsiteY1" fmla="*/ 55649 h 288852"/>
              <a:gd name="connsiteX2" fmla="*/ 5240896 w 5427264"/>
              <a:gd name="connsiteY2" fmla="*/ 66134 h 288852"/>
              <a:gd name="connsiteX3" fmla="*/ 5240896 w 5427264"/>
              <a:gd name="connsiteY3" fmla="*/ 0 h 288852"/>
              <a:gd name="connsiteX4" fmla="*/ 5427264 w 5427264"/>
              <a:gd name="connsiteY4" fmla="*/ 144291 h 288852"/>
              <a:gd name="connsiteX5" fmla="*/ 5240896 w 5427264"/>
              <a:gd name="connsiteY5" fmla="*/ 288581 h 288852"/>
              <a:gd name="connsiteX6" fmla="*/ 5240896 w 5427264"/>
              <a:gd name="connsiteY6" fmla="*/ 222447 h 288852"/>
              <a:gd name="connsiteX7" fmla="*/ 24972 w 5427264"/>
              <a:gd name="connsiteY7" fmla="*/ 233818 h 288852"/>
              <a:gd name="connsiteX8" fmla="*/ 48349 w 5427264"/>
              <a:gd name="connsiteY8" fmla="*/ 288852 h 288852"/>
              <a:gd name="connsiteX0" fmla="*/ 56403 w 5442482"/>
              <a:gd name="connsiteY0" fmla="*/ 55132 h 288581"/>
              <a:gd name="connsiteX1" fmla="*/ 50957 w 5442482"/>
              <a:gd name="connsiteY1" fmla="*/ 55649 h 288581"/>
              <a:gd name="connsiteX2" fmla="*/ 5256114 w 5442482"/>
              <a:gd name="connsiteY2" fmla="*/ 66134 h 288581"/>
              <a:gd name="connsiteX3" fmla="*/ 5256114 w 5442482"/>
              <a:gd name="connsiteY3" fmla="*/ 0 h 288581"/>
              <a:gd name="connsiteX4" fmla="*/ 5442482 w 5442482"/>
              <a:gd name="connsiteY4" fmla="*/ 144291 h 288581"/>
              <a:gd name="connsiteX5" fmla="*/ 5256114 w 5442482"/>
              <a:gd name="connsiteY5" fmla="*/ 288581 h 288581"/>
              <a:gd name="connsiteX6" fmla="*/ 5256114 w 5442482"/>
              <a:gd name="connsiteY6" fmla="*/ 222447 h 288581"/>
              <a:gd name="connsiteX7" fmla="*/ 40190 w 5442482"/>
              <a:gd name="connsiteY7" fmla="*/ 233818 h 288581"/>
              <a:gd name="connsiteX8" fmla="*/ 41411 w 5442482"/>
              <a:gd name="connsiteY8" fmla="*/ 63532 h 288581"/>
              <a:gd name="connsiteX0" fmla="*/ 16213 w 5402292"/>
              <a:gd name="connsiteY0" fmla="*/ 55132 h 288581"/>
              <a:gd name="connsiteX1" fmla="*/ 10767 w 5402292"/>
              <a:gd name="connsiteY1" fmla="*/ 55649 h 288581"/>
              <a:gd name="connsiteX2" fmla="*/ 5215924 w 5402292"/>
              <a:gd name="connsiteY2" fmla="*/ 66134 h 288581"/>
              <a:gd name="connsiteX3" fmla="*/ 5215924 w 5402292"/>
              <a:gd name="connsiteY3" fmla="*/ 0 h 288581"/>
              <a:gd name="connsiteX4" fmla="*/ 5402292 w 5402292"/>
              <a:gd name="connsiteY4" fmla="*/ 144291 h 288581"/>
              <a:gd name="connsiteX5" fmla="*/ 5215924 w 5402292"/>
              <a:gd name="connsiteY5" fmla="*/ 288581 h 288581"/>
              <a:gd name="connsiteX6" fmla="*/ 5215924 w 5402292"/>
              <a:gd name="connsiteY6" fmla="*/ 222447 h 288581"/>
              <a:gd name="connsiteX7" fmla="*/ 0 w 5402292"/>
              <a:gd name="connsiteY7" fmla="*/ 233818 h 288581"/>
              <a:gd name="connsiteX8" fmla="*/ 1221 w 5402292"/>
              <a:gd name="connsiteY8" fmla="*/ 63532 h 288581"/>
              <a:gd name="connsiteX0" fmla="*/ 70450 w 5456529"/>
              <a:gd name="connsiteY0" fmla="*/ 55132 h 288581"/>
              <a:gd name="connsiteX1" fmla="*/ 65004 w 5456529"/>
              <a:gd name="connsiteY1" fmla="*/ 55649 h 288581"/>
              <a:gd name="connsiteX2" fmla="*/ 5270161 w 5456529"/>
              <a:gd name="connsiteY2" fmla="*/ 66134 h 288581"/>
              <a:gd name="connsiteX3" fmla="*/ 5270161 w 5456529"/>
              <a:gd name="connsiteY3" fmla="*/ 0 h 288581"/>
              <a:gd name="connsiteX4" fmla="*/ 5456529 w 5456529"/>
              <a:gd name="connsiteY4" fmla="*/ 144291 h 288581"/>
              <a:gd name="connsiteX5" fmla="*/ 5270161 w 5456529"/>
              <a:gd name="connsiteY5" fmla="*/ 288581 h 288581"/>
              <a:gd name="connsiteX6" fmla="*/ 5270161 w 5456529"/>
              <a:gd name="connsiteY6" fmla="*/ 222447 h 288581"/>
              <a:gd name="connsiteX7" fmla="*/ 54237 w 5456529"/>
              <a:gd name="connsiteY7" fmla="*/ 233818 h 288581"/>
              <a:gd name="connsiteX8" fmla="*/ 0 w 5456529"/>
              <a:gd name="connsiteY8" fmla="*/ 60529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1868 w 5468397"/>
              <a:gd name="connsiteY8" fmla="*/ 60529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3611 w 5468397"/>
              <a:gd name="connsiteY8" fmla="*/ 43447 h 288581"/>
              <a:gd name="connsiteX0" fmla="*/ 82318 w 5468397"/>
              <a:gd name="connsiteY0" fmla="*/ 55132 h 288581"/>
              <a:gd name="connsiteX1" fmla="*/ 76872 w 5468397"/>
              <a:gd name="connsiteY1" fmla="*/ 55649 h 288581"/>
              <a:gd name="connsiteX2" fmla="*/ 5282029 w 5468397"/>
              <a:gd name="connsiteY2" fmla="*/ 66134 h 288581"/>
              <a:gd name="connsiteX3" fmla="*/ 5282029 w 5468397"/>
              <a:gd name="connsiteY3" fmla="*/ 0 h 288581"/>
              <a:gd name="connsiteX4" fmla="*/ 5468397 w 5468397"/>
              <a:gd name="connsiteY4" fmla="*/ 144291 h 288581"/>
              <a:gd name="connsiteX5" fmla="*/ 5282029 w 5468397"/>
              <a:gd name="connsiteY5" fmla="*/ 288581 h 288581"/>
              <a:gd name="connsiteX6" fmla="*/ 5282029 w 5468397"/>
              <a:gd name="connsiteY6" fmla="*/ 222447 h 288581"/>
              <a:gd name="connsiteX7" fmla="*/ 0 w 5468397"/>
              <a:gd name="connsiteY7" fmla="*/ 231057 h 288581"/>
              <a:gd name="connsiteX8" fmla="*/ 18305 w 5468397"/>
              <a:gd name="connsiteY8" fmla="*/ 62515 h 288581"/>
              <a:gd name="connsiteX0" fmla="*/ 83321 w 5469400"/>
              <a:gd name="connsiteY0" fmla="*/ 55132 h 288581"/>
              <a:gd name="connsiteX1" fmla="*/ 77875 w 5469400"/>
              <a:gd name="connsiteY1" fmla="*/ 55649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83321 w 5469400"/>
              <a:gd name="connsiteY0" fmla="*/ 55132 h 288581"/>
              <a:gd name="connsiteX1" fmla="*/ 77875 w 5469400"/>
              <a:gd name="connsiteY1" fmla="*/ 55649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107942 w 5494021"/>
              <a:gd name="connsiteY0" fmla="*/ 55132 h 288581"/>
              <a:gd name="connsiteX1" fmla="*/ 0 w 5494021"/>
              <a:gd name="connsiteY1" fmla="*/ 45193 h 288581"/>
              <a:gd name="connsiteX2" fmla="*/ 5307653 w 5494021"/>
              <a:gd name="connsiteY2" fmla="*/ 66134 h 288581"/>
              <a:gd name="connsiteX3" fmla="*/ 5307653 w 5494021"/>
              <a:gd name="connsiteY3" fmla="*/ 0 h 288581"/>
              <a:gd name="connsiteX4" fmla="*/ 5494021 w 5494021"/>
              <a:gd name="connsiteY4" fmla="*/ 144291 h 288581"/>
              <a:gd name="connsiteX5" fmla="*/ 5307653 w 5494021"/>
              <a:gd name="connsiteY5" fmla="*/ 288581 h 288581"/>
              <a:gd name="connsiteX6" fmla="*/ 5307653 w 5494021"/>
              <a:gd name="connsiteY6" fmla="*/ 222447 h 288581"/>
              <a:gd name="connsiteX7" fmla="*/ 25624 w 5494021"/>
              <a:gd name="connsiteY7" fmla="*/ 231057 h 288581"/>
              <a:gd name="connsiteX8" fmla="*/ 24621 w 5494021"/>
              <a:gd name="connsiteY8" fmla="*/ 56563 h 288581"/>
              <a:gd name="connsiteX0" fmla="*/ 83321 w 5469400"/>
              <a:gd name="connsiteY0" fmla="*/ 55132 h 288581"/>
              <a:gd name="connsiteX1" fmla="*/ 86055 w 5469400"/>
              <a:gd name="connsiteY1" fmla="*/ 40551 h 288581"/>
              <a:gd name="connsiteX2" fmla="*/ 5283032 w 5469400"/>
              <a:gd name="connsiteY2" fmla="*/ 66134 h 288581"/>
              <a:gd name="connsiteX3" fmla="*/ 5283032 w 5469400"/>
              <a:gd name="connsiteY3" fmla="*/ 0 h 288581"/>
              <a:gd name="connsiteX4" fmla="*/ 5469400 w 5469400"/>
              <a:gd name="connsiteY4" fmla="*/ 144291 h 288581"/>
              <a:gd name="connsiteX5" fmla="*/ 5283032 w 5469400"/>
              <a:gd name="connsiteY5" fmla="*/ 288581 h 288581"/>
              <a:gd name="connsiteX6" fmla="*/ 5283032 w 5469400"/>
              <a:gd name="connsiteY6" fmla="*/ 222447 h 288581"/>
              <a:gd name="connsiteX7" fmla="*/ 1003 w 5469400"/>
              <a:gd name="connsiteY7" fmla="*/ 231057 h 288581"/>
              <a:gd name="connsiteX8" fmla="*/ 0 w 5469400"/>
              <a:gd name="connsiteY8" fmla="*/ 56563 h 288581"/>
              <a:gd name="connsiteX0" fmla="*/ 84045 w 5470124"/>
              <a:gd name="connsiteY0" fmla="*/ 55132 h 288581"/>
              <a:gd name="connsiteX1" fmla="*/ 86779 w 5470124"/>
              <a:gd name="connsiteY1" fmla="*/ 40551 h 288581"/>
              <a:gd name="connsiteX2" fmla="*/ 5283756 w 5470124"/>
              <a:gd name="connsiteY2" fmla="*/ 66134 h 288581"/>
              <a:gd name="connsiteX3" fmla="*/ 5283756 w 5470124"/>
              <a:gd name="connsiteY3" fmla="*/ 0 h 288581"/>
              <a:gd name="connsiteX4" fmla="*/ 5470124 w 5470124"/>
              <a:gd name="connsiteY4" fmla="*/ 144291 h 288581"/>
              <a:gd name="connsiteX5" fmla="*/ 5283756 w 5470124"/>
              <a:gd name="connsiteY5" fmla="*/ 288581 h 288581"/>
              <a:gd name="connsiteX6" fmla="*/ 5283756 w 5470124"/>
              <a:gd name="connsiteY6" fmla="*/ 222447 h 288581"/>
              <a:gd name="connsiteX7" fmla="*/ 1727 w 5470124"/>
              <a:gd name="connsiteY7" fmla="*/ 231057 h 288581"/>
              <a:gd name="connsiteX8" fmla="*/ 0 w 5470124"/>
              <a:gd name="connsiteY8" fmla="*/ 24623 h 288581"/>
              <a:gd name="connsiteX0" fmla="*/ 82370 w 5468449"/>
              <a:gd name="connsiteY0" fmla="*/ 55132 h 288581"/>
              <a:gd name="connsiteX1" fmla="*/ 85104 w 5468449"/>
              <a:gd name="connsiteY1" fmla="*/ 40551 h 288581"/>
              <a:gd name="connsiteX2" fmla="*/ 5282081 w 5468449"/>
              <a:gd name="connsiteY2" fmla="*/ 66134 h 288581"/>
              <a:gd name="connsiteX3" fmla="*/ 5282081 w 5468449"/>
              <a:gd name="connsiteY3" fmla="*/ 0 h 288581"/>
              <a:gd name="connsiteX4" fmla="*/ 5468449 w 5468449"/>
              <a:gd name="connsiteY4" fmla="*/ 144291 h 288581"/>
              <a:gd name="connsiteX5" fmla="*/ 5282081 w 5468449"/>
              <a:gd name="connsiteY5" fmla="*/ 288581 h 288581"/>
              <a:gd name="connsiteX6" fmla="*/ 5282081 w 5468449"/>
              <a:gd name="connsiteY6" fmla="*/ 222447 h 288581"/>
              <a:gd name="connsiteX7" fmla="*/ 52 w 5468449"/>
              <a:gd name="connsiteY7" fmla="*/ 231057 h 288581"/>
              <a:gd name="connsiteX8" fmla="*/ 793 w 5468449"/>
              <a:gd name="connsiteY8" fmla="*/ 39480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39238 w 5477180"/>
              <a:gd name="connsiteY8" fmla="*/ 34545 h 288581"/>
              <a:gd name="connsiteX0" fmla="*/ 91101 w 5477180"/>
              <a:gd name="connsiteY0" fmla="*/ 55132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94828 w 5477180"/>
              <a:gd name="connsiteY0" fmla="*/ 31613 h 288581"/>
              <a:gd name="connsiteX1" fmla="*/ 0 w 5477180"/>
              <a:gd name="connsiteY1" fmla="*/ 36291 h 288581"/>
              <a:gd name="connsiteX2" fmla="*/ 5290812 w 5477180"/>
              <a:gd name="connsiteY2" fmla="*/ 66134 h 288581"/>
              <a:gd name="connsiteX3" fmla="*/ 5290812 w 5477180"/>
              <a:gd name="connsiteY3" fmla="*/ 0 h 288581"/>
              <a:gd name="connsiteX4" fmla="*/ 5477180 w 5477180"/>
              <a:gd name="connsiteY4" fmla="*/ 144291 h 288581"/>
              <a:gd name="connsiteX5" fmla="*/ 5290812 w 5477180"/>
              <a:gd name="connsiteY5" fmla="*/ 288581 h 288581"/>
              <a:gd name="connsiteX6" fmla="*/ 5290812 w 5477180"/>
              <a:gd name="connsiteY6" fmla="*/ 222447 h 288581"/>
              <a:gd name="connsiteX7" fmla="*/ 8783 w 5477180"/>
              <a:gd name="connsiteY7" fmla="*/ 231057 h 288581"/>
              <a:gd name="connsiteX8" fmla="*/ 9524 w 5477180"/>
              <a:gd name="connsiteY8" fmla="*/ 39480 h 288581"/>
              <a:gd name="connsiteX0" fmla="*/ 233631 w 5615983"/>
              <a:gd name="connsiteY0" fmla="*/ 31613 h 288581"/>
              <a:gd name="connsiteX1" fmla="*/ 138803 w 5615983"/>
              <a:gd name="connsiteY1" fmla="*/ 36291 h 288581"/>
              <a:gd name="connsiteX2" fmla="*/ 5429615 w 5615983"/>
              <a:gd name="connsiteY2" fmla="*/ 66134 h 288581"/>
              <a:gd name="connsiteX3" fmla="*/ 5429615 w 5615983"/>
              <a:gd name="connsiteY3" fmla="*/ 0 h 288581"/>
              <a:gd name="connsiteX4" fmla="*/ 5615983 w 5615983"/>
              <a:gd name="connsiteY4" fmla="*/ 144291 h 288581"/>
              <a:gd name="connsiteX5" fmla="*/ 5429615 w 5615983"/>
              <a:gd name="connsiteY5" fmla="*/ 288581 h 288581"/>
              <a:gd name="connsiteX6" fmla="*/ 5429615 w 5615983"/>
              <a:gd name="connsiteY6" fmla="*/ 222447 h 288581"/>
              <a:gd name="connsiteX7" fmla="*/ 147586 w 5615983"/>
              <a:gd name="connsiteY7" fmla="*/ 231057 h 288581"/>
              <a:gd name="connsiteX8" fmla="*/ 0 w 5615983"/>
              <a:gd name="connsiteY8" fmla="*/ 74802 h 288581"/>
              <a:gd name="connsiteX0" fmla="*/ 233631 w 5615983"/>
              <a:gd name="connsiteY0" fmla="*/ 31613 h 288581"/>
              <a:gd name="connsiteX1" fmla="*/ 174953 w 5615983"/>
              <a:gd name="connsiteY1" fmla="*/ 33339 h 288581"/>
              <a:gd name="connsiteX2" fmla="*/ 5429615 w 5615983"/>
              <a:gd name="connsiteY2" fmla="*/ 66134 h 288581"/>
              <a:gd name="connsiteX3" fmla="*/ 5429615 w 5615983"/>
              <a:gd name="connsiteY3" fmla="*/ 0 h 288581"/>
              <a:gd name="connsiteX4" fmla="*/ 5615983 w 5615983"/>
              <a:gd name="connsiteY4" fmla="*/ 144291 h 288581"/>
              <a:gd name="connsiteX5" fmla="*/ 5429615 w 5615983"/>
              <a:gd name="connsiteY5" fmla="*/ 288581 h 288581"/>
              <a:gd name="connsiteX6" fmla="*/ 5429615 w 5615983"/>
              <a:gd name="connsiteY6" fmla="*/ 222447 h 288581"/>
              <a:gd name="connsiteX7" fmla="*/ 147586 w 5615983"/>
              <a:gd name="connsiteY7" fmla="*/ 231057 h 288581"/>
              <a:gd name="connsiteX8" fmla="*/ 0 w 5615983"/>
              <a:gd name="connsiteY8" fmla="*/ 74802 h 288581"/>
              <a:gd name="connsiteX0" fmla="*/ 86080 w 5468432"/>
              <a:gd name="connsiteY0" fmla="*/ 51802 h 308770"/>
              <a:gd name="connsiteX1" fmla="*/ 27402 w 5468432"/>
              <a:gd name="connsiteY1" fmla="*/ 53528 h 308770"/>
              <a:gd name="connsiteX2" fmla="*/ 5282064 w 5468432"/>
              <a:gd name="connsiteY2" fmla="*/ 86323 h 308770"/>
              <a:gd name="connsiteX3" fmla="*/ 5282064 w 5468432"/>
              <a:gd name="connsiteY3" fmla="*/ 20189 h 308770"/>
              <a:gd name="connsiteX4" fmla="*/ 5468432 w 5468432"/>
              <a:gd name="connsiteY4" fmla="*/ 164480 h 308770"/>
              <a:gd name="connsiteX5" fmla="*/ 5282064 w 5468432"/>
              <a:gd name="connsiteY5" fmla="*/ 308770 h 308770"/>
              <a:gd name="connsiteX6" fmla="*/ 5282064 w 5468432"/>
              <a:gd name="connsiteY6" fmla="*/ 242636 h 308770"/>
              <a:gd name="connsiteX7" fmla="*/ 35 w 5468432"/>
              <a:gd name="connsiteY7" fmla="*/ 251246 h 308770"/>
              <a:gd name="connsiteX8" fmla="*/ 1553 w 5468432"/>
              <a:gd name="connsiteY8" fmla="*/ 0 h 308770"/>
              <a:gd name="connsiteX0" fmla="*/ 86060 w 5468412"/>
              <a:gd name="connsiteY0" fmla="*/ 31613 h 288581"/>
              <a:gd name="connsiteX1" fmla="*/ 27382 w 5468412"/>
              <a:gd name="connsiteY1" fmla="*/ 33339 h 288581"/>
              <a:gd name="connsiteX2" fmla="*/ 5282044 w 5468412"/>
              <a:gd name="connsiteY2" fmla="*/ 66134 h 288581"/>
              <a:gd name="connsiteX3" fmla="*/ 5282044 w 5468412"/>
              <a:gd name="connsiteY3" fmla="*/ 0 h 288581"/>
              <a:gd name="connsiteX4" fmla="*/ 5468412 w 5468412"/>
              <a:gd name="connsiteY4" fmla="*/ 144291 h 288581"/>
              <a:gd name="connsiteX5" fmla="*/ 5282044 w 5468412"/>
              <a:gd name="connsiteY5" fmla="*/ 288581 h 288581"/>
              <a:gd name="connsiteX6" fmla="*/ 5282044 w 5468412"/>
              <a:gd name="connsiteY6" fmla="*/ 222447 h 288581"/>
              <a:gd name="connsiteX7" fmla="*/ 15 w 5468412"/>
              <a:gd name="connsiteY7" fmla="*/ 231057 h 288581"/>
              <a:gd name="connsiteX8" fmla="*/ 4724 w 5468412"/>
              <a:gd name="connsiteY8" fmla="*/ 26607 h 288581"/>
              <a:gd name="connsiteX0" fmla="*/ 86060 w 5468412"/>
              <a:gd name="connsiteY0" fmla="*/ 31613 h 288581"/>
              <a:gd name="connsiteX1" fmla="*/ 5282044 w 5468412"/>
              <a:gd name="connsiteY1" fmla="*/ 66134 h 288581"/>
              <a:gd name="connsiteX2" fmla="*/ 5282044 w 5468412"/>
              <a:gd name="connsiteY2" fmla="*/ 0 h 288581"/>
              <a:gd name="connsiteX3" fmla="*/ 5468412 w 5468412"/>
              <a:gd name="connsiteY3" fmla="*/ 144291 h 288581"/>
              <a:gd name="connsiteX4" fmla="*/ 5282044 w 5468412"/>
              <a:gd name="connsiteY4" fmla="*/ 288581 h 288581"/>
              <a:gd name="connsiteX5" fmla="*/ 5282044 w 5468412"/>
              <a:gd name="connsiteY5" fmla="*/ 222447 h 288581"/>
              <a:gd name="connsiteX6" fmla="*/ 15 w 5468412"/>
              <a:gd name="connsiteY6" fmla="*/ 231057 h 288581"/>
              <a:gd name="connsiteX7" fmla="*/ 4724 w 5468412"/>
              <a:gd name="connsiteY7" fmla="*/ 26607 h 288581"/>
              <a:gd name="connsiteX0" fmla="*/ 2992 w 5468412"/>
              <a:gd name="connsiteY0" fmla="*/ 32433 h 288581"/>
              <a:gd name="connsiteX1" fmla="*/ 5282044 w 5468412"/>
              <a:gd name="connsiteY1" fmla="*/ 66134 h 288581"/>
              <a:gd name="connsiteX2" fmla="*/ 5282044 w 5468412"/>
              <a:gd name="connsiteY2" fmla="*/ 0 h 288581"/>
              <a:gd name="connsiteX3" fmla="*/ 5468412 w 5468412"/>
              <a:gd name="connsiteY3" fmla="*/ 144291 h 288581"/>
              <a:gd name="connsiteX4" fmla="*/ 5282044 w 5468412"/>
              <a:gd name="connsiteY4" fmla="*/ 288581 h 288581"/>
              <a:gd name="connsiteX5" fmla="*/ 5282044 w 5468412"/>
              <a:gd name="connsiteY5" fmla="*/ 222447 h 288581"/>
              <a:gd name="connsiteX6" fmla="*/ 15 w 5468412"/>
              <a:gd name="connsiteY6" fmla="*/ 231057 h 288581"/>
              <a:gd name="connsiteX7" fmla="*/ 4724 w 5468412"/>
              <a:gd name="connsiteY7" fmla="*/ 26607 h 28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8412" h="288581">
                <a:moveTo>
                  <a:pt x="2992" y="32433"/>
                </a:moveTo>
                <a:lnTo>
                  <a:pt x="5282044" y="66134"/>
                </a:lnTo>
                <a:lnTo>
                  <a:pt x="5282044" y="0"/>
                </a:lnTo>
                <a:lnTo>
                  <a:pt x="5468412" y="144291"/>
                </a:lnTo>
                <a:lnTo>
                  <a:pt x="5282044" y="288581"/>
                </a:lnTo>
                <a:lnTo>
                  <a:pt x="5282044" y="222447"/>
                </a:lnTo>
                <a:lnTo>
                  <a:pt x="15" y="231057"/>
                </a:lnTo>
                <a:cubicBezTo>
                  <a:pt x="-319" y="172892"/>
                  <a:pt x="5058" y="84772"/>
                  <a:pt x="4724" y="26607"/>
                </a:cubicBezTo>
              </a:path>
            </a:pathLst>
          </a:custGeom>
          <a:solidFill>
            <a:schemeClr val="bg1"/>
          </a:solidFill>
          <a:ln>
            <a:solidFill>
              <a:srgbClr val="004399"/>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srgbClr val="004399"/>
                </a:solidFill>
                <a:effectLst/>
                <a:uLnTx/>
                <a:uFillTx/>
                <a:latin typeface="Arial" panose="020B0604020202020204" pitchFamily="34" charset="0"/>
                <a:cs typeface="Arial" panose="020B0604020202020204" pitchFamily="34" charset="0"/>
              </a:rPr>
              <a:t>INCREASING COMPLEXITY</a:t>
            </a:r>
          </a:p>
        </p:txBody>
      </p:sp>
      <p:sp>
        <p:nvSpPr>
          <p:cNvPr id="34" name="Left-Right Arrow 29">
            <a:extLst>
              <a:ext uri="{FF2B5EF4-FFF2-40B4-BE49-F238E27FC236}">
                <a16:creationId xmlns:a16="http://schemas.microsoft.com/office/drawing/2014/main" id="{CDB319A4-2D83-47D5-9B02-886FDAB4F307}"/>
              </a:ext>
            </a:extLst>
          </p:cNvPr>
          <p:cNvSpPr/>
          <p:nvPr/>
        </p:nvSpPr>
        <p:spPr>
          <a:xfrm rot="3730481">
            <a:off x="5306195" y="4323424"/>
            <a:ext cx="4167721" cy="216436"/>
          </a:xfrm>
          <a:prstGeom prst="leftRightArrow">
            <a:avLst>
              <a:gd name="adj1" fmla="val 54166"/>
              <a:gd name="adj2" fmla="val 64581"/>
            </a:avLst>
          </a:prstGeom>
          <a:solidFill>
            <a:schemeClr val="bg1"/>
          </a:solidFill>
          <a:ln>
            <a:solidFill>
              <a:srgbClr val="004399"/>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marL="0" marR="0" lvl="0" indent="0" algn="ctr" defTabSz="685681"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srgbClr val="004399"/>
                </a:solidFill>
                <a:effectLst/>
                <a:uLnTx/>
                <a:uFillTx/>
                <a:latin typeface="Arial" panose="020B0604020202020204" pitchFamily="34" charset="0"/>
                <a:cs typeface="Arial" panose="020B0604020202020204" pitchFamily="34" charset="0"/>
              </a:rPr>
              <a:t>PEOPLE MOVE AS THEIR HEALTH AND WELLBEING CHANGES</a:t>
            </a:r>
          </a:p>
        </p:txBody>
      </p:sp>
    </p:spTree>
    <p:extLst>
      <p:ext uri="{BB962C8B-B14F-4D97-AF65-F5344CB8AC3E}">
        <p14:creationId xmlns:p14="http://schemas.microsoft.com/office/powerpoint/2010/main" val="309216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4.png" descr="4.png">
            <a:extLst>
              <a:ext uri="{FF2B5EF4-FFF2-40B4-BE49-F238E27FC236}">
                <a16:creationId xmlns:a16="http://schemas.microsoft.com/office/drawing/2014/main" id="{D37043C1-9AB4-9D39-3D8E-69DA98B29B55}"/>
              </a:ext>
            </a:extLst>
          </p:cNvPr>
          <p:cNvPicPr>
            <a:picLocks noChangeAspect="1"/>
          </p:cNvPicPr>
          <p:nvPr/>
        </p:nvPicPr>
        <p:blipFill>
          <a:blip r:embed="rId3"/>
          <a:srcRect l="10602" t="13964" r="10602"/>
          <a:stretch>
            <a:fillRect/>
          </a:stretch>
        </p:blipFill>
        <p:spPr>
          <a:xfrm>
            <a:off x="3886201" y="171162"/>
            <a:ext cx="3460750" cy="3520885"/>
          </a:xfrm>
          <a:prstGeom prst="rect">
            <a:avLst/>
          </a:prstGeom>
        </p:spPr>
      </p:pic>
      <p:pic>
        <p:nvPicPr>
          <p:cNvPr id="7" name="3.png" descr="3.png">
            <a:extLst>
              <a:ext uri="{FF2B5EF4-FFF2-40B4-BE49-F238E27FC236}">
                <a16:creationId xmlns:a16="http://schemas.microsoft.com/office/drawing/2014/main" id="{4093890D-C207-BC81-D0BC-9143E63F483E}"/>
              </a:ext>
            </a:extLst>
          </p:cNvPr>
          <p:cNvPicPr>
            <a:picLocks/>
          </p:cNvPicPr>
          <p:nvPr/>
        </p:nvPicPr>
        <p:blipFill>
          <a:blip r:embed="rId4"/>
          <a:srcRect l="13801" t="10334" r="13801" b="27692"/>
          <a:stretch>
            <a:fillRect/>
          </a:stretch>
        </p:blipFill>
        <p:spPr>
          <a:xfrm>
            <a:off x="1490597" y="3863209"/>
            <a:ext cx="5054687" cy="2774950"/>
          </a:xfrm>
          <a:prstGeom prst="rect">
            <a:avLst/>
          </a:prstGeom>
        </p:spPr>
      </p:pic>
      <p:pic>
        <p:nvPicPr>
          <p:cNvPr id="9" name="Copy of Add a heading.png" descr="Copy of Add a heading.png">
            <a:extLst>
              <a:ext uri="{FF2B5EF4-FFF2-40B4-BE49-F238E27FC236}">
                <a16:creationId xmlns:a16="http://schemas.microsoft.com/office/drawing/2014/main" id="{1665ECE6-1876-7252-565D-22F464F4E5ED}"/>
              </a:ext>
            </a:extLst>
          </p:cNvPr>
          <p:cNvPicPr>
            <a:picLocks noChangeAspect="1"/>
          </p:cNvPicPr>
          <p:nvPr/>
        </p:nvPicPr>
        <p:blipFill>
          <a:blip r:embed="rId5"/>
          <a:srcRect l="5155" t="24033" r="5155" b="32126"/>
          <a:stretch>
            <a:fillRect/>
          </a:stretch>
        </p:blipFill>
        <p:spPr>
          <a:xfrm>
            <a:off x="7415213" y="171162"/>
            <a:ext cx="4140200" cy="1865601"/>
          </a:xfrm>
          <a:prstGeom prst="rect">
            <a:avLst/>
          </a:prstGeom>
        </p:spPr>
      </p:pic>
      <p:pic>
        <p:nvPicPr>
          <p:cNvPr id="11" name="2.png" descr="2.png">
            <a:extLst>
              <a:ext uri="{FF2B5EF4-FFF2-40B4-BE49-F238E27FC236}">
                <a16:creationId xmlns:a16="http://schemas.microsoft.com/office/drawing/2014/main" id="{DA7DFAFA-0C81-7F6C-1BD5-CB74893E2A84}"/>
              </a:ext>
            </a:extLst>
          </p:cNvPr>
          <p:cNvPicPr>
            <a:picLocks/>
          </p:cNvPicPr>
          <p:nvPr/>
        </p:nvPicPr>
        <p:blipFill>
          <a:blip r:embed="rId6"/>
          <a:srcRect l="16937" t="10333" r="19977" b="15217"/>
          <a:stretch>
            <a:fillRect/>
          </a:stretch>
        </p:blipFill>
        <p:spPr>
          <a:xfrm>
            <a:off x="7415213" y="2105025"/>
            <a:ext cx="4140200" cy="4097338"/>
          </a:xfrm>
          <a:prstGeom prst="rect">
            <a:avLst/>
          </a:prstGeom>
        </p:spPr>
      </p:pic>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a:solidFill>
                  <a:srgbClr val="FFFFFF"/>
                </a:solidFill>
                <a:latin typeface="+mj-lt"/>
                <a:ea typeface="+mj-ea"/>
                <a:cs typeface="+mj-cs"/>
              </a:rPr>
              <a:t>What difference does Personalised Care make?</a:t>
            </a:r>
            <a:endParaRPr lang="en-US" sz="3200" kern="1200">
              <a:solidFill>
                <a:srgbClr val="FFFFFF"/>
              </a:solidFill>
              <a:latin typeface="+mj-lt"/>
              <a:ea typeface="+mj-ea"/>
              <a:cs typeface="+mj-cs"/>
            </a:endParaRPr>
          </a:p>
        </p:txBody>
      </p:sp>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9195" y="1125989"/>
            <a:ext cx="11097448" cy="5600573"/>
            <a:chOff x="-912026" y="1166134"/>
            <a:chExt cx="10460553" cy="5600573"/>
          </a:xfrm>
        </p:grpSpPr>
        <p:graphicFrame>
          <p:nvGraphicFramePr>
            <p:cNvPr id="8" name="Diagram 7"/>
            <p:cNvGraphicFramePr/>
            <p:nvPr/>
          </p:nvGraphicFramePr>
          <p:xfrm>
            <a:off x="1331640" y="1669256"/>
            <a:ext cx="6629579"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rot="5400000">
              <a:off x="5446109" y="5469120"/>
              <a:ext cx="45719" cy="353776"/>
              <a:chOff x="3297435" y="2959182"/>
              <a:chExt cx="34707" cy="385828"/>
            </a:xfrm>
          </p:grpSpPr>
          <p:sp>
            <p:nvSpPr>
              <p:cNvPr id="23" name="Straight Connector 3"/>
              <p:cNvSpPr/>
              <p:nvPr/>
            </p:nvSpPr>
            <p:spPr>
              <a:xfrm rot="5400000">
                <a:off x="3121875" y="3134742"/>
                <a:ext cx="385828" cy="34707"/>
              </a:xfrm>
              <a:custGeom>
                <a:avLst/>
                <a:gdLst/>
                <a:ahLst/>
                <a:cxnLst/>
                <a:rect l="0" t="0" r="0" b="0"/>
                <a:pathLst>
                  <a:path>
                    <a:moveTo>
                      <a:pt x="0" y="17353"/>
                    </a:moveTo>
                    <a:lnTo>
                      <a:pt x="385828" y="17353"/>
                    </a:lnTo>
                  </a:path>
                </a:pathLst>
              </a:custGeom>
              <a:noFill/>
              <a:ln>
                <a:solidFill>
                  <a:srgbClr val="E5E549"/>
                </a:solidFill>
              </a:ln>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4" name="Straight Connector 4"/>
              <p:cNvSpPr/>
              <p:nvPr/>
            </p:nvSpPr>
            <p:spPr>
              <a:xfrm rot="5400000">
                <a:off x="3305143" y="3142450"/>
                <a:ext cx="19291" cy="192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5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0" name="TextBox 9"/>
            <p:cNvSpPr txBox="1"/>
            <p:nvPr/>
          </p:nvSpPr>
          <p:spPr>
            <a:xfrm>
              <a:off x="5750694" y="4643049"/>
              <a:ext cx="3797833" cy="2123658"/>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Move aware from a directive/ paternalistic approach to a patient centered approach</a:t>
              </a:r>
              <a:endParaRPr lang="en-US">
                <a:ea typeface="+mn-ea"/>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Online training via the </a:t>
              </a:r>
              <a:r>
                <a:rPr kumimoji="0" lang="en-US" sz="1200" b="0" i="0"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personalised</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care institute  (PCI)</a:t>
              </a:r>
              <a:endParaRPr lang="en-US" sz="1200" b="0" i="0" u="none" strike="noStrike" kern="1200" cap="none" spc="0" normalizeH="0" baseline="0" noProof="0" dirty="0">
                <a:ln>
                  <a:noFill/>
                </a:ln>
                <a:solidFill>
                  <a:prstClr val="black"/>
                </a:solidFill>
                <a:effectLst/>
                <a:uLnTx/>
                <a:uFillTx/>
                <a:latin typeface="Calibri Light" panose="020F0302020204030204"/>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Training in health coaching, SDM, MI and </a:t>
              </a:r>
              <a:r>
                <a:rPr kumimoji="0" lang="en-US" sz="1200" b="0" i="0"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behaviour</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change</a:t>
              </a:r>
              <a:endParaRPr lang="en-US" sz="1200" b="0" i="0" u="none" strike="noStrike" kern="1200" cap="none" spc="0" normalizeH="0" baseline="0" noProof="0" dirty="0">
                <a:ln>
                  <a:noFill/>
                </a:ln>
                <a:solidFill>
                  <a:prstClr val="black"/>
                </a:solidFill>
                <a:effectLst/>
                <a:uLnTx/>
                <a:uFillTx/>
                <a:latin typeface="Calibri Light" panose="020F0302020204030204"/>
                <a:cs typeface="Arial" panose="020B0604020202020204" pitchFamily="34" charset="0"/>
              </a:endParaRPr>
            </a:p>
            <a:p>
              <a:pPr marL="171450" indent="-171450" defTabSz="914400">
                <a:buFont typeface="Arial"/>
                <a:buChar char="•"/>
                <a:defRPr/>
              </a:pPr>
              <a:r>
                <a:rPr kumimoji="0" lang="en-US" sz="1200" b="0" i="0" u="none" strike="noStrike" kern="1200" cap="none" spc="0" normalizeH="0" baseline="0" noProof="0" dirty="0">
                  <a:ln>
                    <a:noFill/>
                  </a:ln>
                  <a:effectLst/>
                  <a:uLnTx/>
                  <a:uFillTx/>
                  <a:latin typeface="Calibri Light" panose="020F0302020204030204"/>
                  <a:ea typeface="+mn-ea"/>
                  <a:cs typeface="Arial"/>
                </a:rPr>
                <a:t>Develop a long term plan to build capability in the workforce</a:t>
              </a:r>
              <a:r>
                <a:rPr lang="en-US" sz="1200" dirty="0">
                  <a:latin typeface="Calibri Light" panose="020F0302020204030204"/>
                  <a:cs typeface="Arial"/>
                </a:rPr>
                <a:t>  </a:t>
              </a:r>
              <a:endParaRPr lang="en-US" sz="1200" b="0" i="0" u="none" strike="noStrike" kern="1200" cap="none" spc="0" normalizeH="0" baseline="0" noProof="0" dirty="0">
                <a:ln>
                  <a:noFill/>
                </a:ln>
                <a:effectLst/>
                <a:uLnTx/>
                <a:uFillTx/>
                <a:latin typeface="Calibri Light" panose="020F0302020204030204"/>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latin typeface="Calibri Light" panose="020F0302020204030204"/>
                  <a:cs typeface="Arial"/>
                </a:rPr>
                <a:t>Development</a:t>
              </a:r>
              <a:r>
                <a:rPr kumimoji="0" lang="en-US" sz="1200" b="0" i="0" u="none" strike="noStrike" kern="1200" cap="none" spc="0" normalizeH="0" baseline="0" noProof="0" dirty="0">
                  <a:ln>
                    <a:noFill/>
                  </a:ln>
                  <a:effectLst/>
                  <a:uLnTx/>
                  <a:uFillTx/>
                  <a:latin typeface="Calibri Light" panose="020F0302020204030204"/>
                  <a:ea typeface="+mn-ea"/>
                  <a:cs typeface="Arial"/>
                </a:rPr>
                <a:t> of Clinical Champions (ambassadors of PC)</a:t>
              </a:r>
              <a:endParaRPr lang="en-US" sz="1200" b="0" i="0" u="none" strike="noStrike" kern="1200" cap="none" spc="0" normalizeH="0" baseline="0" noProof="0" dirty="0">
                <a:ln>
                  <a:noFill/>
                </a:ln>
                <a:effectLst/>
                <a:uLnTx/>
                <a:uFillTx/>
                <a:latin typeface="Calibri Light" panose="020F0302020204030204"/>
                <a:cs typeface="Arial"/>
              </a:endParaRPr>
            </a:p>
            <a:p>
              <a:pPr marL="171450" indent="-171450" defTabSz="914400">
                <a:buFont typeface="Arial"/>
                <a:buChar char="•"/>
                <a:defRPr/>
              </a:pPr>
              <a:r>
                <a:rPr kumimoji="0" lang="en-US" sz="1200" b="0" i="0" u="none" strike="noStrike" kern="1200" cap="none" spc="0" normalizeH="0" baseline="0" noProof="0" dirty="0">
                  <a:ln>
                    <a:noFill/>
                  </a:ln>
                  <a:effectLst/>
                  <a:uLnTx/>
                  <a:uFillTx/>
                  <a:latin typeface="Calibri Light" panose="020F0302020204030204"/>
                  <a:ea typeface="+mn-ea"/>
                  <a:cs typeface="Arial"/>
                </a:rPr>
                <a:t>Skills</a:t>
              </a:r>
              <a:r>
                <a:rPr lang="en-US" sz="1200" dirty="0">
                  <a:latin typeface="Calibri Light" panose="020F0302020204030204"/>
                  <a:cs typeface="Arial"/>
                </a:rPr>
                <a:t> </a:t>
              </a:r>
              <a:r>
                <a:rPr kumimoji="0" lang="en-US" sz="1200" b="0" i="0" u="none" strike="noStrike" kern="1200" cap="none" spc="0" normalizeH="0" baseline="0" noProof="0" dirty="0">
                  <a:ln>
                    <a:noFill/>
                  </a:ln>
                  <a:effectLst/>
                  <a:uLnTx/>
                  <a:uFillTx/>
                  <a:latin typeface="Calibri Light" panose="020F0302020204030204"/>
                  <a:ea typeface="+mn-ea"/>
                  <a:cs typeface="Arial"/>
                </a:rPr>
                <a:t> added to OT competency framework</a:t>
              </a:r>
              <a:endParaRPr lang="en-US" sz="1200" b="0" i="0" u="none" strike="noStrike" kern="1200" cap="none" spc="0" normalizeH="0" baseline="0" noProof="0" dirty="0">
                <a:ln>
                  <a:noFill/>
                </a:ln>
                <a:effectLst/>
                <a:uLnTx/>
                <a:uFillTx/>
                <a:latin typeface="Calibri Light" panose="020F0302020204030204"/>
                <a:cs typeface="Arial"/>
              </a:endParaRPr>
            </a:p>
            <a:p>
              <a:pPr marL="171450" indent="-171450" defTabSz="914400">
                <a:buFont typeface="Arial"/>
                <a:buChar char="•"/>
                <a:defRPr/>
              </a:pPr>
              <a:r>
                <a:rPr lang="en-US" sz="1200" dirty="0">
                  <a:latin typeface="Calibri Light" panose="020F0302020204030204"/>
                  <a:cs typeface="Arial"/>
                </a:rPr>
                <a:t>MDT </a:t>
              </a:r>
              <a:r>
                <a:rPr kumimoji="0" lang="en-US" sz="1200" b="0" i="0" u="none" strike="noStrike" kern="1200" cap="none" spc="0" normalizeH="0" baseline="0" noProof="0" dirty="0">
                  <a:ln>
                    <a:noFill/>
                  </a:ln>
                  <a:effectLst/>
                  <a:uLnTx/>
                  <a:uFillTx/>
                  <a:latin typeface="Calibri Light" panose="020F0302020204030204"/>
                  <a:ea typeface="+mn-ea"/>
                  <a:cs typeface="Arial"/>
                </a:rPr>
                <a:t>masterclasses – reflective practice</a:t>
              </a:r>
              <a:r>
                <a:rPr lang="en-US" sz="1200" dirty="0">
                  <a:latin typeface="Calibri Light" panose="020F0302020204030204"/>
                  <a:cs typeface="Arial"/>
                </a:rPr>
                <a:t> </a:t>
              </a:r>
              <a:endParaRPr lang="en-US" sz="1200" b="0" i="0" u="none" strike="noStrike" kern="1200" cap="none" spc="0" normalizeH="0" baseline="0" noProof="0" dirty="0">
                <a:ln>
                  <a:noFill/>
                </a:ln>
                <a:effectLst/>
                <a:uLnTx/>
                <a:uFillTx/>
                <a:latin typeface="Calibri Light" panose="020F0302020204030204"/>
                <a:cs typeface="Arial" panose="020B0604020202020204" pitchFamily="34" charset="0"/>
              </a:endParaRPr>
            </a:p>
            <a:p>
              <a:pPr marL="171450" indent="-171450" defTabSz="914400">
                <a:buFont typeface="Arial"/>
                <a:buChar char="•"/>
                <a:defRPr/>
              </a:pPr>
              <a:r>
                <a:rPr lang="en-US" sz="1200" dirty="0">
                  <a:latin typeface="Calibri Light" panose="020F0302020204030204"/>
                  <a:cs typeface="Arial"/>
                </a:rPr>
                <a:t>PC</a:t>
              </a:r>
              <a:r>
                <a:rPr kumimoji="0" lang="en-US" sz="1200" b="0" i="0" u="none" strike="noStrike" kern="1200" cap="none" spc="0" normalizeH="0" baseline="0" noProof="0" dirty="0">
                  <a:ln>
                    <a:noFill/>
                  </a:ln>
                  <a:effectLst/>
                  <a:uLnTx/>
                  <a:uFillTx/>
                  <a:latin typeface="Calibri Light" panose="020F0302020204030204"/>
                  <a:ea typeface="+mn-ea"/>
                  <a:cs typeface="Arial"/>
                </a:rPr>
                <a:t> routine element of all clinical skills audit activity</a:t>
              </a:r>
              <a:r>
                <a:rPr lang="en-US" sz="1200" dirty="0">
                  <a:latin typeface="Calibri Light" panose="020F0302020204030204"/>
                  <a:cs typeface="Arial"/>
                </a:rPr>
                <a:t> </a:t>
              </a:r>
              <a:endParaRPr lang="en-US" sz="1200" b="0" i="0" u="none" strike="noStrike" kern="1200" cap="none" spc="0" normalizeH="0" baseline="0" noProof="0" dirty="0">
                <a:ln>
                  <a:noFill/>
                </a:ln>
                <a:effectLst/>
                <a:uLnTx/>
                <a:uFillTx/>
                <a:latin typeface="Calibri Light" panose="020F0302020204030204"/>
                <a:cs typeface="Arial" panose="020B0604020202020204" pitchFamily="34" charset="0"/>
              </a:endParaRPr>
            </a:p>
          </p:txBody>
        </p:sp>
        <p:sp>
          <p:nvSpPr>
            <p:cNvPr id="11" name="TextBox 10"/>
            <p:cNvSpPr txBox="1"/>
            <p:nvPr/>
          </p:nvSpPr>
          <p:spPr>
            <a:xfrm>
              <a:off x="5724128" y="1256000"/>
              <a:ext cx="3824399" cy="193899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Modelling collaborative leadership behaviours </a:t>
              </a:r>
            </a:p>
            <a:p>
              <a:pPr marL="171450" marR="0" lvl="0" indent="-1714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Have a strategy to embed, scale and sustain the work</a:t>
              </a:r>
            </a:p>
            <a:p>
              <a:pPr marL="171450" marR="0" lvl="0" indent="-1714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Ensure patient partner involvement / systemic co-production</a:t>
              </a:r>
            </a:p>
            <a:p>
              <a:pPr marL="171450" marR="0" lvl="0" indent="-1714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Health-literate decision support tools (information on harms and benefits)</a:t>
              </a:r>
            </a:p>
            <a:p>
              <a:pPr marL="171450" marR="0" lvl="0" indent="-1714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Systems that make Personalised Care the default (e.g., S1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emis</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place to record ‘what matters’ to the patient</a:t>
              </a:r>
            </a:p>
            <a:p>
              <a:pPr marL="171450" marR="0" lvl="0" indent="-1714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Measurement and monitoring of personalised care </a:t>
              </a:r>
            </a:p>
            <a:p>
              <a:pPr marL="0" marR="0" lvl="0" indent="0" algn="l" defTabSz="914400" rtl="0" eaLnBrk="1" fontAlgn="auto" latinLnBrk="0" hangingPunct="1">
                <a:lnSpc>
                  <a:spcPct val="100000"/>
                </a:lnSpc>
                <a:spcBef>
                  <a:spcPts val="0"/>
                </a:spcBef>
                <a:spcAft>
                  <a:spcPts val="0"/>
                </a:spcAft>
                <a:buClr>
                  <a:srgbClr val="00B0F0"/>
                </a:buClr>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nvGrpSpPr>
            <p:cNvPr id="12" name="Group 11"/>
            <p:cNvGrpSpPr/>
            <p:nvPr/>
          </p:nvGrpSpPr>
          <p:grpSpPr>
            <a:xfrm rot="5400000">
              <a:off x="6151250" y="3213799"/>
              <a:ext cx="321577" cy="45719"/>
              <a:chOff x="3953939" y="2302678"/>
              <a:chExt cx="385828" cy="34707"/>
            </a:xfrm>
          </p:grpSpPr>
          <p:sp>
            <p:nvSpPr>
              <p:cNvPr id="21" name="Straight Connector 3"/>
              <p:cNvSpPr/>
              <p:nvPr/>
            </p:nvSpPr>
            <p:spPr>
              <a:xfrm>
                <a:off x="3953939" y="2302678"/>
                <a:ext cx="385828" cy="34707"/>
              </a:xfrm>
              <a:custGeom>
                <a:avLst/>
                <a:gdLst/>
                <a:ahLst/>
                <a:cxnLst/>
                <a:rect l="0" t="0" r="0" b="0"/>
                <a:pathLst>
                  <a:path>
                    <a:moveTo>
                      <a:pt x="0" y="17353"/>
                    </a:moveTo>
                    <a:lnTo>
                      <a:pt x="385828" y="17353"/>
                    </a:lnTo>
                  </a:path>
                </a:pathLst>
              </a:custGeom>
              <a:noFill/>
              <a:ln>
                <a:solidFill>
                  <a:srgbClr val="7AC4EB"/>
                </a:solidFill>
              </a:ln>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2" name="Straight Connector 4"/>
              <p:cNvSpPr/>
              <p:nvPr/>
            </p:nvSpPr>
            <p:spPr>
              <a:xfrm>
                <a:off x="4137207" y="2310386"/>
                <a:ext cx="19291" cy="192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5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13" name="Group 12"/>
            <p:cNvGrpSpPr/>
            <p:nvPr/>
          </p:nvGrpSpPr>
          <p:grpSpPr>
            <a:xfrm rot="16200000">
              <a:off x="3805951" y="2075265"/>
              <a:ext cx="45719" cy="385828"/>
              <a:chOff x="3297435" y="1295054"/>
              <a:chExt cx="34707" cy="385828"/>
            </a:xfrm>
          </p:grpSpPr>
          <p:sp>
            <p:nvSpPr>
              <p:cNvPr id="19" name="Straight Connector 3"/>
              <p:cNvSpPr/>
              <p:nvPr/>
            </p:nvSpPr>
            <p:spPr>
              <a:xfrm rot="16200000">
                <a:off x="3121875" y="1470614"/>
                <a:ext cx="385828" cy="34707"/>
              </a:xfrm>
              <a:custGeom>
                <a:avLst/>
                <a:gdLst/>
                <a:ahLst/>
                <a:cxnLst/>
                <a:rect l="0" t="0" r="0" b="0"/>
                <a:pathLst>
                  <a:path>
                    <a:moveTo>
                      <a:pt x="0" y="17353"/>
                    </a:moveTo>
                    <a:lnTo>
                      <a:pt x="385828" y="17353"/>
                    </a:lnTo>
                  </a:path>
                </a:pathLst>
              </a:custGeom>
              <a:noFill/>
              <a:ln>
                <a:solidFill>
                  <a:srgbClr val="82C242"/>
                </a:solidFill>
              </a:ln>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20" name="Straight Connector 4"/>
              <p:cNvSpPr/>
              <p:nvPr/>
            </p:nvSpPr>
            <p:spPr>
              <a:xfrm rot="16200000">
                <a:off x="3305143" y="1478322"/>
                <a:ext cx="19291" cy="192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5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4" name="TextBox 13"/>
            <p:cNvSpPr txBox="1"/>
            <p:nvPr/>
          </p:nvSpPr>
          <p:spPr>
            <a:xfrm>
              <a:off x="-912026" y="1166134"/>
              <a:ext cx="4703357" cy="249299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Provide a range of health literate support tools (e.g., videos, leaflets, decision aids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Encourage patients to prepare for their appointment e.g., questions they might like to ask, what are they hoping to achieve (AQUA Ask 3 questions, BRAN)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Ensure patient and public involvement in the development of health literate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Regularly audit how useful people find the information shared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Consider having a patient oriented outcome letter/ PCSP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Ensure system(s) in place to allow patients and clinicians have access to evidence based support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Light" panose="020F0302020204030204"/>
                  <a:ea typeface="+mn-ea"/>
                  <a:cs typeface="Arial" charset="0"/>
                </a:rPr>
                <a:t>Programme</a:t>
              </a: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 in place to support patient's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Arial" charset="0"/>
                </a:rPr>
                <a:t>      skills and confidence </a:t>
              </a:r>
            </a:p>
          </p:txBody>
        </p:sp>
        <p:sp>
          <p:nvSpPr>
            <p:cNvPr id="15" name="TextBox 14"/>
            <p:cNvSpPr txBox="1"/>
            <p:nvPr/>
          </p:nvSpPr>
          <p:spPr>
            <a:xfrm>
              <a:off x="-882946" y="5073146"/>
              <a:ext cx="4256181"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FF6699"/>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Redesign pathway to incorporate the core components of personalised care</a:t>
              </a:r>
            </a:p>
            <a:p>
              <a:pPr marL="171450" marR="0" lvl="0" indent="-171450" algn="l" defTabSz="914400" rtl="0" eaLnBrk="1" fontAlgn="auto" latinLnBrk="0" hangingPunct="1">
                <a:lnSpc>
                  <a:spcPct val="100000"/>
                </a:lnSpc>
                <a:spcBef>
                  <a:spcPts val="0"/>
                </a:spcBef>
                <a:spcAft>
                  <a:spcPts val="0"/>
                </a:spcAft>
                <a:buClr>
                  <a:srgbClr val="FF6699"/>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Capture personalised care activity (e.g., signposting to SPLWs and no. PCSPs)</a:t>
              </a:r>
            </a:p>
            <a:p>
              <a:pPr marL="171450" marR="0" lvl="0" indent="-171450" algn="l" defTabSz="914400" rtl="0" eaLnBrk="1" fontAlgn="auto" latinLnBrk="0" hangingPunct="1">
                <a:lnSpc>
                  <a:spcPct val="100000"/>
                </a:lnSpc>
                <a:spcBef>
                  <a:spcPts val="0"/>
                </a:spcBef>
                <a:spcAft>
                  <a:spcPts val="0"/>
                </a:spcAft>
                <a:buClr>
                  <a:srgbClr val="FF6699"/>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Defined set of process and outcome metrics </a:t>
              </a:r>
            </a:p>
            <a:p>
              <a:pPr marL="171450" marR="0" lvl="0" indent="-171450" algn="l" defTabSz="914400" rtl="0" eaLnBrk="1" fontAlgn="auto" latinLnBrk="0" hangingPunct="1">
                <a:lnSpc>
                  <a:spcPct val="100000"/>
                </a:lnSpc>
                <a:spcBef>
                  <a:spcPts val="0"/>
                </a:spcBef>
                <a:spcAft>
                  <a:spcPts val="0"/>
                </a:spcAft>
                <a:buClr>
                  <a:srgbClr val="FF6699"/>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Understanding of wider services including those in VCSE and partner organisations</a:t>
              </a:r>
            </a:p>
          </p:txBody>
        </p:sp>
        <p:grpSp>
          <p:nvGrpSpPr>
            <p:cNvPr id="16" name="Group 15"/>
            <p:cNvGrpSpPr/>
            <p:nvPr/>
          </p:nvGrpSpPr>
          <p:grpSpPr>
            <a:xfrm rot="16200000">
              <a:off x="2773972" y="4766560"/>
              <a:ext cx="385828" cy="95876"/>
              <a:chOff x="2289811" y="2233801"/>
              <a:chExt cx="385828" cy="95876"/>
            </a:xfrm>
          </p:grpSpPr>
          <p:sp>
            <p:nvSpPr>
              <p:cNvPr id="17" name="Straight Connector 3"/>
              <p:cNvSpPr/>
              <p:nvPr/>
            </p:nvSpPr>
            <p:spPr>
              <a:xfrm rot="10800000">
                <a:off x="2289811" y="2233801"/>
                <a:ext cx="385828" cy="34707"/>
              </a:xfrm>
              <a:custGeom>
                <a:avLst/>
                <a:gdLst/>
                <a:ahLst/>
                <a:cxnLst/>
                <a:rect l="0" t="0" r="0" b="0"/>
                <a:pathLst>
                  <a:path>
                    <a:moveTo>
                      <a:pt x="0" y="17353"/>
                    </a:moveTo>
                    <a:lnTo>
                      <a:pt x="385828" y="17353"/>
                    </a:lnTo>
                  </a:path>
                </a:pathLst>
              </a:custGeom>
              <a:noFill/>
              <a:ln>
                <a:solidFill>
                  <a:srgbClr val="F188B6"/>
                </a:solidFill>
              </a:ln>
            </p:spPr>
            <p:style>
              <a:lnRef idx="2">
                <a:scrgbClr r="0" g="0" b="0"/>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8" name="Straight Connector 4"/>
              <p:cNvSpPr/>
              <p:nvPr/>
            </p:nvSpPr>
            <p:spPr>
              <a:xfrm rot="21600000">
                <a:off x="2473079" y="2310386"/>
                <a:ext cx="19291" cy="192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5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sp>
        <p:nvSpPr>
          <p:cNvPr id="25" name="TextBox 24"/>
          <p:cNvSpPr txBox="1"/>
          <p:nvPr/>
        </p:nvSpPr>
        <p:spPr>
          <a:xfrm>
            <a:off x="551384" y="263480"/>
            <a:ext cx="104518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Personalised Care Implementation</a:t>
            </a:r>
            <a:endParaRPr kumimoji="0" lang="en-GB" sz="28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7694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t>Lymington Stroke Therapy Team</a:t>
            </a:r>
          </a:p>
        </p:txBody>
      </p:sp>
      <p:sp>
        <p:nvSpPr>
          <p:cNvPr id="3" name="Content Placeholder 2"/>
          <p:cNvSpPr>
            <a:spLocks noGrp="1"/>
          </p:cNvSpPr>
          <p:nvPr>
            <p:ph idx="1"/>
          </p:nvPr>
        </p:nvSpPr>
        <p:spPr/>
        <p:txBody>
          <a:bodyPr/>
          <a:lstStyle/>
          <a:p>
            <a:r>
              <a:rPr lang="en-GB" sz="1800">
                <a:latin typeface="Arial" panose="020B0604020202020204" pitchFamily="34" charset="0"/>
                <a:cs typeface="Arial" panose="020B0604020202020204" pitchFamily="34" charset="0"/>
              </a:rPr>
              <a:t>A Multiple Disciplinary Team consisting of Physio, OT, SLT, Nursing and RAs</a:t>
            </a:r>
          </a:p>
          <a:p>
            <a:r>
              <a:rPr lang="en-GB" sz="1800">
                <a:latin typeface="Arial" panose="020B0604020202020204" pitchFamily="34" charset="0"/>
                <a:cs typeface="Arial" panose="020B0604020202020204" pitchFamily="34" charset="0"/>
              </a:rPr>
              <a:t>Provide:</a:t>
            </a:r>
          </a:p>
          <a:p>
            <a:pPr lvl="1"/>
            <a:r>
              <a:rPr lang="en-GB" sz="1800">
                <a:latin typeface="Arial" panose="020B0604020202020204" pitchFamily="34" charset="0"/>
                <a:cs typeface="Arial" panose="020B0604020202020204" pitchFamily="34" charset="0"/>
              </a:rPr>
              <a:t>Stroke Therapy input to the inpatient stroke beds at Lymington Hospital </a:t>
            </a:r>
          </a:p>
          <a:p>
            <a:pPr lvl="1"/>
            <a:r>
              <a:rPr lang="en-GB" sz="1800">
                <a:latin typeface="Arial" panose="020B0604020202020204" pitchFamily="34" charset="0"/>
                <a:cs typeface="Arial" panose="020B0604020202020204" pitchFamily="34" charset="0"/>
              </a:rPr>
              <a:t>An Early Supported Discharge service known as the Community Stroke Team (CST) .</a:t>
            </a:r>
          </a:p>
          <a:p>
            <a:pPr lvl="1"/>
            <a:r>
              <a:rPr lang="en-GB" sz="1800">
                <a:latin typeface="Arial" panose="020B0604020202020204" pitchFamily="34" charset="0"/>
                <a:cs typeface="Arial" panose="020B0604020202020204" pitchFamily="34" charset="0"/>
              </a:rPr>
              <a:t>A Stroke Review Service</a:t>
            </a:r>
          </a:p>
          <a:p>
            <a:r>
              <a:rPr lang="en-GB" sz="1800">
                <a:latin typeface="Arial" panose="020B0604020202020204" pitchFamily="34" charset="0"/>
                <a:cs typeface="Arial" panose="020B0604020202020204" pitchFamily="34" charset="0"/>
              </a:rPr>
              <a:t>Embarked on our WASP journey in Summer 2020 with the aim to improve personalised care within our service - the Community Stroke Team (CST)</a:t>
            </a:r>
          </a:p>
          <a:p>
            <a:endParaRPr lang="en-GB" sz="2200"/>
          </a:p>
        </p:txBody>
      </p:sp>
    </p:spTree>
    <p:extLst>
      <p:ext uri="{BB962C8B-B14F-4D97-AF65-F5344CB8AC3E}">
        <p14:creationId xmlns:p14="http://schemas.microsoft.com/office/powerpoint/2010/main" val="415294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stretch>
            <a:fillRect/>
          </a:stretch>
        </p:blipFill>
        <p:spPr>
          <a:xfrm>
            <a:off x="2351585" y="1407897"/>
            <a:ext cx="2737301" cy="3892767"/>
          </a:xfrm>
          <a:prstGeom prst="rect">
            <a:avLst/>
          </a:prstGeom>
        </p:spPr>
      </p:pic>
      <p:pic>
        <p:nvPicPr>
          <p:cNvPr id="8" name="Content Placeholder 7"/>
          <p:cNvPicPr>
            <a:picLocks noGrp="1" noChangeAspect="1"/>
          </p:cNvPicPr>
          <p:nvPr>
            <p:ph sz="half" idx="2"/>
          </p:nvPr>
        </p:nvPicPr>
        <p:blipFill>
          <a:blip r:embed="rId4"/>
          <a:stretch>
            <a:fillRect/>
          </a:stretch>
        </p:blipFill>
        <p:spPr>
          <a:xfrm>
            <a:off x="5137838" y="1916833"/>
            <a:ext cx="5072962" cy="3050125"/>
          </a:xfrm>
          <a:prstGeom prst="rect">
            <a:avLst/>
          </a:prstGeom>
        </p:spPr>
      </p:pic>
    </p:spTree>
    <p:extLst>
      <p:ext uri="{BB962C8B-B14F-4D97-AF65-F5344CB8AC3E}">
        <p14:creationId xmlns:p14="http://schemas.microsoft.com/office/powerpoint/2010/main" val="264094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84BC-6618-4230-B878-BEF6EADE54AA}"/>
              </a:ext>
            </a:extLst>
          </p:cNvPr>
          <p:cNvSpPr>
            <a:spLocks noGrp="1"/>
          </p:cNvSpPr>
          <p:nvPr>
            <p:ph type="title"/>
          </p:nvPr>
        </p:nvSpPr>
        <p:spPr>
          <a:xfrm>
            <a:off x="1976737" y="816699"/>
            <a:ext cx="8229600" cy="720080"/>
          </a:xfrm>
        </p:spPr>
        <p:txBody>
          <a:bodyPr/>
          <a:lstStyle/>
          <a:p>
            <a:r>
              <a:rPr lang="en-GB"/>
              <a:t>Has it worked??</a:t>
            </a:r>
          </a:p>
        </p:txBody>
      </p:sp>
      <p:sp>
        <p:nvSpPr>
          <p:cNvPr id="3" name="Content Placeholder 2">
            <a:extLst>
              <a:ext uri="{FF2B5EF4-FFF2-40B4-BE49-F238E27FC236}">
                <a16:creationId xmlns:a16="http://schemas.microsoft.com/office/drawing/2014/main" id="{7B81AE9B-88D8-4184-83D8-32EF8357D409}"/>
              </a:ext>
            </a:extLst>
          </p:cNvPr>
          <p:cNvSpPr>
            <a:spLocks noGrp="1"/>
          </p:cNvSpPr>
          <p:nvPr>
            <p:ph idx="1"/>
          </p:nvPr>
        </p:nvSpPr>
        <p:spPr>
          <a:xfrm>
            <a:off x="1956791" y="1536779"/>
            <a:ext cx="8229600" cy="4504522"/>
          </a:xfrm>
        </p:spPr>
        <p:txBody>
          <a:bodyPr/>
          <a:lstStyle/>
          <a:p>
            <a:r>
              <a:rPr lang="en-GB" sz="1800"/>
              <a:t>Yes!! As a team we feel are providing more personalised care, this has been demonstrated in the type of goals being set and the wording. Examples:</a:t>
            </a:r>
          </a:p>
          <a:p>
            <a:endParaRPr lang="en-GB" sz="1800"/>
          </a:p>
          <a:p>
            <a:endParaRPr lang="en-GB" sz="1800"/>
          </a:p>
          <a:p>
            <a:endParaRPr lang="en-GB" sz="1800"/>
          </a:p>
          <a:p>
            <a:endParaRPr lang="en-GB" sz="1800"/>
          </a:p>
          <a:p>
            <a:endParaRPr lang="en-GB" sz="1800"/>
          </a:p>
          <a:p>
            <a:endParaRPr lang="en-GB" sz="1800"/>
          </a:p>
          <a:p>
            <a:pPr marL="0" indent="0">
              <a:buNone/>
            </a:pPr>
            <a:endParaRPr lang="en-GB" sz="1800"/>
          </a:p>
          <a:p>
            <a:pPr marL="0" indent="0">
              <a:buNone/>
            </a:pPr>
            <a:endParaRPr lang="en-GB" sz="1800"/>
          </a:p>
          <a:p>
            <a:r>
              <a:rPr lang="en-GB" sz="1800"/>
              <a:t>There are still challenges especially with patients with cognitive difficulties. The Whole Team still need to build confidence in their conversational skills to best support the patient develop their personalised rehab plan.</a:t>
            </a:r>
          </a:p>
          <a:p>
            <a:endParaRPr lang="en-GB" sz="900"/>
          </a:p>
          <a:p>
            <a:endParaRPr lang="en-GB" sz="1800"/>
          </a:p>
          <a:p>
            <a:endParaRPr lang="en-GB" sz="1800"/>
          </a:p>
          <a:p>
            <a:endParaRPr lang="en-GB" sz="1800"/>
          </a:p>
          <a:p>
            <a:endParaRPr lang="en-GB" sz="1800"/>
          </a:p>
          <a:p>
            <a:endParaRPr lang="en-GB" sz="1800"/>
          </a:p>
          <a:p>
            <a:endParaRPr lang="en-GB" sz="1800"/>
          </a:p>
          <a:p>
            <a:endParaRPr lang="en-GB" sz="1800"/>
          </a:p>
          <a:p>
            <a:endParaRPr lang="en-GB" sz="1800"/>
          </a:p>
        </p:txBody>
      </p:sp>
      <p:sp>
        <p:nvSpPr>
          <p:cNvPr id="5" name="TextBox 4">
            <a:extLst>
              <a:ext uri="{FF2B5EF4-FFF2-40B4-BE49-F238E27FC236}">
                <a16:creationId xmlns:a16="http://schemas.microsoft.com/office/drawing/2014/main" id="{C03D03EB-C1BC-42DB-BB1E-93369F93C1AE}"/>
              </a:ext>
            </a:extLst>
          </p:cNvPr>
          <p:cNvSpPr txBox="1"/>
          <p:nvPr/>
        </p:nvSpPr>
        <p:spPr>
          <a:xfrm>
            <a:off x="1973424" y="2429328"/>
            <a:ext cx="3754759" cy="1754326"/>
          </a:xfrm>
          <a:prstGeom prst="rect">
            <a:avLst/>
          </a:prstGeom>
          <a:noFill/>
        </p:spPr>
        <p:txBody>
          <a:bodyPr wrap="square" rtlCol="0">
            <a:spAutoFit/>
          </a:bodyPr>
          <a:lstStyle/>
          <a:p>
            <a:r>
              <a:rPr lang="en-GB" b="1"/>
              <a:t>Pre WASP:</a:t>
            </a:r>
          </a:p>
          <a:p>
            <a:r>
              <a:rPr lang="en-GB"/>
              <a:t>To safely sequence making a hot drink and snack with bilateral use of upper limbs and supervision in 2 weeks. </a:t>
            </a:r>
          </a:p>
          <a:p>
            <a:r>
              <a:rPr lang="en-GB"/>
              <a:t>To be able to walk 30m outdoors independently in 4 weeks.</a:t>
            </a:r>
          </a:p>
        </p:txBody>
      </p:sp>
      <p:sp>
        <p:nvSpPr>
          <p:cNvPr id="7" name="TextBox 6">
            <a:extLst>
              <a:ext uri="{FF2B5EF4-FFF2-40B4-BE49-F238E27FC236}">
                <a16:creationId xmlns:a16="http://schemas.microsoft.com/office/drawing/2014/main" id="{D135AB96-7A1D-46B9-80BA-65F4B3AB837C}"/>
              </a:ext>
            </a:extLst>
          </p:cNvPr>
          <p:cNvSpPr txBox="1"/>
          <p:nvPr/>
        </p:nvSpPr>
        <p:spPr>
          <a:xfrm>
            <a:off x="6059623" y="2429328"/>
            <a:ext cx="4114800" cy="2308324"/>
          </a:xfrm>
          <a:prstGeom prst="rect">
            <a:avLst/>
          </a:prstGeom>
          <a:noFill/>
        </p:spPr>
        <p:txBody>
          <a:bodyPr wrap="square" rtlCol="0">
            <a:spAutoFit/>
          </a:bodyPr>
          <a:lstStyle/>
          <a:p>
            <a:r>
              <a:rPr lang="en-GB" b="1"/>
              <a:t>Post WASP:</a:t>
            </a:r>
          </a:p>
          <a:p>
            <a:r>
              <a:rPr lang="en-GB"/>
              <a:t>To get back to 12 boards at the bingo in 2-3 weeks</a:t>
            </a:r>
          </a:p>
          <a:p>
            <a:r>
              <a:rPr lang="en-GB"/>
              <a:t>To be able to get on a bus (bus stop close by) and travel to Lymington to shop in 6 weeks</a:t>
            </a:r>
          </a:p>
          <a:p>
            <a:r>
              <a:rPr lang="en-GB"/>
              <a:t>To hold and swing golf club with accuracy in affected right upper limb in 3 weeks. </a:t>
            </a:r>
          </a:p>
        </p:txBody>
      </p:sp>
    </p:spTree>
    <p:extLst>
      <p:ext uri="{BB962C8B-B14F-4D97-AF65-F5344CB8AC3E}">
        <p14:creationId xmlns:p14="http://schemas.microsoft.com/office/powerpoint/2010/main" val="647118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DBF4534E505C4FB4876BD6B7FDCABF" ma:contentTypeVersion="15" ma:contentTypeDescription="Create a new document." ma:contentTypeScope="" ma:versionID="a118fe50ae76d08c796bf1f551e55243">
  <xsd:schema xmlns:xsd="http://www.w3.org/2001/XMLSchema" xmlns:xs="http://www.w3.org/2001/XMLSchema" xmlns:p="http://schemas.microsoft.com/office/2006/metadata/properties" xmlns:ns2="624103e4-0876-48a4-9607-53e73eac11e4" xmlns:ns3="60a80a67-f88f-4d65-93e1-06ef9a756a70" xmlns:ns4="cccaf3ac-2de9-44d4-aa31-54302fceb5f7" targetNamespace="http://schemas.microsoft.com/office/2006/metadata/properties" ma:root="true" ma:fieldsID="ae54b0377939be5f87a1cbb3cd1d90e0" ns2:_="" ns3:_="" ns4:_="">
    <xsd:import namespace="624103e4-0876-48a4-9607-53e73eac11e4"/>
    <xsd:import namespace="60a80a67-f88f-4d65-93e1-06ef9a756a70"/>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103e4-0876-48a4-9607-53e73eac1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80a67-f88f-4d65-93e1-06ef9a756a7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48fa4fc-84b3-4650-9c9b-28dcfaf5ceae}" ma:internalName="TaxCatchAll" ma:showField="CatchAllData" ma:web="60a80a67-f88f-4d65-93e1-06ef9a756a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4103e4-0876-48a4-9607-53e73eac11e4">
      <Terms xmlns="http://schemas.microsoft.com/office/infopath/2007/PartnerControls"/>
    </lcf76f155ced4ddcb4097134ff3c332f>
    <TaxCatchAll xmlns="cccaf3ac-2de9-44d4-aa31-54302fceb5f7" xsi:nil="true"/>
  </documentManagement>
</p:properties>
</file>

<file path=customXml/itemProps1.xml><?xml version="1.0" encoding="utf-8"?>
<ds:datastoreItem xmlns:ds="http://schemas.openxmlformats.org/officeDocument/2006/customXml" ds:itemID="{510D1CD4-3118-45D2-AA37-6CDFA3F1FA99}">
  <ds:schemaRefs>
    <ds:schemaRef ds:uri="http://schemas.microsoft.com/sharepoint/v3/contenttype/forms"/>
  </ds:schemaRefs>
</ds:datastoreItem>
</file>

<file path=customXml/itemProps2.xml><?xml version="1.0" encoding="utf-8"?>
<ds:datastoreItem xmlns:ds="http://schemas.openxmlformats.org/officeDocument/2006/customXml" ds:itemID="{4C5F4DEA-8820-4AA7-BBC7-C32A4FAF459C}">
  <ds:schemaRefs>
    <ds:schemaRef ds:uri="60a80a67-f88f-4d65-93e1-06ef9a756a70"/>
    <ds:schemaRef ds:uri="624103e4-0876-48a4-9607-53e73eac11e4"/>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E36C9B-41B5-4C66-9264-FA22ACC68B80}">
  <ds:schemaRefs>
    <ds:schemaRef ds:uri="60a80a67-f88f-4d65-93e1-06ef9a756a70"/>
    <ds:schemaRef ds:uri="624103e4-0876-48a4-9607-53e73eac11e4"/>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SHCP 16-9 template</Template>
  <TotalTime>0</TotalTime>
  <Words>1922</Words>
  <Application>Microsoft Office PowerPoint</Application>
  <PresentationFormat>Widescreen</PresentationFormat>
  <Paragraphs>210</Paragraphs>
  <Slides>16</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Arial</vt:lpstr>
      <vt:lpstr>Arial Rounded MT Bold</vt:lpstr>
      <vt:lpstr>Calibri</vt:lpstr>
      <vt:lpstr>Calibri Light</vt:lpstr>
      <vt:lpstr>Gadugi</vt:lpstr>
      <vt:lpstr>Segoe UI</vt:lpstr>
      <vt:lpstr>Times New Roman</vt:lpstr>
      <vt:lpstr>Wingdings</vt:lpstr>
      <vt:lpstr>Office Theme</vt:lpstr>
      <vt:lpstr>Default Design</vt:lpstr>
      <vt:lpstr>Custom Design</vt:lpstr>
      <vt:lpstr>1_Custom Design</vt:lpstr>
      <vt:lpstr>Office Theme</vt:lpstr>
      <vt:lpstr>  Personalised Care      Alison Froude &amp; Amanda Sangster   Delivery Partners, SE Regional Personalised Care Team    9th November 2022     </vt:lpstr>
      <vt:lpstr>Personalised Care Operating Model</vt:lpstr>
      <vt:lpstr>What Personalised Care means to me</vt:lpstr>
      <vt:lpstr>Comprehensive Model for  Personalised Care  All age, whole population approach to Personalised Care</vt:lpstr>
      <vt:lpstr>What difference does Personalised Care make?</vt:lpstr>
      <vt:lpstr>PowerPoint Presentation</vt:lpstr>
      <vt:lpstr>Lymington Stroke Therapy Team</vt:lpstr>
      <vt:lpstr>PowerPoint Presentation</vt:lpstr>
      <vt:lpstr>Has it worked??</vt:lpstr>
      <vt:lpstr>Going Forward….</vt:lpstr>
      <vt:lpstr>Sussex MSK Partnership</vt:lpstr>
      <vt:lpstr>Sussex MSK Partnership - Outcomes</vt:lpstr>
      <vt:lpstr>Sussex MSK Partnership</vt:lpstr>
      <vt:lpstr>Resources</vt:lpstr>
      <vt:lpstr>Personalised Care Contact Details</vt:lpstr>
      <vt:lpstr>PowerPoint Presentation</vt:lpstr>
    </vt:vector>
  </TitlesOfParts>
  <Company>NHS South West Commissioning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Health Inequalities January 2022</dc:title>
  <dc:creator>moralee janet (Sussex NHS Commissioners)</dc:creator>
  <cp:lastModifiedBy>Amanda  Sangster</cp:lastModifiedBy>
  <cp:revision>197</cp:revision>
  <dcterms:created xsi:type="dcterms:W3CDTF">2022-01-13T11:38:52Z</dcterms:created>
  <dcterms:modified xsi:type="dcterms:W3CDTF">2022-11-07T18:51:40Z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0x010100F9DBF4534E505C4FB4876BD6B7FDCABF</vt:lpwstr>
  </property>
  <property fmtid="{D5CDD505-2E9C-101B-9397-08002B2CF9AE}" pid="3" name="MediaServiceImageTags">
    <vt:lpwstr/>
  </property>
</Properties>
</file>