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7" r:id="rId2"/>
    <p:sldId id="27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354C3"/>
    <a:srgbClr val="6F64C3"/>
    <a:srgbClr val="FFAF00"/>
    <a:srgbClr val="FFC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8"/>
  </p:normalViewPr>
  <p:slideViewPr>
    <p:cSldViewPr snapToGrid="0" snapToObjects="1">
      <p:cViewPr varScale="1">
        <p:scale>
          <a:sx n="114" d="100"/>
          <a:sy n="114" d="100"/>
        </p:scale>
        <p:origin x="8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8E210D-7FF2-A742-B32B-47074288530F}" type="datetimeFigureOut">
              <a:rPr lang="en-US" smtClean="0"/>
              <a:t>3/6/2020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65D68C-EE3A-3248-AF17-0A8430663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029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NN:</a:t>
            </a:r>
          </a:p>
          <a:p>
            <a:endParaRPr lang="en-GB" dirty="0" smtClean="0"/>
          </a:p>
          <a:p>
            <a:r>
              <a:rPr lang="en-GB" dirty="0" smtClean="0"/>
              <a:t>Our QI audit</a:t>
            </a:r>
            <a:r>
              <a:rPr lang="en-GB" baseline="0" dirty="0" smtClean="0"/>
              <a:t> showed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aseline="0" dirty="0" smtClean="0"/>
              <a:t>We maintained 100% compliance with standards 6 and 7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aseline="0" dirty="0" smtClean="0"/>
              <a:t>We improved our compliance with Standards 1 and 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aseline="0" dirty="0" smtClean="0"/>
              <a:t>We quantified the amount of rehab provided for standard 3, 4 and 5 and identified the reasons for the results we got.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baseline="0" dirty="0" smtClean="0"/>
          </a:p>
          <a:p>
            <a:pPr marL="0" indent="0">
              <a:buFontTx/>
              <a:buNone/>
            </a:pPr>
            <a:endParaRPr lang="en-GB" baseline="0" dirty="0" smtClean="0"/>
          </a:p>
          <a:p>
            <a:pPr marL="0" indent="0">
              <a:buFontTx/>
              <a:buNone/>
            </a:pPr>
            <a:r>
              <a:rPr lang="en-GB" b="1" baseline="0" dirty="0" smtClean="0"/>
              <a:t>How did we achieve our improvements?</a:t>
            </a:r>
          </a:p>
          <a:p>
            <a:pPr marL="0" indent="0">
              <a:buFontTx/>
              <a:buNone/>
            </a:pPr>
            <a:endParaRPr lang="en-GB" b="1" dirty="0" smtClean="0"/>
          </a:p>
          <a:p>
            <a:pPr marL="0" indent="0">
              <a:buFontTx/>
              <a:buNone/>
            </a:pPr>
            <a:r>
              <a:rPr lang="en-GB" b="0" dirty="0" smtClean="0"/>
              <a:t>For standard 1 we</a:t>
            </a:r>
            <a:r>
              <a:rPr lang="en-GB" b="1" dirty="0" smtClean="0"/>
              <a:t>….(Nicole</a:t>
            </a:r>
            <a:r>
              <a:rPr lang="en-GB" b="1" baseline="0" dirty="0" smtClean="0"/>
              <a:t> – what did you do to achieve the change for standard 1 – this isn’t clear yet</a:t>
            </a:r>
            <a:r>
              <a:rPr lang="en-GB" b="0" baseline="0" dirty="0" smtClean="0"/>
              <a:t>)</a:t>
            </a:r>
          </a:p>
          <a:p>
            <a:pPr marL="0" indent="0">
              <a:buFontTx/>
              <a:buNone/>
            </a:pPr>
            <a:endParaRPr lang="en-GB" b="0" baseline="0" dirty="0" smtClean="0"/>
          </a:p>
          <a:p>
            <a:pPr marL="0" indent="0">
              <a:buFontTx/>
              <a:buNone/>
            </a:pPr>
            <a:r>
              <a:rPr lang="en-GB" b="0" baseline="0" dirty="0" smtClean="0"/>
              <a:t>For standard 2 we undertook and MDT training session to emphasise the importance of getting patients out of bed by D1, we also reviewed how we as a team organised our workload to improve efficiency and make sure we prioritised getting people out of bed</a:t>
            </a:r>
          </a:p>
          <a:p>
            <a:pPr marL="0" indent="0">
              <a:buFontTx/>
              <a:buNone/>
            </a:pPr>
            <a:endParaRPr lang="en-GB" b="0" baseline="0" dirty="0" smtClean="0"/>
          </a:p>
          <a:p>
            <a:pPr marL="0" indent="0">
              <a:buFontTx/>
              <a:buNone/>
            </a:pPr>
            <a:r>
              <a:rPr lang="en-GB" b="1" baseline="0" dirty="0" smtClean="0"/>
              <a:t>For the other standards…</a:t>
            </a:r>
          </a:p>
          <a:p>
            <a:pPr marL="0" indent="0">
              <a:buFontTx/>
              <a:buNone/>
            </a:pPr>
            <a:endParaRPr lang="en-GB" b="0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0" baseline="0" dirty="0" smtClean="0"/>
              <a:t>For standards 3 we achieved a cumulative 2 hrs rehab for most  patients where  days 0-5 occurred on a weekday , and we noted the effect a weekend had on how much rehab we could provide, but still managed it for a large majority of patients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="0" baseline="0" dirty="0" smtClean="0"/>
          </a:p>
          <a:p>
            <a:pPr marL="0" indent="0">
              <a:buFontTx/>
              <a:buNone/>
            </a:pPr>
            <a:r>
              <a:rPr lang="en-GB" b="0" baseline="0" dirty="0" smtClean="0"/>
              <a:t>For standard 4  we achieved daily rehab for all patients where  days 0-5 occurred on a weekday , and we noted the effect a weekend had on how we could provide rehab</a:t>
            </a:r>
          </a:p>
          <a:p>
            <a:pPr marL="0" indent="0">
              <a:buFontTx/>
              <a:buNone/>
            </a:pPr>
            <a:endParaRPr lang="en-GB" b="0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0" baseline="0" dirty="0" smtClean="0"/>
              <a:t>For standard 5  we had d</a:t>
            </a:r>
            <a:r>
              <a:rPr lang="en-GB" baseline="0" dirty="0" smtClean="0"/>
              <a:t>ifficulty in providing continuity of prolonged rehab for long stayers in hospital  as the priority drops once referred to </a:t>
            </a:r>
            <a:r>
              <a:rPr lang="en-GB" baseline="0" dirty="0" err="1" smtClean="0"/>
              <a:t>comm</a:t>
            </a:r>
            <a:r>
              <a:rPr lang="en-GB" baseline="0" dirty="0" smtClean="0"/>
              <a:t> services (</a:t>
            </a:r>
            <a:r>
              <a:rPr lang="en-GB" baseline="0" dirty="0" err="1" smtClean="0"/>
              <a:t>ie”PT</a:t>
            </a:r>
            <a:r>
              <a:rPr lang="en-GB" baseline="0" dirty="0" smtClean="0"/>
              <a:t> optimised for D/C”). </a:t>
            </a:r>
          </a:p>
          <a:p>
            <a:pPr marL="0" indent="0">
              <a:buFontTx/>
              <a:buNone/>
            </a:pPr>
            <a:endParaRPr lang="en-GB" dirty="0" smtClean="0"/>
          </a:p>
          <a:p>
            <a:endParaRPr lang="en-GB" dirty="0" smtClean="0"/>
          </a:p>
          <a:p>
            <a:r>
              <a:rPr lang="en-GB" b="1" dirty="0" smtClean="0"/>
              <a:t>Other things we’ve done: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Alternate single/double sessions to ↑ quality + ↑ efficiency/productivity with focus on Rx plan (standard 3+4)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During August</a:t>
            </a:r>
            <a:r>
              <a:rPr lang="en-GB" baseline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2019 we had </a:t>
            </a:r>
            <a:r>
              <a:rPr lang="en-GB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capacity to see pts 2x/day (aiming 7 sessions per week over 5/7 rather than over 7/7): </a:t>
            </a:r>
            <a:r>
              <a:rPr lang="en-GB" baseline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were able to deliver 148 minutes of physio- 30 minutes a day – to every patient over 5 days.-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baseline="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baseline="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GB" baseline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(comments below – not for speaking but FYI)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b="1" i="1" baseline="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b="1" i="1" baseline="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="1" i="1" baseline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 this is not the standard Nicole!! Great in increase amount of rehab in day 0-5 but this should not be at </a:t>
            </a:r>
            <a:r>
              <a:rPr lang="en-GB" b="1" i="1" baseline="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expnse</a:t>
            </a:r>
            <a:r>
              <a:rPr lang="en-GB" b="1" i="1" baseline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n-GB" b="1" i="1" baseline="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tryin</a:t>
            </a:r>
            <a:r>
              <a:rPr lang="en-GB" b="1" i="1" baseline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argue for a </a:t>
            </a:r>
            <a:r>
              <a:rPr lang="en-GB" b="1" i="1" baseline="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weekens</a:t>
            </a:r>
            <a:r>
              <a:rPr lang="en-GB" b="1" i="1" baseline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service OR  </a:t>
            </a:r>
            <a:r>
              <a:rPr lang="en-GB" b="1" i="1" baseline="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GB" b="1" i="1" baseline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need </a:t>
            </a:r>
            <a:r>
              <a:rPr lang="en-GB" b="1" i="1" baseline="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</a:t>
            </a:r>
            <a:r>
              <a:rPr lang="en-GB" b="1" i="1" baseline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show how increasing care in the first 5 days gives a boost. This could be great work</a:t>
            </a:r>
            <a:endParaRPr lang="en-GB" b="1" i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148 (???) mins of PT for 1st 7/7 in August 2019 despite not over 7/7 (double sessions) </a:t>
            </a:r>
            <a:r>
              <a:rPr lang="en-GB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don’t understand this – was it over seven days or not?</a:t>
            </a:r>
            <a:endParaRPr lang="en-GB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Best practice available for business case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65D68C-EE3A-3248-AF17-0A8430663CA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2546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2AAC5-EC85-EB4A-8FA5-E63B38239DDE}" type="datetimeFigureOut">
              <a:rPr lang="en-US" smtClean="0"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C453F-66CE-9649-8778-FA1C75079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803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2AAC5-EC85-EB4A-8FA5-E63B38239DDE}" type="datetimeFigureOut">
              <a:rPr lang="en-US" smtClean="0"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C453F-66CE-9649-8778-FA1C75079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261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2AAC5-EC85-EB4A-8FA5-E63B38239DDE}" type="datetimeFigureOut">
              <a:rPr lang="en-US" smtClean="0"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C453F-66CE-9649-8778-FA1C75079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27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2AAC5-EC85-EB4A-8FA5-E63B38239DDE}" type="datetimeFigureOut">
              <a:rPr lang="en-US" smtClean="0"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C453F-66CE-9649-8778-FA1C75079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581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2AAC5-EC85-EB4A-8FA5-E63B38239DDE}" type="datetimeFigureOut">
              <a:rPr lang="en-US" smtClean="0"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C453F-66CE-9649-8778-FA1C75079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361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2AAC5-EC85-EB4A-8FA5-E63B38239DDE}" type="datetimeFigureOut">
              <a:rPr lang="en-US" smtClean="0"/>
              <a:t>3/6/2020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C453F-66CE-9649-8778-FA1C75079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061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2AAC5-EC85-EB4A-8FA5-E63B38239DDE}" type="datetimeFigureOut">
              <a:rPr lang="en-US" smtClean="0"/>
              <a:t>3/6/2020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C453F-66CE-9649-8778-FA1C75079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007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2AAC5-EC85-EB4A-8FA5-E63B38239DDE}" type="datetimeFigureOut">
              <a:rPr lang="en-US" smtClean="0"/>
              <a:t>3/6/2020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C453F-66CE-9649-8778-FA1C75079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539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2AAC5-EC85-EB4A-8FA5-E63B38239DDE}" type="datetimeFigureOut">
              <a:rPr lang="en-US" smtClean="0"/>
              <a:t>3/6/2020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C453F-66CE-9649-8778-FA1C75079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052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2AAC5-EC85-EB4A-8FA5-E63B38239DDE}" type="datetimeFigureOut">
              <a:rPr lang="en-US" smtClean="0"/>
              <a:t>3/6/2020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C453F-66CE-9649-8778-FA1C75079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014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2AAC5-EC85-EB4A-8FA5-E63B38239DDE}" type="datetimeFigureOut">
              <a:rPr lang="en-US" smtClean="0"/>
              <a:t>3/6/2020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C453F-66CE-9649-8778-FA1C75079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726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92AAC5-EC85-EB4A-8FA5-E63B38239DDE}" type="datetimeFigureOut">
              <a:rPr lang="en-US" smtClean="0"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5C453F-66CE-9649-8778-FA1C75079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24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emf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6750" y="2144880"/>
            <a:ext cx="7923376" cy="2119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1640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fade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7741" y="166225"/>
            <a:ext cx="10972800" cy="1143000"/>
          </a:xfrm>
        </p:spPr>
        <p:txBody>
          <a:bodyPr/>
          <a:lstStyle/>
          <a:p>
            <a:r>
              <a:rPr lang="en-GB" b="1" dirty="0" smtClean="0">
                <a:solidFill>
                  <a:srgbClr val="FFAF00"/>
                </a:solidFill>
              </a:rPr>
              <a:t>[Our] Hip Sprint Local Audit Results</a:t>
            </a:r>
            <a:endParaRPr lang="en-GB" b="1" dirty="0">
              <a:solidFill>
                <a:srgbClr val="FFAF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7886462"/>
              </p:ext>
            </p:extLst>
          </p:nvPr>
        </p:nvGraphicFramePr>
        <p:xfrm>
          <a:off x="1039511" y="1378671"/>
          <a:ext cx="9701213" cy="496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5452">
                  <a:extLst>
                    <a:ext uri="{9D8B030D-6E8A-4147-A177-3AD203B41FA5}">
                      <a16:colId xmlns="" xmlns:a16="http://schemas.microsoft.com/office/drawing/2014/main" val="4086628819"/>
                    </a:ext>
                  </a:extLst>
                </a:gridCol>
                <a:gridCol w="926061">
                  <a:extLst>
                    <a:ext uri="{9D8B030D-6E8A-4147-A177-3AD203B41FA5}">
                      <a16:colId xmlns="" xmlns:a16="http://schemas.microsoft.com/office/drawing/2014/main" val="654389832"/>
                    </a:ext>
                  </a:extLst>
                </a:gridCol>
                <a:gridCol w="1160545">
                  <a:extLst>
                    <a:ext uri="{9D8B030D-6E8A-4147-A177-3AD203B41FA5}">
                      <a16:colId xmlns="" xmlns:a16="http://schemas.microsoft.com/office/drawing/2014/main" val="1519526768"/>
                    </a:ext>
                  </a:extLst>
                </a:gridCol>
                <a:gridCol w="1966385">
                  <a:extLst>
                    <a:ext uri="{9D8B030D-6E8A-4147-A177-3AD203B41FA5}">
                      <a16:colId xmlns="" xmlns:a16="http://schemas.microsoft.com/office/drawing/2014/main" val="3503053062"/>
                    </a:ext>
                  </a:extLst>
                </a:gridCol>
                <a:gridCol w="1966385"/>
                <a:gridCol w="1966385"/>
              </a:tblGrid>
              <a:tr h="565932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2019</a:t>
                      </a:r>
                    </a:p>
                    <a:p>
                      <a:pPr algn="ctr"/>
                      <a:r>
                        <a:rPr lang="en-GB" dirty="0" smtClean="0"/>
                        <a:t>NHFD Data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2018 Hip</a:t>
                      </a:r>
                      <a:r>
                        <a:rPr lang="en-GB" baseline="0" dirty="0" smtClean="0"/>
                        <a:t> Sprint </a:t>
                      </a:r>
                    </a:p>
                    <a:p>
                      <a:pPr algn="ctr"/>
                      <a:r>
                        <a:rPr lang="en-GB" baseline="0" dirty="0" smtClean="0"/>
                        <a:t>Audit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GB" baseline="0" dirty="0" smtClean="0"/>
                        <a:t> [30-day QI –audit] 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en-GB" baseline="0" dirty="0" smtClean="0"/>
                        <a:t>[date] 2019</a:t>
                      </a:r>
                    </a:p>
                    <a:p>
                      <a:pPr marL="342900" indent="-342900" algn="ctr">
                        <a:buAutoNum type="arabicPlain" startAt="2019"/>
                      </a:pP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GB" baseline="0" dirty="0" smtClean="0"/>
                        <a:t> [30-day QI –audit] 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en-GB" baseline="0" dirty="0" smtClean="0"/>
                        <a:t>[date]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GB" baseline="0" dirty="0" smtClean="0"/>
                        <a:t>[30-day QI –audit] 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en-GB" baseline="0" dirty="0" smtClean="0"/>
                        <a:t>[date] 2020</a:t>
                      </a:r>
                    </a:p>
                    <a:p>
                      <a:pPr marL="0" indent="0" algn="ctr">
                        <a:buNone/>
                      </a:pPr>
                      <a:endParaRPr lang="en-GB" baseline="0" dirty="0" smtClean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43529297"/>
                  </a:ext>
                </a:extLst>
              </a:tr>
              <a:tr h="565932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1. Physiotherapist Asses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44460543"/>
                  </a:ext>
                </a:extLst>
              </a:tr>
              <a:tr h="565932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2. Day 0/1</a:t>
                      </a:r>
                      <a:r>
                        <a:rPr lang="en-GB" sz="1600" baseline="0" dirty="0" smtClean="0"/>
                        <a:t> mobilise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76550097"/>
                  </a:ext>
                </a:extLst>
              </a:tr>
              <a:tr h="565932">
                <a:tc>
                  <a:txBody>
                    <a:bodyPr/>
                    <a:lstStyle/>
                    <a:p>
                      <a:r>
                        <a:rPr lang="en-GB" sz="1600" baseline="0" dirty="0" smtClean="0"/>
                        <a:t>3. 2 hrs Rehab </a:t>
                      </a:r>
                    </a:p>
                    <a:p>
                      <a:r>
                        <a:rPr lang="en-GB" sz="1600" baseline="0" dirty="0" smtClean="0"/>
                        <a:t>D0-7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 smtClean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76627657"/>
                  </a:ext>
                </a:extLst>
              </a:tr>
              <a:tr h="565932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4. Daily Physio </a:t>
                      </a:r>
                    </a:p>
                    <a:p>
                      <a:r>
                        <a:rPr lang="en-GB" sz="1600" dirty="0" smtClean="0"/>
                        <a:t>D0-7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87105585"/>
                  </a:ext>
                </a:extLst>
              </a:tr>
              <a:tr h="565932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5. 2 hrs Rehab Wk2+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68150245"/>
                  </a:ext>
                </a:extLst>
              </a:tr>
              <a:tr h="565932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6. Hip Fracture Governance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30369257"/>
                  </a:ext>
                </a:extLst>
              </a:tr>
              <a:tr h="565932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7. Transfer of Information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11964835"/>
                  </a:ext>
                </a:extLst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>
            <a:off x="7622240" y="3218329"/>
            <a:ext cx="1252819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7" name="Picture 6" descr="File:&lt;strong&gt;Tick&lt;/strong&gt;-&lt;strong&gt;red&lt;/strong&gt;.png - Simple English Wikipedia, the free ...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6349" y="5242828"/>
            <a:ext cx="471488" cy="445556"/>
          </a:xfrm>
          <a:prstGeom prst="rect">
            <a:avLst/>
          </a:prstGeom>
        </p:spPr>
      </p:pic>
      <p:pic>
        <p:nvPicPr>
          <p:cNvPr id="8" name="Picture 7" descr="File:&lt;strong&gt;Tick&lt;/strong&gt;-&lt;strong&gt;red&lt;/strong&gt;.png - Simple English Wikipedia, the free ...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6349" y="5884891"/>
            <a:ext cx="471488" cy="445556"/>
          </a:xfrm>
          <a:prstGeom prst="rect">
            <a:avLst/>
          </a:prstGeom>
        </p:spPr>
      </p:pic>
      <p:pic>
        <p:nvPicPr>
          <p:cNvPr id="14" name="Picture 13" descr="Favorite GABA(A/B) agonist/antagonist - The Pub ...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5797" y="2368386"/>
            <a:ext cx="692593" cy="695839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2746" y="151050"/>
            <a:ext cx="2039977" cy="545635"/>
          </a:xfrm>
          <a:prstGeom prst="rect">
            <a:avLst/>
          </a:prstGeom>
        </p:spPr>
      </p:pic>
      <p:cxnSp>
        <p:nvCxnSpPr>
          <p:cNvPr id="13" name="Straight Arrow Connector 12"/>
          <p:cNvCxnSpPr/>
          <p:nvPr/>
        </p:nvCxnSpPr>
        <p:spPr>
          <a:xfrm>
            <a:off x="7689973" y="3862791"/>
            <a:ext cx="1252819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7689973" y="2745191"/>
            <a:ext cx="1252819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9932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ownload [Read-Only]" id="{AA2C2B42-5821-4C98-BD8A-F86B8E242564}" vid="{449D175A-D595-4D95-920A-01F9D50091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CSP_Corporate Powerpoint Template 2018</Template>
  <TotalTime>12</TotalTime>
  <Words>495</Words>
  <Application>Microsoft Office PowerPoint</Application>
  <PresentationFormat>Widescreen</PresentationFormat>
  <Paragraphs>55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Courier New</vt:lpstr>
      <vt:lpstr>Office Theme</vt:lpstr>
      <vt:lpstr>PowerPoint Presentation</vt:lpstr>
      <vt:lpstr>[Our] Hip Sprint Local Audit Results</vt:lpstr>
    </vt:vector>
  </TitlesOfParts>
  <Company>The Chartered Society of Physiotherapy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Pip White</dc:creator>
  <cp:lastModifiedBy>Pip White</cp:lastModifiedBy>
  <cp:revision>7</cp:revision>
  <dcterms:created xsi:type="dcterms:W3CDTF">2019-10-24T10:47:22Z</dcterms:created>
  <dcterms:modified xsi:type="dcterms:W3CDTF">2020-03-06T15:44:52Z</dcterms:modified>
</cp:coreProperties>
</file>