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Lst>
  <p:notesMasterIdLst>
    <p:notesMasterId r:id="rId45"/>
  </p:notesMasterIdLst>
  <p:sldIdLst>
    <p:sldId id="419" r:id="rId4"/>
    <p:sldId id="415" r:id="rId5"/>
    <p:sldId id="263" r:id="rId6"/>
    <p:sldId id="417" r:id="rId7"/>
    <p:sldId id="418" r:id="rId8"/>
    <p:sldId id="427" r:id="rId9"/>
    <p:sldId id="426" r:id="rId10"/>
    <p:sldId id="425" r:id="rId11"/>
    <p:sldId id="429" r:id="rId12"/>
    <p:sldId id="296" r:id="rId13"/>
    <p:sldId id="406" r:id="rId14"/>
    <p:sldId id="326" r:id="rId15"/>
    <p:sldId id="270" r:id="rId16"/>
    <p:sldId id="329" r:id="rId17"/>
    <p:sldId id="379" r:id="rId18"/>
    <p:sldId id="364" r:id="rId19"/>
    <p:sldId id="365" r:id="rId20"/>
    <p:sldId id="366" r:id="rId21"/>
    <p:sldId id="367" r:id="rId22"/>
    <p:sldId id="368" r:id="rId23"/>
    <p:sldId id="369" r:id="rId24"/>
    <p:sldId id="371" r:id="rId25"/>
    <p:sldId id="372" r:id="rId26"/>
    <p:sldId id="320" r:id="rId27"/>
    <p:sldId id="325" r:id="rId28"/>
    <p:sldId id="322" r:id="rId29"/>
    <p:sldId id="294" r:id="rId30"/>
    <p:sldId id="324" r:id="rId31"/>
    <p:sldId id="323" r:id="rId32"/>
    <p:sldId id="375" r:id="rId33"/>
    <p:sldId id="274" r:id="rId34"/>
    <p:sldId id="275" r:id="rId35"/>
    <p:sldId id="276" r:id="rId36"/>
    <p:sldId id="287" r:id="rId37"/>
    <p:sldId id="282" r:id="rId38"/>
    <p:sldId id="283" r:id="rId39"/>
    <p:sldId id="380" r:id="rId40"/>
    <p:sldId id="381" r:id="rId41"/>
    <p:sldId id="382" r:id="rId42"/>
    <p:sldId id="376" r:id="rId43"/>
    <p:sldId id="42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445" autoAdjust="0"/>
    <p:restoredTop sz="94660"/>
  </p:normalViewPr>
  <p:slideViewPr>
    <p:cSldViewPr snapToGrid="0">
      <p:cViewPr>
        <p:scale>
          <a:sx n="70" d="100"/>
          <a:sy n="70" d="100"/>
        </p:scale>
        <p:origin x="-888" y="-96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15042"/>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3E69B1-E329-41FC-A5F9-8E01A86BC326}" type="datetimeFigureOut">
              <a:rPr lang="en-GB" smtClean="0"/>
              <a:t>28/11/2019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3C3613-4314-4780-92C5-D0020461126C}" type="slidenum">
              <a:rPr lang="en-GB" smtClean="0"/>
              <a:t>‹#›</a:t>
            </a:fld>
            <a:endParaRPr lang="en-GB"/>
          </a:p>
        </p:txBody>
      </p:sp>
    </p:spTree>
    <p:extLst>
      <p:ext uri="{BB962C8B-B14F-4D97-AF65-F5344CB8AC3E}">
        <p14:creationId xmlns:p14="http://schemas.microsoft.com/office/powerpoint/2010/main" val="4286049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a:t>Overall</a:t>
            </a:r>
            <a:r>
              <a:rPr lang="en-GB" baseline="0"/>
              <a:t> population 3,191,000</a:t>
            </a: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1C1E2B-5B4F-407F-89AB-3B298CFB92A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4192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A22583-781D-469E-B47D-CBD3D0FA39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2969DD7D-0268-44F3-9965-25D28563F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3C34CFA1-20E3-44C5-80C6-8A24E9CFA733}"/>
              </a:ext>
            </a:extLst>
          </p:cNvPr>
          <p:cNvSpPr>
            <a:spLocks noGrp="1"/>
          </p:cNvSpPr>
          <p:nvPr>
            <p:ph type="dt" sz="half" idx="10"/>
          </p:nvPr>
        </p:nvSpPr>
        <p:spPr/>
        <p:txBody>
          <a:bodyPr/>
          <a:lstStyle/>
          <a:p>
            <a:fld id="{DFA936D5-AE83-4871-964F-26FE26954E62}" type="datetimeFigureOut">
              <a:rPr lang="en-GB" smtClean="0"/>
              <a:t>28/11/2019</a:t>
            </a:fld>
            <a:endParaRPr lang="en-GB"/>
          </a:p>
        </p:txBody>
      </p:sp>
      <p:sp>
        <p:nvSpPr>
          <p:cNvPr id="5" name="Footer Placeholder 4">
            <a:extLst>
              <a:ext uri="{FF2B5EF4-FFF2-40B4-BE49-F238E27FC236}">
                <a16:creationId xmlns:a16="http://schemas.microsoft.com/office/drawing/2014/main" xmlns="" id="{5BA64654-4C73-4C31-BC98-8C5BB74734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6A86FE3-AD72-4066-A47F-08EFBA45D5C0}"/>
              </a:ext>
            </a:extLst>
          </p:cNvPr>
          <p:cNvSpPr>
            <a:spLocks noGrp="1"/>
          </p:cNvSpPr>
          <p:nvPr>
            <p:ph type="sldNum" sz="quarter" idx="12"/>
          </p:nvPr>
        </p:nvSpPr>
        <p:spPr/>
        <p:txBody>
          <a:bodyPr/>
          <a:lstStyle/>
          <a:p>
            <a:fld id="{25546231-357A-4FA0-B44D-1687D86DDFC5}" type="slidenum">
              <a:rPr lang="en-GB" smtClean="0"/>
              <a:t>‹#›</a:t>
            </a:fld>
            <a:endParaRPr lang="en-GB"/>
          </a:p>
        </p:txBody>
      </p:sp>
    </p:spTree>
    <p:extLst>
      <p:ext uri="{BB962C8B-B14F-4D97-AF65-F5344CB8AC3E}">
        <p14:creationId xmlns:p14="http://schemas.microsoft.com/office/powerpoint/2010/main" val="2354642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072E5F-ECC6-4724-A0D5-2E2EA366BA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6469C7A-6D87-4FB5-B3F2-5121FB17936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60B076C-6202-46CA-A884-55EB4EF289A6}"/>
              </a:ext>
            </a:extLst>
          </p:cNvPr>
          <p:cNvSpPr>
            <a:spLocks noGrp="1"/>
          </p:cNvSpPr>
          <p:nvPr>
            <p:ph type="dt" sz="half" idx="10"/>
          </p:nvPr>
        </p:nvSpPr>
        <p:spPr/>
        <p:txBody>
          <a:bodyPr/>
          <a:lstStyle/>
          <a:p>
            <a:fld id="{DFA936D5-AE83-4871-964F-26FE26954E62}" type="datetimeFigureOut">
              <a:rPr lang="en-GB" smtClean="0"/>
              <a:t>28/11/2019</a:t>
            </a:fld>
            <a:endParaRPr lang="en-GB"/>
          </a:p>
        </p:txBody>
      </p:sp>
      <p:sp>
        <p:nvSpPr>
          <p:cNvPr id="5" name="Footer Placeholder 4">
            <a:extLst>
              <a:ext uri="{FF2B5EF4-FFF2-40B4-BE49-F238E27FC236}">
                <a16:creationId xmlns:a16="http://schemas.microsoft.com/office/drawing/2014/main" xmlns="" id="{321CFB44-1F2A-466A-B2A1-736B5FE7CA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17D53CD-FA10-4BB0-9E7A-57393A78D016}"/>
              </a:ext>
            </a:extLst>
          </p:cNvPr>
          <p:cNvSpPr>
            <a:spLocks noGrp="1"/>
          </p:cNvSpPr>
          <p:nvPr>
            <p:ph type="sldNum" sz="quarter" idx="12"/>
          </p:nvPr>
        </p:nvSpPr>
        <p:spPr/>
        <p:txBody>
          <a:bodyPr/>
          <a:lstStyle/>
          <a:p>
            <a:fld id="{25546231-357A-4FA0-B44D-1687D86DDFC5}" type="slidenum">
              <a:rPr lang="en-GB" smtClean="0"/>
              <a:t>‹#›</a:t>
            </a:fld>
            <a:endParaRPr lang="en-GB"/>
          </a:p>
        </p:txBody>
      </p:sp>
    </p:spTree>
    <p:extLst>
      <p:ext uri="{BB962C8B-B14F-4D97-AF65-F5344CB8AC3E}">
        <p14:creationId xmlns:p14="http://schemas.microsoft.com/office/powerpoint/2010/main" val="15506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E98DB48-A1F3-4CD7-B3A3-6AB14FC1D6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A6C48B6-4206-4156-9EB9-40C230754CF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D5BE932-F4D3-467F-9EAD-9258F46E082E}"/>
              </a:ext>
            </a:extLst>
          </p:cNvPr>
          <p:cNvSpPr>
            <a:spLocks noGrp="1"/>
          </p:cNvSpPr>
          <p:nvPr>
            <p:ph type="dt" sz="half" idx="10"/>
          </p:nvPr>
        </p:nvSpPr>
        <p:spPr/>
        <p:txBody>
          <a:bodyPr/>
          <a:lstStyle/>
          <a:p>
            <a:fld id="{DFA936D5-AE83-4871-964F-26FE26954E62}" type="datetimeFigureOut">
              <a:rPr lang="en-GB" smtClean="0"/>
              <a:t>28/11/2019</a:t>
            </a:fld>
            <a:endParaRPr lang="en-GB"/>
          </a:p>
        </p:txBody>
      </p:sp>
      <p:sp>
        <p:nvSpPr>
          <p:cNvPr id="5" name="Footer Placeholder 4">
            <a:extLst>
              <a:ext uri="{FF2B5EF4-FFF2-40B4-BE49-F238E27FC236}">
                <a16:creationId xmlns:a16="http://schemas.microsoft.com/office/drawing/2014/main" xmlns="" id="{03A77DCE-C530-4BFD-8C15-85BB3D013A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D88CDA7-991D-4B62-8483-2122A83A163D}"/>
              </a:ext>
            </a:extLst>
          </p:cNvPr>
          <p:cNvSpPr>
            <a:spLocks noGrp="1"/>
          </p:cNvSpPr>
          <p:nvPr>
            <p:ph type="sldNum" sz="quarter" idx="12"/>
          </p:nvPr>
        </p:nvSpPr>
        <p:spPr/>
        <p:txBody>
          <a:bodyPr/>
          <a:lstStyle/>
          <a:p>
            <a:fld id="{25546231-357A-4FA0-B44D-1687D86DDFC5}" type="slidenum">
              <a:rPr lang="en-GB" smtClean="0"/>
              <a:t>‹#›</a:t>
            </a:fld>
            <a:endParaRPr lang="en-GB"/>
          </a:p>
        </p:txBody>
      </p:sp>
    </p:spTree>
    <p:extLst>
      <p:ext uri="{BB962C8B-B14F-4D97-AF65-F5344CB8AC3E}">
        <p14:creationId xmlns:p14="http://schemas.microsoft.com/office/powerpoint/2010/main" val="172232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D665E55-E135-8544-A8CB-EF57F9DE9268}" type="datetimeFigureOut">
              <a:rPr lang="en-US" smtClean="0"/>
              <a:t>28/11/2019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DEB09-4DF4-424C-B62C-203B157EFEBB}" type="slidenum">
              <a:rPr lang="en-US" smtClean="0"/>
              <a:t>‹#›</a:t>
            </a:fld>
            <a:endParaRPr lang="en-US"/>
          </a:p>
        </p:txBody>
      </p:sp>
    </p:spTree>
    <p:extLst>
      <p:ext uri="{BB962C8B-B14F-4D97-AF65-F5344CB8AC3E}">
        <p14:creationId xmlns:p14="http://schemas.microsoft.com/office/powerpoint/2010/main" val="1449992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665E55-E135-8544-A8CB-EF57F9DE9268}" type="datetimeFigureOut">
              <a:rPr lang="en-US" smtClean="0"/>
              <a:t>28/11/2019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DEB09-4DF4-424C-B62C-203B157EFEBB}" type="slidenum">
              <a:rPr lang="en-US" smtClean="0"/>
              <a:t>‹#›</a:t>
            </a:fld>
            <a:endParaRPr lang="en-US"/>
          </a:p>
        </p:txBody>
      </p:sp>
    </p:spTree>
    <p:extLst>
      <p:ext uri="{BB962C8B-B14F-4D97-AF65-F5344CB8AC3E}">
        <p14:creationId xmlns:p14="http://schemas.microsoft.com/office/powerpoint/2010/main" val="855627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D665E55-E135-8544-A8CB-EF57F9DE9268}" type="datetimeFigureOut">
              <a:rPr lang="en-US" smtClean="0"/>
              <a:t>28/11/2019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DEB09-4DF4-424C-B62C-203B157EFEBB}" type="slidenum">
              <a:rPr lang="en-US" smtClean="0"/>
              <a:t>‹#›</a:t>
            </a:fld>
            <a:endParaRPr lang="en-US"/>
          </a:p>
        </p:txBody>
      </p:sp>
    </p:spTree>
    <p:extLst>
      <p:ext uri="{BB962C8B-B14F-4D97-AF65-F5344CB8AC3E}">
        <p14:creationId xmlns:p14="http://schemas.microsoft.com/office/powerpoint/2010/main" val="3579846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D665E55-E135-8544-A8CB-EF57F9DE9268}" type="datetimeFigureOut">
              <a:rPr lang="en-US" smtClean="0"/>
              <a:t>28/11/2019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DEB09-4DF4-424C-B62C-203B157EFEBB}" type="slidenum">
              <a:rPr lang="en-US" smtClean="0"/>
              <a:t>‹#›</a:t>
            </a:fld>
            <a:endParaRPr lang="en-US"/>
          </a:p>
        </p:txBody>
      </p:sp>
    </p:spTree>
    <p:extLst>
      <p:ext uri="{BB962C8B-B14F-4D97-AF65-F5344CB8AC3E}">
        <p14:creationId xmlns:p14="http://schemas.microsoft.com/office/powerpoint/2010/main" val="294858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D665E55-E135-8544-A8CB-EF57F9DE9268}" type="datetimeFigureOut">
              <a:rPr lang="en-US" smtClean="0"/>
              <a:t>28/11/2019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DEB09-4DF4-424C-B62C-203B157EFEBB}" type="slidenum">
              <a:rPr lang="en-US" smtClean="0"/>
              <a:t>‹#›</a:t>
            </a:fld>
            <a:endParaRPr lang="en-US"/>
          </a:p>
        </p:txBody>
      </p:sp>
    </p:spTree>
    <p:extLst>
      <p:ext uri="{BB962C8B-B14F-4D97-AF65-F5344CB8AC3E}">
        <p14:creationId xmlns:p14="http://schemas.microsoft.com/office/powerpoint/2010/main" val="409390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D665E55-E135-8544-A8CB-EF57F9DE9268}" type="datetimeFigureOut">
              <a:rPr lang="en-US" smtClean="0"/>
              <a:t>28/11/2019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DEB09-4DF4-424C-B62C-203B157EFEBB}" type="slidenum">
              <a:rPr lang="en-US" smtClean="0"/>
              <a:t>‹#›</a:t>
            </a:fld>
            <a:endParaRPr lang="en-US"/>
          </a:p>
        </p:txBody>
      </p:sp>
    </p:spTree>
    <p:extLst>
      <p:ext uri="{BB962C8B-B14F-4D97-AF65-F5344CB8AC3E}">
        <p14:creationId xmlns:p14="http://schemas.microsoft.com/office/powerpoint/2010/main" val="4016329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65E55-E135-8544-A8CB-EF57F9DE9268}" type="datetimeFigureOut">
              <a:rPr lang="en-US" smtClean="0"/>
              <a:t>28/11/2019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DEB09-4DF4-424C-B62C-203B157EFEBB}" type="slidenum">
              <a:rPr lang="en-US" smtClean="0"/>
              <a:t>‹#›</a:t>
            </a:fld>
            <a:endParaRPr lang="en-US"/>
          </a:p>
        </p:txBody>
      </p:sp>
    </p:spTree>
    <p:extLst>
      <p:ext uri="{BB962C8B-B14F-4D97-AF65-F5344CB8AC3E}">
        <p14:creationId xmlns:p14="http://schemas.microsoft.com/office/powerpoint/2010/main" val="1429004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665E55-E135-8544-A8CB-EF57F9DE9268}" type="datetimeFigureOut">
              <a:rPr lang="en-US" smtClean="0"/>
              <a:t>28/11/2019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DEB09-4DF4-424C-B62C-203B157EFEBB}" type="slidenum">
              <a:rPr lang="en-US" smtClean="0"/>
              <a:t>‹#›</a:t>
            </a:fld>
            <a:endParaRPr lang="en-US"/>
          </a:p>
        </p:txBody>
      </p:sp>
    </p:spTree>
    <p:extLst>
      <p:ext uri="{BB962C8B-B14F-4D97-AF65-F5344CB8AC3E}">
        <p14:creationId xmlns:p14="http://schemas.microsoft.com/office/powerpoint/2010/main" val="542407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E7B3DD-E50D-4D02-AC0C-32B45F5E26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51B200F-A53F-4215-AC0F-263DE7C536F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A2395141-DE34-4503-BBE4-A1771C240E75}"/>
              </a:ext>
            </a:extLst>
          </p:cNvPr>
          <p:cNvSpPr>
            <a:spLocks noGrp="1"/>
          </p:cNvSpPr>
          <p:nvPr>
            <p:ph type="dt" sz="half" idx="10"/>
          </p:nvPr>
        </p:nvSpPr>
        <p:spPr/>
        <p:txBody>
          <a:bodyPr/>
          <a:lstStyle/>
          <a:p>
            <a:fld id="{DFA936D5-AE83-4871-964F-26FE26954E62}" type="datetimeFigureOut">
              <a:rPr lang="en-GB" smtClean="0"/>
              <a:t>28/11/2019</a:t>
            </a:fld>
            <a:endParaRPr lang="en-GB"/>
          </a:p>
        </p:txBody>
      </p:sp>
      <p:sp>
        <p:nvSpPr>
          <p:cNvPr id="5" name="Footer Placeholder 4">
            <a:extLst>
              <a:ext uri="{FF2B5EF4-FFF2-40B4-BE49-F238E27FC236}">
                <a16:creationId xmlns:a16="http://schemas.microsoft.com/office/drawing/2014/main" xmlns="" id="{A6E186F8-F543-40C7-9EBC-AD310F7703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A7946FD-839F-4C2F-A853-38BC7A5E2D43}"/>
              </a:ext>
            </a:extLst>
          </p:cNvPr>
          <p:cNvSpPr>
            <a:spLocks noGrp="1"/>
          </p:cNvSpPr>
          <p:nvPr>
            <p:ph type="sldNum" sz="quarter" idx="12"/>
          </p:nvPr>
        </p:nvSpPr>
        <p:spPr/>
        <p:txBody>
          <a:bodyPr/>
          <a:lstStyle/>
          <a:p>
            <a:fld id="{25546231-357A-4FA0-B44D-1687D86DDFC5}" type="slidenum">
              <a:rPr lang="en-GB" smtClean="0"/>
              <a:t>‹#›</a:t>
            </a:fld>
            <a:endParaRPr lang="en-GB"/>
          </a:p>
        </p:txBody>
      </p:sp>
    </p:spTree>
    <p:extLst>
      <p:ext uri="{BB962C8B-B14F-4D97-AF65-F5344CB8AC3E}">
        <p14:creationId xmlns:p14="http://schemas.microsoft.com/office/powerpoint/2010/main" val="3559793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D665E55-E135-8544-A8CB-EF57F9DE9268}" type="datetimeFigureOut">
              <a:rPr lang="en-US" smtClean="0"/>
              <a:t>28/11/2019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DEB09-4DF4-424C-B62C-203B157EFEBB}" type="slidenum">
              <a:rPr lang="en-US" smtClean="0"/>
              <a:t>‹#›</a:t>
            </a:fld>
            <a:endParaRPr lang="en-US"/>
          </a:p>
        </p:txBody>
      </p:sp>
    </p:spTree>
    <p:extLst>
      <p:ext uri="{BB962C8B-B14F-4D97-AF65-F5344CB8AC3E}">
        <p14:creationId xmlns:p14="http://schemas.microsoft.com/office/powerpoint/2010/main" val="452325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665E55-E135-8544-A8CB-EF57F9DE9268}" type="datetimeFigureOut">
              <a:rPr lang="en-US" smtClean="0"/>
              <a:t>28/11/2019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DEB09-4DF4-424C-B62C-203B157EFEBB}" type="slidenum">
              <a:rPr lang="en-US" smtClean="0"/>
              <a:t>‹#›</a:t>
            </a:fld>
            <a:endParaRPr lang="en-US"/>
          </a:p>
        </p:txBody>
      </p:sp>
    </p:spTree>
    <p:extLst>
      <p:ext uri="{BB962C8B-B14F-4D97-AF65-F5344CB8AC3E}">
        <p14:creationId xmlns:p14="http://schemas.microsoft.com/office/powerpoint/2010/main" val="2713649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D665E55-E135-8544-A8CB-EF57F9DE9268}" type="datetimeFigureOut">
              <a:rPr lang="en-US" smtClean="0"/>
              <a:t>28/11/2019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DEB09-4DF4-424C-B62C-203B157EFEBB}" type="slidenum">
              <a:rPr lang="en-US" smtClean="0"/>
              <a:t>‹#›</a:t>
            </a:fld>
            <a:endParaRPr lang="en-US"/>
          </a:p>
        </p:txBody>
      </p:sp>
    </p:spTree>
    <p:extLst>
      <p:ext uri="{BB962C8B-B14F-4D97-AF65-F5344CB8AC3E}">
        <p14:creationId xmlns:p14="http://schemas.microsoft.com/office/powerpoint/2010/main" val="3153575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177905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732409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566044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3341324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212569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641254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592816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10115B-8EDA-47D8-B0C1-DBFDAF0EA3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9B6F1C8-4201-45F0-8CEE-1CA3016943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B8451D55-158B-4C00-AFBF-955A6ACFEBD5}"/>
              </a:ext>
            </a:extLst>
          </p:cNvPr>
          <p:cNvSpPr>
            <a:spLocks noGrp="1"/>
          </p:cNvSpPr>
          <p:nvPr>
            <p:ph type="dt" sz="half" idx="10"/>
          </p:nvPr>
        </p:nvSpPr>
        <p:spPr/>
        <p:txBody>
          <a:bodyPr/>
          <a:lstStyle/>
          <a:p>
            <a:fld id="{DFA936D5-AE83-4871-964F-26FE26954E62}" type="datetimeFigureOut">
              <a:rPr lang="en-GB" smtClean="0"/>
              <a:t>28/11/2019</a:t>
            </a:fld>
            <a:endParaRPr lang="en-GB"/>
          </a:p>
        </p:txBody>
      </p:sp>
      <p:sp>
        <p:nvSpPr>
          <p:cNvPr id="5" name="Footer Placeholder 4">
            <a:extLst>
              <a:ext uri="{FF2B5EF4-FFF2-40B4-BE49-F238E27FC236}">
                <a16:creationId xmlns:a16="http://schemas.microsoft.com/office/drawing/2014/main" xmlns="" id="{9D1541BD-3E93-4B27-85EC-D5D0692C44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E6FF3D4-31D8-4EA8-964C-19E73BB79E18}"/>
              </a:ext>
            </a:extLst>
          </p:cNvPr>
          <p:cNvSpPr>
            <a:spLocks noGrp="1"/>
          </p:cNvSpPr>
          <p:nvPr>
            <p:ph type="sldNum" sz="quarter" idx="12"/>
          </p:nvPr>
        </p:nvSpPr>
        <p:spPr/>
        <p:txBody>
          <a:bodyPr/>
          <a:lstStyle/>
          <a:p>
            <a:fld id="{25546231-357A-4FA0-B44D-1687D86DDFC5}" type="slidenum">
              <a:rPr lang="en-GB" smtClean="0"/>
              <a:t>‹#›</a:t>
            </a:fld>
            <a:endParaRPr lang="en-GB"/>
          </a:p>
        </p:txBody>
      </p:sp>
    </p:spTree>
    <p:extLst>
      <p:ext uri="{BB962C8B-B14F-4D97-AF65-F5344CB8AC3E}">
        <p14:creationId xmlns:p14="http://schemas.microsoft.com/office/powerpoint/2010/main" val="1207797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33203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805033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7571850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412385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7267085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9864013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580450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910949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195478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45302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6AB77-FC62-4994-9E2C-96D7E36DA2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6906448-92A2-4300-BB40-9226DF1DF4A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F06185F-8346-4BEA-AD73-37241ED6EAD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1D6B9ECB-FE2F-4712-9140-AA1D28A526F1}"/>
              </a:ext>
            </a:extLst>
          </p:cNvPr>
          <p:cNvSpPr>
            <a:spLocks noGrp="1"/>
          </p:cNvSpPr>
          <p:nvPr>
            <p:ph type="dt" sz="half" idx="10"/>
          </p:nvPr>
        </p:nvSpPr>
        <p:spPr/>
        <p:txBody>
          <a:bodyPr/>
          <a:lstStyle/>
          <a:p>
            <a:fld id="{DFA936D5-AE83-4871-964F-26FE26954E62}" type="datetimeFigureOut">
              <a:rPr lang="en-GB" smtClean="0"/>
              <a:t>28/11/2019</a:t>
            </a:fld>
            <a:endParaRPr lang="en-GB"/>
          </a:p>
        </p:txBody>
      </p:sp>
      <p:sp>
        <p:nvSpPr>
          <p:cNvPr id="6" name="Footer Placeholder 5">
            <a:extLst>
              <a:ext uri="{FF2B5EF4-FFF2-40B4-BE49-F238E27FC236}">
                <a16:creationId xmlns:a16="http://schemas.microsoft.com/office/drawing/2014/main" xmlns="" id="{EE458F31-5F46-4E0D-97B5-FAD411E1A4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C97F2E6-0EC2-4F19-83DE-E90593F024EC}"/>
              </a:ext>
            </a:extLst>
          </p:cNvPr>
          <p:cNvSpPr>
            <a:spLocks noGrp="1"/>
          </p:cNvSpPr>
          <p:nvPr>
            <p:ph type="sldNum" sz="quarter" idx="12"/>
          </p:nvPr>
        </p:nvSpPr>
        <p:spPr/>
        <p:txBody>
          <a:bodyPr/>
          <a:lstStyle/>
          <a:p>
            <a:fld id="{25546231-357A-4FA0-B44D-1687D86DDFC5}" type="slidenum">
              <a:rPr lang="en-GB" smtClean="0"/>
              <a:t>‹#›</a:t>
            </a:fld>
            <a:endParaRPr lang="en-GB"/>
          </a:p>
        </p:txBody>
      </p:sp>
    </p:spTree>
    <p:extLst>
      <p:ext uri="{BB962C8B-B14F-4D97-AF65-F5344CB8AC3E}">
        <p14:creationId xmlns:p14="http://schemas.microsoft.com/office/powerpoint/2010/main" val="41506015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576369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9834914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4688651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4026896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353049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1789564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6331074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8659201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7230420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2251083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1B9E4-4A73-4563-A9CB-29B4B299772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C78CEB8-2441-4F44-9809-5AD57807A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FC52FD8-B6BA-4404-A345-66716DE6B48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A5E09F3-3579-4212-BF93-E5751D6CEA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B7406ED-3E54-41DE-B174-FF212F36F0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3B07BA24-1B0D-4420-A3A4-490CDBC0EDA5}"/>
              </a:ext>
            </a:extLst>
          </p:cNvPr>
          <p:cNvSpPr>
            <a:spLocks noGrp="1"/>
          </p:cNvSpPr>
          <p:nvPr>
            <p:ph type="dt" sz="half" idx="10"/>
          </p:nvPr>
        </p:nvSpPr>
        <p:spPr/>
        <p:txBody>
          <a:bodyPr/>
          <a:lstStyle/>
          <a:p>
            <a:fld id="{DFA936D5-AE83-4871-964F-26FE26954E62}" type="datetimeFigureOut">
              <a:rPr lang="en-GB" smtClean="0"/>
              <a:t>28/11/2019</a:t>
            </a:fld>
            <a:endParaRPr lang="en-GB"/>
          </a:p>
        </p:txBody>
      </p:sp>
      <p:sp>
        <p:nvSpPr>
          <p:cNvPr id="8" name="Footer Placeholder 7">
            <a:extLst>
              <a:ext uri="{FF2B5EF4-FFF2-40B4-BE49-F238E27FC236}">
                <a16:creationId xmlns:a16="http://schemas.microsoft.com/office/drawing/2014/main" xmlns="" id="{67579EE2-7A01-4423-9A94-51675C78D1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50EEF91B-6798-4D55-A642-CE2C13D153BB}"/>
              </a:ext>
            </a:extLst>
          </p:cNvPr>
          <p:cNvSpPr>
            <a:spLocks noGrp="1"/>
          </p:cNvSpPr>
          <p:nvPr>
            <p:ph type="sldNum" sz="quarter" idx="12"/>
          </p:nvPr>
        </p:nvSpPr>
        <p:spPr/>
        <p:txBody>
          <a:bodyPr/>
          <a:lstStyle/>
          <a:p>
            <a:fld id="{25546231-357A-4FA0-B44D-1687D86DDFC5}" type="slidenum">
              <a:rPr lang="en-GB" smtClean="0"/>
              <a:t>‹#›</a:t>
            </a:fld>
            <a:endParaRPr lang="en-GB"/>
          </a:p>
        </p:txBody>
      </p:sp>
    </p:spTree>
    <p:extLst>
      <p:ext uri="{BB962C8B-B14F-4D97-AF65-F5344CB8AC3E}">
        <p14:creationId xmlns:p14="http://schemas.microsoft.com/office/powerpoint/2010/main" val="27834865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5193398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7027626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itle 10"/>
          <p:cNvSpPr>
            <a:spLocks noGrp="1"/>
          </p:cNvSpPr>
          <p:nvPr>
            <p:ph type="title"/>
          </p:nvPr>
        </p:nvSpPr>
        <p:spPr>
          <a:xfrm>
            <a:off x="614921" y="854465"/>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xmlns=""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7798417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92F11C-DF89-FD48-9B50-E1392BBF8B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E4A434CF-26C2-8643-9FBE-FE063444D7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D2AE354-57B4-F549-AA87-C9382DEFEE05}"/>
              </a:ext>
            </a:extLst>
          </p:cNvPr>
          <p:cNvSpPr>
            <a:spLocks noGrp="1"/>
          </p:cNvSpPr>
          <p:nvPr>
            <p:ph type="dt" sz="half" idx="10"/>
          </p:nvPr>
        </p:nvSpPr>
        <p:spPr>
          <a:xfrm>
            <a:off x="838200" y="6356352"/>
            <a:ext cx="2743200" cy="365125"/>
          </a:xfrm>
          <a:prstGeom prst="rect">
            <a:avLst/>
          </a:prstGeom>
        </p:spPr>
        <p:txBody>
          <a:bodyPr/>
          <a:lstStyle/>
          <a:p>
            <a:fld id="{6E5AEF04-65A0-BC42-9203-0EDBA669A367}" type="datetimeFigureOut">
              <a:rPr lang="en-US">
                <a:solidFill>
                  <a:srgbClr val="000000"/>
                </a:solidFill>
              </a:rPr>
              <a:pPr/>
              <a:t>28/11/2019</a:t>
            </a:fld>
            <a:endParaRPr lang="en-US">
              <a:solidFill>
                <a:srgbClr val="000000"/>
              </a:solidFill>
            </a:endParaRPr>
          </a:p>
        </p:txBody>
      </p:sp>
      <p:sp>
        <p:nvSpPr>
          <p:cNvPr id="5" name="Footer Placeholder 4">
            <a:extLst>
              <a:ext uri="{FF2B5EF4-FFF2-40B4-BE49-F238E27FC236}">
                <a16:creationId xmlns:a16="http://schemas.microsoft.com/office/drawing/2014/main" xmlns="" id="{D0484CA8-D022-F54C-BB8C-A36A4182D986}"/>
              </a:ext>
            </a:extLst>
          </p:cNvPr>
          <p:cNvSpPr>
            <a:spLocks noGrp="1"/>
          </p:cNvSpPr>
          <p:nvPr>
            <p:ph type="ftr" sz="quarter" idx="11"/>
          </p:nvPr>
        </p:nvSpPr>
        <p:spPr>
          <a:xfrm>
            <a:off x="4038600" y="6356352"/>
            <a:ext cx="4114800" cy="365125"/>
          </a:xfrm>
          <a:prstGeom prst="rect">
            <a:avLst/>
          </a:prstGeom>
        </p:spPr>
        <p:txBody>
          <a:bodyPr/>
          <a:lstStyle/>
          <a:p>
            <a:endParaRPr lang="en-US">
              <a:solidFill>
                <a:srgbClr val="000000"/>
              </a:solidFill>
            </a:endParaRPr>
          </a:p>
        </p:txBody>
      </p:sp>
      <p:sp>
        <p:nvSpPr>
          <p:cNvPr id="6" name="Slide Number Placeholder 5">
            <a:extLst>
              <a:ext uri="{FF2B5EF4-FFF2-40B4-BE49-F238E27FC236}">
                <a16:creationId xmlns:a16="http://schemas.microsoft.com/office/drawing/2014/main" xmlns="" id="{0C62E574-60BF-9F44-B5ED-FFAD770F0E4E}"/>
              </a:ext>
            </a:extLst>
          </p:cNvPr>
          <p:cNvSpPr>
            <a:spLocks noGrp="1"/>
          </p:cNvSpPr>
          <p:nvPr>
            <p:ph type="sldNum" sz="quarter" idx="12"/>
          </p:nvPr>
        </p:nvSpPr>
        <p:spPr>
          <a:xfrm>
            <a:off x="8610600" y="6356352"/>
            <a:ext cx="2743200" cy="365125"/>
          </a:xfrm>
          <a:prstGeom prst="rect">
            <a:avLst/>
          </a:prstGeom>
        </p:spPr>
        <p:txBody>
          <a:bodyPr/>
          <a:lstStyle/>
          <a:p>
            <a:fld id="{C9ED40A7-6676-7248-BD07-B72B0D351F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06359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947E4A-42ED-B341-897B-A6635AB1B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D3B124E-EAFE-294E-B78C-AF19153450B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E765A9-A853-3A43-BFE9-52CB9B8B1042}"/>
              </a:ext>
            </a:extLst>
          </p:cNvPr>
          <p:cNvSpPr>
            <a:spLocks noGrp="1"/>
          </p:cNvSpPr>
          <p:nvPr>
            <p:ph type="dt" sz="half" idx="10"/>
          </p:nvPr>
        </p:nvSpPr>
        <p:spPr>
          <a:xfrm>
            <a:off x="838200" y="6356352"/>
            <a:ext cx="2743200" cy="365125"/>
          </a:xfrm>
          <a:prstGeom prst="rect">
            <a:avLst/>
          </a:prstGeom>
        </p:spPr>
        <p:txBody>
          <a:bodyPr/>
          <a:lstStyle/>
          <a:p>
            <a:fld id="{6E5AEF04-65A0-BC42-9203-0EDBA669A367}" type="datetimeFigureOut">
              <a:rPr lang="en-US">
                <a:solidFill>
                  <a:srgbClr val="000000"/>
                </a:solidFill>
              </a:rPr>
              <a:pPr/>
              <a:t>28/11/2019</a:t>
            </a:fld>
            <a:endParaRPr lang="en-US">
              <a:solidFill>
                <a:srgbClr val="000000"/>
              </a:solidFill>
            </a:endParaRPr>
          </a:p>
        </p:txBody>
      </p:sp>
      <p:sp>
        <p:nvSpPr>
          <p:cNvPr id="5" name="Footer Placeholder 4">
            <a:extLst>
              <a:ext uri="{FF2B5EF4-FFF2-40B4-BE49-F238E27FC236}">
                <a16:creationId xmlns:a16="http://schemas.microsoft.com/office/drawing/2014/main" xmlns="" id="{4452D7B2-DF00-AE43-AA95-9D87B0BBF8DC}"/>
              </a:ext>
            </a:extLst>
          </p:cNvPr>
          <p:cNvSpPr>
            <a:spLocks noGrp="1"/>
          </p:cNvSpPr>
          <p:nvPr>
            <p:ph type="ftr" sz="quarter" idx="11"/>
          </p:nvPr>
        </p:nvSpPr>
        <p:spPr>
          <a:xfrm>
            <a:off x="4038600" y="6356352"/>
            <a:ext cx="4114800" cy="365125"/>
          </a:xfrm>
          <a:prstGeom prst="rect">
            <a:avLst/>
          </a:prstGeom>
        </p:spPr>
        <p:txBody>
          <a:bodyPr/>
          <a:lstStyle/>
          <a:p>
            <a:endParaRPr lang="en-US">
              <a:solidFill>
                <a:srgbClr val="000000"/>
              </a:solidFill>
            </a:endParaRPr>
          </a:p>
        </p:txBody>
      </p:sp>
      <p:sp>
        <p:nvSpPr>
          <p:cNvPr id="6" name="Slide Number Placeholder 5">
            <a:extLst>
              <a:ext uri="{FF2B5EF4-FFF2-40B4-BE49-F238E27FC236}">
                <a16:creationId xmlns:a16="http://schemas.microsoft.com/office/drawing/2014/main" xmlns="" id="{1455777C-7FE2-774A-B73A-2FBAB34BE2F7}"/>
              </a:ext>
            </a:extLst>
          </p:cNvPr>
          <p:cNvSpPr>
            <a:spLocks noGrp="1"/>
          </p:cNvSpPr>
          <p:nvPr>
            <p:ph type="sldNum" sz="quarter" idx="12"/>
          </p:nvPr>
        </p:nvSpPr>
        <p:spPr>
          <a:xfrm>
            <a:off x="8610600" y="6356352"/>
            <a:ext cx="2743200" cy="365125"/>
          </a:xfrm>
          <a:prstGeom prst="rect">
            <a:avLst/>
          </a:prstGeom>
        </p:spPr>
        <p:txBody>
          <a:bodyPr/>
          <a:lstStyle/>
          <a:p>
            <a:fld id="{C9ED40A7-6676-7248-BD07-B72B0D351F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476247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88DB9-25E4-5546-A26C-F285EC9073A1}"/>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ACED0AF-BEB8-F042-8A97-2B9075452DFE}"/>
              </a:ext>
            </a:extLst>
          </p:cNvPr>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C2CA070-5328-FA42-A223-A5891EE6AB6A}"/>
              </a:ext>
            </a:extLst>
          </p:cNvPr>
          <p:cNvSpPr>
            <a:spLocks noGrp="1"/>
          </p:cNvSpPr>
          <p:nvPr>
            <p:ph type="dt" sz="half" idx="10"/>
          </p:nvPr>
        </p:nvSpPr>
        <p:spPr>
          <a:xfrm>
            <a:off x="838200" y="6356352"/>
            <a:ext cx="2743200" cy="365125"/>
          </a:xfrm>
          <a:prstGeom prst="rect">
            <a:avLst/>
          </a:prstGeom>
        </p:spPr>
        <p:txBody>
          <a:bodyPr/>
          <a:lstStyle/>
          <a:p>
            <a:fld id="{6E5AEF04-65A0-BC42-9203-0EDBA669A367}" type="datetimeFigureOut">
              <a:rPr lang="en-US">
                <a:solidFill>
                  <a:srgbClr val="000000"/>
                </a:solidFill>
              </a:rPr>
              <a:pPr/>
              <a:t>28/11/2019</a:t>
            </a:fld>
            <a:endParaRPr lang="en-US">
              <a:solidFill>
                <a:srgbClr val="000000"/>
              </a:solidFill>
            </a:endParaRPr>
          </a:p>
        </p:txBody>
      </p:sp>
      <p:sp>
        <p:nvSpPr>
          <p:cNvPr id="5" name="Footer Placeholder 4">
            <a:extLst>
              <a:ext uri="{FF2B5EF4-FFF2-40B4-BE49-F238E27FC236}">
                <a16:creationId xmlns:a16="http://schemas.microsoft.com/office/drawing/2014/main" xmlns="" id="{C3C81C37-4C2A-1840-8F84-0CF91719EB87}"/>
              </a:ext>
            </a:extLst>
          </p:cNvPr>
          <p:cNvSpPr>
            <a:spLocks noGrp="1"/>
          </p:cNvSpPr>
          <p:nvPr>
            <p:ph type="ftr" sz="quarter" idx="11"/>
          </p:nvPr>
        </p:nvSpPr>
        <p:spPr>
          <a:xfrm>
            <a:off x="4038600" y="6356352"/>
            <a:ext cx="4114800" cy="365125"/>
          </a:xfrm>
          <a:prstGeom prst="rect">
            <a:avLst/>
          </a:prstGeom>
        </p:spPr>
        <p:txBody>
          <a:bodyPr/>
          <a:lstStyle/>
          <a:p>
            <a:endParaRPr lang="en-US">
              <a:solidFill>
                <a:srgbClr val="000000"/>
              </a:solidFill>
            </a:endParaRPr>
          </a:p>
        </p:txBody>
      </p:sp>
      <p:sp>
        <p:nvSpPr>
          <p:cNvPr id="6" name="Slide Number Placeholder 5">
            <a:extLst>
              <a:ext uri="{FF2B5EF4-FFF2-40B4-BE49-F238E27FC236}">
                <a16:creationId xmlns:a16="http://schemas.microsoft.com/office/drawing/2014/main" xmlns="" id="{E162F70C-3AD3-B942-8CC4-AAB92B49B86B}"/>
              </a:ext>
            </a:extLst>
          </p:cNvPr>
          <p:cNvSpPr>
            <a:spLocks noGrp="1"/>
          </p:cNvSpPr>
          <p:nvPr>
            <p:ph type="sldNum" sz="quarter" idx="12"/>
          </p:nvPr>
        </p:nvSpPr>
        <p:spPr>
          <a:xfrm>
            <a:off x="8610600" y="6356352"/>
            <a:ext cx="2743200" cy="365125"/>
          </a:xfrm>
          <a:prstGeom prst="rect">
            <a:avLst/>
          </a:prstGeom>
        </p:spPr>
        <p:txBody>
          <a:bodyPr/>
          <a:lstStyle/>
          <a:p>
            <a:fld id="{C9ED40A7-6676-7248-BD07-B72B0D351F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889961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584955" y="1574800"/>
            <a:ext cx="47625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44567" y="1574800"/>
            <a:ext cx="5111751" cy="464820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5979517" y="6540526"/>
            <a:ext cx="226619" cy="230529"/>
          </a:xfrm>
          <a:prstGeom prst="rect">
            <a:avLst/>
          </a:prstGeom>
        </p:spPr>
        <p:txBody>
          <a:bodyPr/>
          <a:lstStyle/>
          <a:p>
            <a:fld id="{86CB4B4D-7CA3-9044-876B-883B54F8677D}" type="slidenum">
              <a:rPr>
                <a:solidFill>
                  <a:srgbClr val="3F2A4E"/>
                </a:solidFill>
              </a:rPr>
              <a:pPr/>
              <a:t>‹#›</a:t>
            </a:fld>
            <a:endParaRPr>
              <a:solidFill>
                <a:srgbClr val="3F2A4E"/>
              </a:solidFill>
            </a:endParaRPr>
          </a:p>
        </p:txBody>
      </p:sp>
    </p:spTree>
    <p:extLst>
      <p:ext uri="{BB962C8B-B14F-4D97-AF65-F5344CB8AC3E}">
        <p14:creationId xmlns:p14="http://schemas.microsoft.com/office/powerpoint/2010/main" val="3052010760"/>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AEC9FE-C956-47C8-9BC7-2A07386BD4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29A777F0-CA01-4E70-8625-E8EFA82C89DA}"/>
              </a:ext>
            </a:extLst>
          </p:cNvPr>
          <p:cNvSpPr>
            <a:spLocks noGrp="1"/>
          </p:cNvSpPr>
          <p:nvPr>
            <p:ph type="dt" sz="half" idx="10"/>
          </p:nvPr>
        </p:nvSpPr>
        <p:spPr/>
        <p:txBody>
          <a:bodyPr/>
          <a:lstStyle/>
          <a:p>
            <a:fld id="{DFA936D5-AE83-4871-964F-26FE26954E62}" type="datetimeFigureOut">
              <a:rPr lang="en-GB" smtClean="0"/>
              <a:t>28/11/2019</a:t>
            </a:fld>
            <a:endParaRPr lang="en-GB"/>
          </a:p>
        </p:txBody>
      </p:sp>
      <p:sp>
        <p:nvSpPr>
          <p:cNvPr id="4" name="Footer Placeholder 3">
            <a:extLst>
              <a:ext uri="{FF2B5EF4-FFF2-40B4-BE49-F238E27FC236}">
                <a16:creationId xmlns:a16="http://schemas.microsoft.com/office/drawing/2014/main" xmlns="" id="{BDB0AD44-0AE3-48F2-BA40-0F2ADEDDAE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B9072FC0-A665-475A-88B2-140494780883}"/>
              </a:ext>
            </a:extLst>
          </p:cNvPr>
          <p:cNvSpPr>
            <a:spLocks noGrp="1"/>
          </p:cNvSpPr>
          <p:nvPr>
            <p:ph type="sldNum" sz="quarter" idx="12"/>
          </p:nvPr>
        </p:nvSpPr>
        <p:spPr/>
        <p:txBody>
          <a:bodyPr/>
          <a:lstStyle/>
          <a:p>
            <a:fld id="{25546231-357A-4FA0-B44D-1687D86DDFC5}" type="slidenum">
              <a:rPr lang="en-GB" smtClean="0"/>
              <a:t>‹#›</a:t>
            </a:fld>
            <a:endParaRPr lang="en-GB"/>
          </a:p>
        </p:txBody>
      </p:sp>
    </p:spTree>
    <p:extLst>
      <p:ext uri="{BB962C8B-B14F-4D97-AF65-F5344CB8AC3E}">
        <p14:creationId xmlns:p14="http://schemas.microsoft.com/office/powerpoint/2010/main" val="258401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FFA5213-0B10-4473-8566-B9F03068D1A3}"/>
              </a:ext>
            </a:extLst>
          </p:cNvPr>
          <p:cNvSpPr>
            <a:spLocks noGrp="1"/>
          </p:cNvSpPr>
          <p:nvPr>
            <p:ph type="dt" sz="half" idx="10"/>
          </p:nvPr>
        </p:nvSpPr>
        <p:spPr/>
        <p:txBody>
          <a:bodyPr/>
          <a:lstStyle/>
          <a:p>
            <a:fld id="{DFA936D5-AE83-4871-964F-26FE26954E62}" type="datetimeFigureOut">
              <a:rPr lang="en-GB" smtClean="0"/>
              <a:t>28/11/2019</a:t>
            </a:fld>
            <a:endParaRPr lang="en-GB"/>
          </a:p>
        </p:txBody>
      </p:sp>
      <p:sp>
        <p:nvSpPr>
          <p:cNvPr id="3" name="Footer Placeholder 2">
            <a:extLst>
              <a:ext uri="{FF2B5EF4-FFF2-40B4-BE49-F238E27FC236}">
                <a16:creationId xmlns:a16="http://schemas.microsoft.com/office/drawing/2014/main" xmlns="" id="{2E7A928D-04B4-42E4-BCB8-A25A388777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68D437B6-A2DB-4F30-9C16-6C49074755CC}"/>
              </a:ext>
            </a:extLst>
          </p:cNvPr>
          <p:cNvSpPr>
            <a:spLocks noGrp="1"/>
          </p:cNvSpPr>
          <p:nvPr>
            <p:ph type="sldNum" sz="quarter" idx="12"/>
          </p:nvPr>
        </p:nvSpPr>
        <p:spPr/>
        <p:txBody>
          <a:bodyPr/>
          <a:lstStyle/>
          <a:p>
            <a:fld id="{25546231-357A-4FA0-B44D-1687D86DDFC5}" type="slidenum">
              <a:rPr lang="en-GB" smtClean="0"/>
              <a:t>‹#›</a:t>
            </a:fld>
            <a:endParaRPr lang="en-GB"/>
          </a:p>
        </p:txBody>
      </p:sp>
    </p:spTree>
    <p:extLst>
      <p:ext uri="{BB962C8B-B14F-4D97-AF65-F5344CB8AC3E}">
        <p14:creationId xmlns:p14="http://schemas.microsoft.com/office/powerpoint/2010/main" val="65450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C867E5-A341-4D57-B89B-D1B385972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A656BE6-7DAC-4127-8CF6-A067FD96EB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3932DDDE-E596-488B-BD6D-709027D73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7F0602D-562D-43C7-8F52-366A2E40A7EE}"/>
              </a:ext>
            </a:extLst>
          </p:cNvPr>
          <p:cNvSpPr>
            <a:spLocks noGrp="1"/>
          </p:cNvSpPr>
          <p:nvPr>
            <p:ph type="dt" sz="half" idx="10"/>
          </p:nvPr>
        </p:nvSpPr>
        <p:spPr/>
        <p:txBody>
          <a:bodyPr/>
          <a:lstStyle/>
          <a:p>
            <a:fld id="{DFA936D5-AE83-4871-964F-26FE26954E62}" type="datetimeFigureOut">
              <a:rPr lang="en-GB" smtClean="0"/>
              <a:t>28/11/2019</a:t>
            </a:fld>
            <a:endParaRPr lang="en-GB"/>
          </a:p>
        </p:txBody>
      </p:sp>
      <p:sp>
        <p:nvSpPr>
          <p:cNvPr id="6" name="Footer Placeholder 5">
            <a:extLst>
              <a:ext uri="{FF2B5EF4-FFF2-40B4-BE49-F238E27FC236}">
                <a16:creationId xmlns:a16="http://schemas.microsoft.com/office/drawing/2014/main" xmlns="" id="{FFD99DE2-A6B7-43C1-9A6F-A4F38B5CDC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4A01BBE-EE4E-46BD-A8FF-979BF326EC7D}"/>
              </a:ext>
            </a:extLst>
          </p:cNvPr>
          <p:cNvSpPr>
            <a:spLocks noGrp="1"/>
          </p:cNvSpPr>
          <p:nvPr>
            <p:ph type="sldNum" sz="quarter" idx="12"/>
          </p:nvPr>
        </p:nvSpPr>
        <p:spPr/>
        <p:txBody>
          <a:bodyPr/>
          <a:lstStyle/>
          <a:p>
            <a:fld id="{25546231-357A-4FA0-B44D-1687D86DDFC5}" type="slidenum">
              <a:rPr lang="en-GB" smtClean="0"/>
              <a:t>‹#›</a:t>
            </a:fld>
            <a:endParaRPr lang="en-GB"/>
          </a:p>
        </p:txBody>
      </p:sp>
    </p:spTree>
    <p:extLst>
      <p:ext uri="{BB962C8B-B14F-4D97-AF65-F5344CB8AC3E}">
        <p14:creationId xmlns:p14="http://schemas.microsoft.com/office/powerpoint/2010/main" val="344819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59225E-3628-4041-992F-3ABAEDC24B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B4771E0-FF2D-43FB-B4D7-A9368766CB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FFB238A5-6FAB-4F34-908B-030135554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24CCE04-EE98-4E92-A707-A9951FC1FBEF}"/>
              </a:ext>
            </a:extLst>
          </p:cNvPr>
          <p:cNvSpPr>
            <a:spLocks noGrp="1"/>
          </p:cNvSpPr>
          <p:nvPr>
            <p:ph type="dt" sz="half" idx="10"/>
          </p:nvPr>
        </p:nvSpPr>
        <p:spPr/>
        <p:txBody>
          <a:bodyPr/>
          <a:lstStyle/>
          <a:p>
            <a:fld id="{DFA936D5-AE83-4871-964F-26FE26954E62}" type="datetimeFigureOut">
              <a:rPr lang="en-GB" smtClean="0"/>
              <a:t>28/11/2019</a:t>
            </a:fld>
            <a:endParaRPr lang="en-GB"/>
          </a:p>
        </p:txBody>
      </p:sp>
      <p:sp>
        <p:nvSpPr>
          <p:cNvPr id="6" name="Footer Placeholder 5">
            <a:extLst>
              <a:ext uri="{FF2B5EF4-FFF2-40B4-BE49-F238E27FC236}">
                <a16:creationId xmlns:a16="http://schemas.microsoft.com/office/drawing/2014/main" xmlns="" id="{3B9DF0BD-D5C2-45B6-A281-BF8203B435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EBDF516-81C8-4D91-A99A-EF9EA80137A8}"/>
              </a:ext>
            </a:extLst>
          </p:cNvPr>
          <p:cNvSpPr>
            <a:spLocks noGrp="1"/>
          </p:cNvSpPr>
          <p:nvPr>
            <p:ph type="sldNum" sz="quarter" idx="12"/>
          </p:nvPr>
        </p:nvSpPr>
        <p:spPr/>
        <p:txBody>
          <a:bodyPr/>
          <a:lstStyle/>
          <a:p>
            <a:fld id="{25546231-357A-4FA0-B44D-1687D86DDFC5}" type="slidenum">
              <a:rPr lang="en-GB" smtClean="0"/>
              <a:t>‹#›</a:t>
            </a:fld>
            <a:endParaRPr lang="en-GB"/>
          </a:p>
        </p:txBody>
      </p:sp>
    </p:spTree>
    <p:extLst>
      <p:ext uri="{BB962C8B-B14F-4D97-AF65-F5344CB8AC3E}">
        <p14:creationId xmlns:p14="http://schemas.microsoft.com/office/powerpoint/2010/main" val="17443582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1" Type="http://schemas.openxmlformats.org/officeDocument/2006/relationships/slideLayout" Target="../slideLayouts/slideLayout32.xml"/><Relationship Id="rId22" Type="http://schemas.openxmlformats.org/officeDocument/2006/relationships/slideLayout" Target="../slideLayouts/slideLayout33.xml"/><Relationship Id="rId23" Type="http://schemas.openxmlformats.org/officeDocument/2006/relationships/slideLayout" Target="../slideLayouts/slideLayout34.xml"/><Relationship Id="rId24" Type="http://schemas.openxmlformats.org/officeDocument/2006/relationships/slideLayout" Target="../slideLayouts/slideLayout35.xml"/><Relationship Id="rId25" Type="http://schemas.openxmlformats.org/officeDocument/2006/relationships/slideLayout" Target="../slideLayouts/slideLayout36.xml"/><Relationship Id="rId26" Type="http://schemas.openxmlformats.org/officeDocument/2006/relationships/slideLayout" Target="../slideLayouts/slideLayout37.xml"/><Relationship Id="rId27" Type="http://schemas.openxmlformats.org/officeDocument/2006/relationships/slideLayout" Target="../slideLayouts/slideLayout38.xml"/><Relationship Id="rId28" Type="http://schemas.openxmlformats.org/officeDocument/2006/relationships/slideLayout" Target="../slideLayouts/slideLayout39.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30" Type="http://schemas.openxmlformats.org/officeDocument/2006/relationships/slideLayout" Target="../slideLayouts/slideLayout41.xml"/><Relationship Id="rId31" Type="http://schemas.openxmlformats.org/officeDocument/2006/relationships/slideLayout" Target="../slideLayouts/slideLayout42.xml"/><Relationship Id="rId32" Type="http://schemas.openxmlformats.org/officeDocument/2006/relationships/slideLayout" Target="../slideLayouts/slideLayout43.xml"/><Relationship Id="rId9" Type="http://schemas.openxmlformats.org/officeDocument/2006/relationships/slideLayout" Target="../slideLayouts/slideLayout20.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3" Type="http://schemas.openxmlformats.org/officeDocument/2006/relationships/slideLayout" Target="../slideLayouts/slideLayout44.xml"/><Relationship Id="rId34" Type="http://schemas.openxmlformats.org/officeDocument/2006/relationships/slideLayout" Target="../slideLayouts/slideLayout45.xml"/><Relationship Id="rId35" Type="http://schemas.openxmlformats.org/officeDocument/2006/relationships/slideLayout" Target="../slideLayouts/slideLayout46.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37" Type="http://schemas.openxmlformats.org/officeDocument/2006/relationships/slideLayout" Target="../slideLayouts/slideLayout48.xml"/><Relationship Id="rId38" Type="http://schemas.openxmlformats.org/officeDocument/2006/relationships/slideLayout" Target="../slideLayouts/slideLayout49.xml"/><Relationship Id="rId39" Type="http://schemas.openxmlformats.org/officeDocument/2006/relationships/slideLayout" Target="../slideLayouts/slideLayout50.xml"/><Relationship Id="rId40" Type="http://schemas.openxmlformats.org/officeDocument/2006/relationships/slideLayout" Target="../slideLayouts/slideLayout51.xml"/><Relationship Id="rId41" Type="http://schemas.openxmlformats.org/officeDocument/2006/relationships/slideLayout" Target="../slideLayouts/slideLayout52.xml"/><Relationship Id="rId4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theme" Target="../theme/theme3.xml"/><Relationship Id="rId6" Type="http://schemas.openxmlformats.org/officeDocument/2006/relationships/image" Target="../media/image2.jpg"/><Relationship Id="rId1" Type="http://schemas.openxmlformats.org/officeDocument/2006/relationships/slideLayout" Target="../slideLayouts/slideLayout53.xml"/><Relationship Id="rId2"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59427A2-E302-41CD-BBFD-83FED7934D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8AA8C1C6-2B5C-4C91-904C-ECE8FBC038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3CB37ED-6042-4F20-B6F5-CCB3214C7A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936D5-AE83-4871-964F-26FE26954E62}" type="datetimeFigureOut">
              <a:rPr lang="en-GB" smtClean="0"/>
              <a:t>28/11/2019</a:t>
            </a:fld>
            <a:endParaRPr lang="en-GB"/>
          </a:p>
        </p:txBody>
      </p:sp>
      <p:sp>
        <p:nvSpPr>
          <p:cNvPr id="5" name="Footer Placeholder 4">
            <a:extLst>
              <a:ext uri="{FF2B5EF4-FFF2-40B4-BE49-F238E27FC236}">
                <a16:creationId xmlns:a16="http://schemas.microsoft.com/office/drawing/2014/main" xmlns="" id="{391F3420-EC1A-4908-9674-8E08BBE945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CE8ECB2D-D213-41DB-A2F4-05BA511EA8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546231-357A-4FA0-B44D-1687D86DDFC5}" type="slidenum">
              <a:rPr lang="en-GB" smtClean="0"/>
              <a:t>‹#›</a:t>
            </a:fld>
            <a:endParaRPr lang="en-GB"/>
          </a:p>
        </p:txBody>
      </p:sp>
    </p:spTree>
    <p:extLst>
      <p:ext uri="{BB962C8B-B14F-4D97-AF65-F5344CB8AC3E}">
        <p14:creationId xmlns:p14="http://schemas.microsoft.com/office/powerpoint/2010/main" val="1354511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65E55-E135-8544-A8CB-EF57F9DE9268}" type="datetimeFigureOut">
              <a:rPr lang="en-US" smtClean="0"/>
              <a:t>28/11/2019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DEB09-4DF4-424C-B62C-203B157EFEBB}" type="slidenum">
              <a:rPr lang="en-US" smtClean="0"/>
              <a:t>‹#›</a:t>
            </a:fld>
            <a:endParaRPr lang="en-US"/>
          </a:p>
        </p:txBody>
      </p:sp>
    </p:spTree>
    <p:extLst>
      <p:ext uri="{BB962C8B-B14F-4D97-AF65-F5344CB8AC3E}">
        <p14:creationId xmlns:p14="http://schemas.microsoft.com/office/powerpoint/2010/main" val="14209295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 id="2147483721" r:id="rId39"/>
    <p:sldLayoutId id="2147483722" r:id="rId40"/>
    <p:sldLayoutId id="2147483723" r:id="rId4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C0FF765-2E24-6A45-AED6-B5710A76208D}"/>
              </a:ext>
            </a:extLst>
          </p:cNvPr>
          <p:cNvSpPr>
            <a:spLocks noGrp="1"/>
          </p:cNvSpPr>
          <p:nvPr>
            <p:ph type="title"/>
          </p:nvPr>
        </p:nvSpPr>
        <p:spPr>
          <a:xfrm>
            <a:off x="838200" y="365127"/>
            <a:ext cx="10515600"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B4FEBEB4-C983-394B-927E-EB2E395BB75D}"/>
              </a:ext>
            </a:extLst>
          </p:cNvPr>
          <p:cNvSpPr>
            <a:spLocks noGrp="1"/>
          </p:cNvSpPr>
          <p:nvPr>
            <p:ph type="body" idx="1"/>
          </p:nvPr>
        </p:nvSpPr>
        <p:spPr>
          <a:xfrm>
            <a:off x="838200" y="1825627"/>
            <a:ext cx="10515600" cy="41595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xmlns="" id="{0FBBAD51-4B77-7E4D-803E-2DD428CCAA53}"/>
              </a:ext>
            </a:extLst>
          </p:cNvPr>
          <p:cNvPicPr>
            <a:picLocks noChangeAspect="1"/>
          </p:cNvPicPr>
          <p:nvPr userDrawn="1"/>
        </p:nvPicPr>
        <p:blipFill>
          <a:blip r:embed="rId6"/>
          <a:stretch>
            <a:fillRect/>
          </a:stretch>
        </p:blipFill>
        <p:spPr>
          <a:xfrm>
            <a:off x="9072749" y="6120101"/>
            <a:ext cx="2452337" cy="477030"/>
          </a:xfrm>
          <a:prstGeom prst="rect">
            <a:avLst/>
          </a:prstGeom>
        </p:spPr>
      </p:pic>
      <p:sp>
        <p:nvSpPr>
          <p:cNvPr id="9" name="Right Arrow 8">
            <a:extLst>
              <a:ext uri="{FF2B5EF4-FFF2-40B4-BE49-F238E27FC236}">
                <a16:creationId xmlns:a16="http://schemas.microsoft.com/office/drawing/2014/main" xmlns="" id="{9587AF2C-8BEF-C744-909C-00F4DCB85BA1}"/>
              </a:ext>
            </a:extLst>
          </p:cNvPr>
          <p:cNvSpPr/>
          <p:nvPr userDrawn="1"/>
        </p:nvSpPr>
        <p:spPr>
          <a:xfrm>
            <a:off x="1" y="6120101"/>
            <a:ext cx="9072747" cy="477030"/>
          </a:xfrm>
          <a:prstGeom prst="rightArrow">
            <a:avLst>
              <a:gd name="adj1" fmla="val 100000"/>
              <a:gd name="adj2" fmla="val 60439"/>
            </a:avLst>
          </a:prstGeom>
          <a:gradFill flip="none" rotWithShape="1">
            <a:gsLst>
              <a:gs pos="0">
                <a:srgbClr val="0077C1">
                  <a:tint val="66000"/>
                  <a:satMod val="160000"/>
                </a:srgbClr>
              </a:gs>
              <a:gs pos="50000">
                <a:srgbClr val="0077C1">
                  <a:tint val="44500"/>
                  <a:satMod val="160000"/>
                </a:srgbClr>
              </a:gs>
              <a:gs pos="100000">
                <a:srgbClr val="0077C1">
                  <a:tint val="23500"/>
                  <a:satMod val="160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Tree>
    <p:extLst>
      <p:ext uri="{BB962C8B-B14F-4D97-AF65-F5344CB8AC3E}">
        <p14:creationId xmlns:p14="http://schemas.microsoft.com/office/powerpoint/2010/main" val="18550603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l" defTabSz="914400" rtl="0" eaLnBrk="1" latinLnBrk="0" hangingPunct="1">
        <a:lnSpc>
          <a:spcPct val="90000"/>
        </a:lnSpc>
        <a:spcBef>
          <a:spcPct val="0"/>
        </a:spcBef>
        <a:buNone/>
        <a:defRPr sz="4800" b="1" kern="1200" baseline="0">
          <a:solidFill>
            <a:srgbClr val="0078C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38.xml"/><Relationship Id="rId2" Type="http://schemas.openxmlformats.org/officeDocument/2006/relationships/hyperlink" Target="https://www.gov.uk/government/publications/musculoskeletal-conditions-return-on-investment-too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hyperlink" Target="https://www.futurelearn.com/courses/back-skills-training-programme" TargetMode="External"/><Relationship Id="rId4" Type="http://schemas.openxmlformats.org/officeDocument/2006/relationships/hyperlink" Target="https://healthinnovationnetwork.com/projects/joint-pain-advisor-exploring-a-new-model-of-care-for-chronic-joint-pain/" TargetMode="External"/><Relationship Id="rId5" Type="http://schemas.openxmlformats.org/officeDocument/2006/relationships/hyperlink" Target="https://escape-pain.org/" TargetMode="External"/><Relationship Id="rId6" Type="http://schemas.openxmlformats.org/officeDocument/2006/relationships/hyperlink" Target="https://www.csp.org.uk/publications/guide-implementing-physiotherapy-services-general-practice" TargetMode="External"/><Relationship Id="rId1" Type="http://schemas.openxmlformats.org/officeDocument/2006/relationships/slideLayout" Target="../slideLayouts/slideLayout41.xml"/><Relationship Id="rId2" Type="http://schemas.openxmlformats.org/officeDocument/2006/relationships/hyperlink" Target="https://startback.hfac.keele.ac.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hyperlink" Target="https://escape-pain.org/find-a-local-class" TargetMode="External"/><Relationship Id="rId4" Type="http://schemas.openxmlformats.org/officeDocument/2006/relationships/hyperlink" Target="https://escape-pain.org/" TargetMode="External"/><Relationship Id="rId5" Type="http://schemas.openxmlformats.org/officeDocument/2006/relationships/image" Target="../media/image26.png"/><Relationship Id="rId1" Type="http://schemas.openxmlformats.org/officeDocument/2006/relationships/slideLayout" Target="../slideLayouts/slideLayout43.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hyperlink" Target="https://www.nhsbsa.nhs.uk/epact2/dashboards-and-specifications/evidence-based-interventions" TargetMode="External"/><Relationship Id="rId3" Type="http://schemas.openxmlformats.org/officeDocument/2006/relationships/hyperlink" Target="https://www.england.nhs.uk/wp-content/uploads/2018/11/ebi-statutory-guidance-v2.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45.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46.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1" Type="http://schemas.openxmlformats.org/officeDocument/2006/relationships/slideLayout" Target="../slideLayouts/slideLayout47.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48.xml"/><Relationship Id="rId2"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1" Type="http://schemas.openxmlformats.org/officeDocument/2006/relationships/slideLayout" Target="../slideLayouts/slideLayout49.xml"/><Relationship Id="rId2"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1" Type="http://schemas.openxmlformats.org/officeDocument/2006/relationships/slideLayout" Target="../slideLayouts/slideLayout50.xml"/><Relationship Id="rId2"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1" Type="http://schemas.openxmlformats.org/officeDocument/2006/relationships/slideLayout" Target="../slideLayouts/slideLayout51.xml"/><Relationship Id="rId2"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hyperlink" Target="https://gettingitrightfirsttime.co.uk/workstreams/" TargetMode="External"/><Relationship Id="rId4" Type="http://schemas.openxmlformats.org/officeDocument/2006/relationships/hyperlink" Target="https://improvement.nhs.uk/news-alerts/operational-productivity-expanding-to-community-and-mental-health/" TargetMode="External"/><Relationship Id="rId1" Type="http://schemas.openxmlformats.org/officeDocument/2006/relationships/slideLayout" Target="../slideLayouts/slideLayout52.xml"/><Relationship Id="rId2" Type="http://schemas.openxmlformats.org/officeDocument/2006/relationships/hyperlink" Target="https://www.england.nhs.uk/rightcare/products/pathways/falls-and-fragility-fractures-pathway/"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AFE835F-E161-48D4-89CA-B7060CFA1E7A}"/>
              </a:ext>
            </a:extLst>
          </p:cNvPr>
          <p:cNvSpPr>
            <a:spLocks noGrp="1"/>
          </p:cNvSpPr>
          <p:nvPr>
            <p:ph type="ctrTitle"/>
          </p:nvPr>
        </p:nvSpPr>
        <p:spPr>
          <a:xfrm>
            <a:off x="534571" y="759656"/>
            <a:ext cx="11211952" cy="1659987"/>
          </a:xfrm>
        </p:spPr>
        <p:txBody>
          <a:bodyPr>
            <a:normAutofit/>
          </a:bodyPr>
          <a:lstStyle/>
          <a:p>
            <a:r>
              <a:rPr lang="en-GB" sz="4000" dirty="0"/>
              <a:t>Overview of NHS Long Term Plan</a:t>
            </a:r>
            <a:br>
              <a:rPr lang="en-GB" sz="4000" dirty="0"/>
            </a:br>
            <a:r>
              <a:rPr lang="en-GB" sz="4000" dirty="0"/>
              <a:t>and MSK Improvement Programmes</a:t>
            </a:r>
          </a:p>
        </p:txBody>
      </p:sp>
      <p:sp>
        <p:nvSpPr>
          <p:cNvPr id="6" name="Subtitle 5">
            <a:extLst>
              <a:ext uri="{FF2B5EF4-FFF2-40B4-BE49-F238E27FC236}">
                <a16:creationId xmlns:a16="http://schemas.microsoft.com/office/drawing/2014/main" xmlns="" id="{A6403764-A994-4813-AF41-D89013E830A3}"/>
              </a:ext>
            </a:extLst>
          </p:cNvPr>
          <p:cNvSpPr>
            <a:spLocks noGrp="1"/>
          </p:cNvSpPr>
          <p:nvPr>
            <p:ph type="subTitle" idx="1"/>
          </p:nvPr>
        </p:nvSpPr>
        <p:spPr>
          <a:xfrm>
            <a:off x="1524000" y="2855742"/>
            <a:ext cx="9144000" cy="2504049"/>
          </a:xfrm>
        </p:spPr>
        <p:txBody>
          <a:bodyPr>
            <a:normAutofit/>
          </a:bodyPr>
          <a:lstStyle/>
          <a:p>
            <a:r>
              <a:rPr lang="en-GB" sz="2800" dirty="0"/>
              <a:t>Liz Lingard, Delivery Partner (North)</a:t>
            </a:r>
          </a:p>
          <a:p>
            <a:r>
              <a:rPr lang="en-GB" sz="2800" dirty="0"/>
              <a:t>NHS England and NHS Improvement</a:t>
            </a:r>
          </a:p>
          <a:p>
            <a:endParaRPr lang="en-GB" dirty="0">
              <a:solidFill>
                <a:schemeClr val="accent1"/>
              </a:solidFill>
            </a:endParaRPr>
          </a:p>
          <a:p>
            <a:r>
              <a:rPr lang="en-GB" dirty="0">
                <a:solidFill>
                  <a:schemeClr val="accent1"/>
                </a:solidFill>
              </a:rPr>
              <a:t>Thursday 28</a:t>
            </a:r>
            <a:r>
              <a:rPr lang="en-GB" baseline="30000" dirty="0">
                <a:solidFill>
                  <a:schemeClr val="accent1"/>
                </a:solidFill>
              </a:rPr>
              <a:t>th</a:t>
            </a:r>
            <a:r>
              <a:rPr lang="en-GB" dirty="0">
                <a:solidFill>
                  <a:schemeClr val="accent1"/>
                </a:solidFill>
              </a:rPr>
              <a:t> November 2019</a:t>
            </a:r>
          </a:p>
          <a:p>
            <a:endParaRPr lang="en-GB" sz="2800" dirty="0"/>
          </a:p>
          <a:p>
            <a:endParaRPr lang="en-GB" dirty="0"/>
          </a:p>
        </p:txBody>
      </p:sp>
    </p:spTree>
    <p:extLst>
      <p:ext uri="{BB962C8B-B14F-4D97-AF65-F5344CB8AC3E}">
        <p14:creationId xmlns:p14="http://schemas.microsoft.com/office/powerpoint/2010/main" val="208769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05F3A4C-F662-41E1-A1C5-260417CB3146}"/>
              </a:ext>
            </a:extLst>
          </p:cNvPr>
          <p:cNvPicPr>
            <a:picLocks noChangeAspect="1"/>
          </p:cNvPicPr>
          <p:nvPr/>
        </p:nvPicPr>
        <p:blipFill rotWithShape="1">
          <a:blip r:embed="rId2"/>
          <a:srcRect l="12059" t="43908" r="29858" b="9172"/>
          <a:stretch/>
        </p:blipFill>
        <p:spPr>
          <a:xfrm>
            <a:off x="1814945" y="2396836"/>
            <a:ext cx="8688796" cy="3946218"/>
          </a:xfrm>
          <a:prstGeom prst="rect">
            <a:avLst/>
          </a:prstGeom>
        </p:spPr>
      </p:pic>
      <p:sp>
        <p:nvSpPr>
          <p:cNvPr id="3" name="Title 1">
            <a:extLst>
              <a:ext uri="{FF2B5EF4-FFF2-40B4-BE49-F238E27FC236}">
                <a16:creationId xmlns:a16="http://schemas.microsoft.com/office/drawing/2014/main" xmlns="" id="{AA36EAE1-41B8-47A7-89C0-EF7CF9316106}"/>
              </a:ext>
            </a:extLst>
          </p:cNvPr>
          <p:cNvSpPr>
            <a:spLocks noGrp="1"/>
          </p:cNvSpPr>
          <p:nvPr>
            <p:ph type="title"/>
          </p:nvPr>
        </p:nvSpPr>
        <p:spPr>
          <a:xfrm>
            <a:off x="267287" y="699185"/>
            <a:ext cx="11086514" cy="1429865"/>
          </a:xfrm>
        </p:spPr>
        <p:txBody>
          <a:bodyPr>
            <a:noAutofit/>
          </a:bodyPr>
          <a:lstStyle/>
          <a:p>
            <a:r>
              <a:rPr lang="en-GB" sz="3200" dirty="0"/>
              <a:t>Musculoskeletal Health and Care </a:t>
            </a:r>
            <a:br>
              <a:rPr lang="en-GB" sz="3200" dirty="0"/>
            </a:br>
            <a:r>
              <a:rPr lang="en-GB" sz="3200" dirty="0"/>
              <a:t>in the Context of the Long Term Plan (LTP)</a:t>
            </a:r>
          </a:p>
        </p:txBody>
      </p:sp>
    </p:spTree>
    <p:extLst>
      <p:ext uri="{BB962C8B-B14F-4D97-AF65-F5344CB8AC3E}">
        <p14:creationId xmlns:p14="http://schemas.microsoft.com/office/powerpoint/2010/main" val="2470568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F45C79-8048-4BC2-ADBB-916C0BB64992}"/>
              </a:ext>
            </a:extLst>
          </p:cNvPr>
          <p:cNvSpPr>
            <a:spLocks noGrp="1"/>
          </p:cNvSpPr>
          <p:nvPr>
            <p:ph type="title"/>
          </p:nvPr>
        </p:nvSpPr>
        <p:spPr>
          <a:xfrm>
            <a:off x="838200" y="555673"/>
            <a:ext cx="10515600" cy="647749"/>
          </a:xfrm>
        </p:spPr>
        <p:txBody>
          <a:bodyPr>
            <a:normAutofit/>
          </a:bodyPr>
          <a:lstStyle/>
          <a:p>
            <a:pPr algn="ctr"/>
            <a:r>
              <a:rPr lang="en-GB" sz="3200" dirty="0">
                <a:solidFill>
                  <a:srgbClr val="0070C0"/>
                </a:solidFill>
                <a:latin typeface="Arial" panose="020B0604020202020204" pitchFamily="34" charset="0"/>
                <a:cs typeface="Arial" panose="020B0604020202020204" pitchFamily="34" charset="0"/>
              </a:rPr>
              <a:t>LTP Focus on Healthy Life Expectancy</a:t>
            </a:r>
          </a:p>
        </p:txBody>
      </p:sp>
      <p:pic>
        <p:nvPicPr>
          <p:cNvPr id="5" name="Content Placeholder 4" descr="A close up of a map&#10;&#10;Description generated with high confidence">
            <a:extLst>
              <a:ext uri="{FF2B5EF4-FFF2-40B4-BE49-F238E27FC236}">
                <a16:creationId xmlns:a16="http://schemas.microsoft.com/office/drawing/2014/main" xmlns="" id="{DE555912-B958-425E-81BE-596F23E20E9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84" r="381"/>
          <a:stretch/>
        </p:blipFill>
        <p:spPr>
          <a:xfrm>
            <a:off x="1890365" y="1330032"/>
            <a:ext cx="8411270" cy="5099000"/>
          </a:xfrm>
        </p:spPr>
      </p:pic>
    </p:spTree>
    <p:extLst>
      <p:ext uri="{BB962C8B-B14F-4D97-AF65-F5344CB8AC3E}">
        <p14:creationId xmlns:p14="http://schemas.microsoft.com/office/powerpoint/2010/main" val="2450318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1E73716-5C5A-4A23-AD67-DFC87EB269AA}"/>
              </a:ext>
            </a:extLst>
          </p:cNvPr>
          <p:cNvSpPr>
            <a:spLocks noGrp="1"/>
          </p:cNvSpPr>
          <p:nvPr>
            <p:ph type="title"/>
          </p:nvPr>
        </p:nvSpPr>
        <p:spPr>
          <a:xfrm>
            <a:off x="1524000" y="695597"/>
            <a:ext cx="9143999" cy="905063"/>
          </a:xfrm>
        </p:spPr>
        <p:txBody>
          <a:bodyPr>
            <a:normAutofit fontScale="90000"/>
          </a:bodyPr>
          <a:lstStyle/>
          <a:p>
            <a:r>
              <a:rPr lang="en-GB" sz="3200" dirty="0"/>
              <a:t>Global Burden of Disease – Years Lived with Disability</a:t>
            </a:r>
          </a:p>
        </p:txBody>
      </p:sp>
      <p:pic>
        <p:nvPicPr>
          <p:cNvPr id="5" name="Picture 4">
            <a:extLst>
              <a:ext uri="{FF2B5EF4-FFF2-40B4-BE49-F238E27FC236}">
                <a16:creationId xmlns:a16="http://schemas.microsoft.com/office/drawing/2014/main" xmlns="" id="{B6F78494-B8C5-4776-AF4D-50EEBA4B97B6}"/>
              </a:ext>
            </a:extLst>
          </p:cNvPr>
          <p:cNvPicPr>
            <a:picLocks noChangeAspect="1"/>
          </p:cNvPicPr>
          <p:nvPr/>
        </p:nvPicPr>
        <p:blipFill>
          <a:blip r:embed="rId2"/>
          <a:stretch>
            <a:fillRect/>
          </a:stretch>
        </p:blipFill>
        <p:spPr>
          <a:xfrm>
            <a:off x="1523999" y="1600660"/>
            <a:ext cx="9144000" cy="5140990"/>
          </a:xfrm>
          <a:prstGeom prst="rect">
            <a:avLst/>
          </a:prstGeom>
        </p:spPr>
      </p:pic>
    </p:spTree>
    <p:extLst>
      <p:ext uri="{BB962C8B-B14F-4D97-AF65-F5344CB8AC3E}">
        <p14:creationId xmlns:p14="http://schemas.microsoft.com/office/powerpoint/2010/main" val="1760713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4180" y="556644"/>
            <a:ext cx="8579578" cy="735908"/>
          </a:xfrm>
        </p:spPr>
        <p:txBody>
          <a:bodyPr>
            <a:normAutofit/>
          </a:bodyPr>
          <a:lstStyle/>
          <a:p>
            <a:r>
              <a:rPr lang="en-US" sz="3200" dirty="0"/>
              <a:t>Burden of MSK across the Life Course</a:t>
            </a:r>
            <a:endParaRPr lang="en-GB" sz="3200" dirty="0"/>
          </a:p>
        </p:txBody>
      </p:sp>
      <p:pic>
        <p:nvPicPr>
          <p:cNvPr id="5" name="Picture 4">
            <a:extLst>
              <a:ext uri="{FF2B5EF4-FFF2-40B4-BE49-F238E27FC236}">
                <a16:creationId xmlns:a16="http://schemas.microsoft.com/office/drawing/2014/main" xmlns="" id="{577B7DC6-D611-4DCA-BEB9-1676A71293A5}"/>
              </a:ext>
            </a:extLst>
          </p:cNvPr>
          <p:cNvPicPr>
            <a:picLocks noChangeAspect="1"/>
          </p:cNvPicPr>
          <p:nvPr/>
        </p:nvPicPr>
        <p:blipFill>
          <a:blip r:embed="rId2"/>
          <a:stretch>
            <a:fillRect/>
          </a:stretch>
        </p:blipFill>
        <p:spPr>
          <a:xfrm>
            <a:off x="1524000" y="1473919"/>
            <a:ext cx="9144000" cy="5140990"/>
          </a:xfrm>
          <a:prstGeom prst="rect">
            <a:avLst/>
          </a:prstGeom>
        </p:spPr>
      </p:pic>
      <p:sp>
        <p:nvSpPr>
          <p:cNvPr id="2" name="TextBox 1">
            <a:extLst>
              <a:ext uri="{FF2B5EF4-FFF2-40B4-BE49-F238E27FC236}">
                <a16:creationId xmlns:a16="http://schemas.microsoft.com/office/drawing/2014/main" xmlns="" id="{DFAB3A90-5142-426F-9E09-87868A1BE0B3}"/>
              </a:ext>
            </a:extLst>
          </p:cNvPr>
          <p:cNvSpPr txBox="1"/>
          <p:nvPr/>
        </p:nvSpPr>
        <p:spPr>
          <a:xfrm>
            <a:off x="4433455" y="2857323"/>
            <a:ext cx="3504385" cy="646331"/>
          </a:xfrm>
          <a:prstGeom prst="rect">
            <a:avLst/>
          </a:prstGeom>
          <a:noFill/>
        </p:spPr>
        <p:txBody>
          <a:bodyPr wrap="square" rtlCol="0">
            <a:spAutoFit/>
          </a:bodyPr>
          <a:lstStyle/>
          <a:p>
            <a:r>
              <a:rPr lang="en-GB" dirty="0">
                <a:solidFill>
                  <a:srgbClr val="FF0000"/>
                </a:solidFill>
              </a:rPr>
              <a:t>MSK largest cause of years lived with disability during working years</a:t>
            </a:r>
          </a:p>
        </p:txBody>
      </p:sp>
      <p:sp>
        <p:nvSpPr>
          <p:cNvPr id="6" name="Oval 5">
            <a:extLst>
              <a:ext uri="{FF2B5EF4-FFF2-40B4-BE49-F238E27FC236}">
                <a16:creationId xmlns:a16="http://schemas.microsoft.com/office/drawing/2014/main" xmlns="" id="{D569813B-616C-432E-B709-94CD1A50E705}"/>
              </a:ext>
            </a:extLst>
          </p:cNvPr>
          <p:cNvSpPr/>
          <p:nvPr/>
        </p:nvSpPr>
        <p:spPr>
          <a:xfrm>
            <a:off x="6055057" y="5053854"/>
            <a:ext cx="1882783" cy="44619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a:extLst>
              <a:ext uri="{FF2B5EF4-FFF2-40B4-BE49-F238E27FC236}">
                <a16:creationId xmlns:a16="http://schemas.microsoft.com/office/drawing/2014/main" xmlns="" id="{D7DA4816-7AD6-481F-857E-0CA3689C5C72}"/>
              </a:ext>
            </a:extLst>
          </p:cNvPr>
          <p:cNvCxnSpPr>
            <a:cxnSpLocks/>
          </p:cNvCxnSpPr>
          <p:nvPr/>
        </p:nvCxnSpPr>
        <p:spPr>
          <a:xfrm>
            <a:off x="6220692" y="3503654"/>
            <a:ext cx="753314" cy="14531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690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1E73716-5C5A-4A23-AD67-DFC87EB269AA}"/>
              </a:ext>
            </a:extLst>
          </p:cNvPr>
          <p:cNvSpPr>
            <a:spLocks noGrp="1"/>
          </p:cNvSpPr>
          <p:nvPr>
            <p:ph type="title"/>
          </p:nvPr>
        </p:nvSpPr>
        <p:spPr>
          <a:xfrm>
            <a:off x="1523999" y="674886"/>
            <a:ext cx="9143999" cy="905063"/>
          </a:xfrm>
        </p:spPr>
        <p:txBody>
          <a:bodyPr>
            <a:normAutofit fontScale="90000"/>
          </a:bodyPr>
          <a:lstStyle/>
          <a:p>
            <a:r>
              <a:rPr lang="en-GB" sz="3200" dirty="0"/>
              <a:t>Global Burden of Disease – Years Lived with Disability</a:t>
            </a:r>
          </a:p>
        </p:txBody>
      </p:sp>
      <p:pic>
        <p:nvPicPr>
          <p:cNvPr id="2" name="Picture 1">
            <a:extLst>
              <a:ext uri="{FF2B5EF4-FFF2-40B4-BE49-F238E27FC236}">
                <a16:creationId xmlns:a16="http://schemas.microsoft.com/office/drawing/2014/main" xmlns="" id="{137188C9-B6AA-40EA-B5E6-2C3A4896F414}"/>
              </a:ext>
            </a:extLst>
          </p:cNvPr>
          <p:cNvPicPr>
            <a:picLocks noChangeAspect="1"/>
          </p:cNvPicPr>
          <p:nvPr/>
        </p:nvPicPr>
        <p:blipFill>
          <a:blip r:embed="rId2"/>
          <a:stretch>
            <a:fillRect/>
          </a:stretch>
        </p:blipFill>
        <p:spPr>
          <a:xfrm>
            <a:off x="1523999" y="1579949"/>
            <a:ext cx="9144000" cy="5140990"/>
          </a:xfrm>
          <a:prstGeom prst="rect">
            <a:avLst/>
          </a:prstGeom>
        </p:spPr>
      </p:pic>
    </p:spTree>
    <p:extLst>
      <p:ext uri="{BB962C8B-B14F-4D97-AF65-F5344CB8AC3E}">
        <p14:creationId xmlns:p14="http://schemas.microsoft.com/office/powerpoint/2010/main" val="3379910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00EF373-E70A-497F-A73A-CBC52D7A4FB4}"/>
              </a:ext>
            </a:extLst>
          </p:cNvPr>
          <p:cNvSpPr>
            <a:spLocks noGrp="1"/>
          </p:cNvSpPr>
          <p:nvPr>
            <p:ph type="title"/>
          </p:nvPr>
        </p:nvSpPr>
        <p:spPr>
          <a:xfrm>
            <a:off x="2279646" y="561047"/>
            <a:ext cx="7290108" cy="611649"/>
          </a:xfrm>
        </p:spPr>
        <p:txBody>
          <a:bodyPr>
            <a:normAutofit fontScale="90000"/>
          </a:bodyPr>
          <a:lstStyle/>
          <a:p>
            <a:r>
              <a:rPr lang="en-GB" dirty="0"/>
              <a:t>Bone Mass across the life course</a:t>
            </a:r>
          </a:p>
        </p:txBody>
      </p:sp>
      <p:sp>
        <p:nvSpPr>
          <p:cNvPr id="4" name="Footer Placeholder 3">
            <a:extLst>
              <a:ext uri="{FF2B5EF4-FFF2-40B4-BE49-F238E27FC236}">
                <a16:creationId xmlns:a16="http://schemas.microsoft.com/office/drawing/2014/main" xmlns="" id="{55B8A0E4-01AD-4151-A384-7FAD4654E5CE}"/>
              </a:ext>
            </a:extLst>
          </p:cNvPr>
          <p:cNvSpPr>
            <a:spLocks noGrp="1"/>
          </p:cNvSpPr>
          <p:nvPr>
            <p:ph type="ftr" sz="quarter" idx="3"/>
          </p:nvPr>
        </p:nvSpPr>
        <p:spPr/>
        <p:txBody>
          <a:bodyPr/>
          <a:lstStyle/>
          <a:p>
            <a:r>
              <a:rPr lang="en-US"/>
              <a:t>Presentation title</a:t>
            </a:r>
            <a:endParaRPr lang="en-US" dirty="0"/>
          </a:p>
        </p:txBody>
      </p:sp>
      <p:pic>
        <p:nvPicPr>
          <p:cNvPr id="5" name="Picture 4">
            <a:extLst>
              <a:ext uri="{FF2B5EF4-FFF2-40B4-BE49-F238E27FC236}">
                <a16:creationId xmlns:a16="http://schemas.microsoft.com/office/drawing/2014/main" xmlns="" id="{BA6FAF77-1337-4644-A283-8DBCC400FCE4}"/>
              </a:ext>
            </a:extLst>
          </p:cNvPr>
          <p:cNvPicPr>
            <a:picLocks noChangeAspect="1"/>
          </p:cNvPicPr>
          <p:nvPr/>
        </p:nvPicPr>
        <p:blipFill>
          <a:blip r:embed="rId2"/>
          <a:stretch>
            <a:fillRect/>
          </a:stretch>
        </p:blipFill>
        <p:spPr>
          <a:xfrm>
            <a:off x="1832329" y="1346201"/>
            <a:ext cx="8184743" cy="5352364"/>
          </a:xfrm>
          <a:prstGeom prst="rect">
            <a:avLst/>
          </a:prstGeom>
        </p:spPr>
      </p:pic>
    </p:spTree>
    <p:extLst>
      <p:ext uri="{BB962C8B-B14F-4D97-AF65-F5344CB8AC3E}">
        <p14:creationId xmlns:p14="http://schemas.microsoft.com/office/powerpoint/2010/main" val="1110127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CF6362-AC44-4622-997E-80CB09739743}"/>
              </a:ext>
            </a:extLst>
          </p:cNvPr>
          <p:cNvPicPr>
            <a:picLocks noChangeAspect="1"/>
          </p:cNvPicPr>
          <p:nvPr/>
        </p:nvPicPr>
        <p:blipFill>
          <a:blip r:embed="rId2"/>
          <a:stretch>
            <a:fillRect/>
          </a:stretch>
        </p:blipFill>
        <p:spPr>
          <a:xfrm>
            <a:off x="1807699" y="745587"/>
            <a:ext cx="8635218" cy="5699244"/>
          </a:xfrm>
          <a:prstGeom prst="rect">
            <a:avLst/>
          </a:prstGeom>
        </p:spPr>
      </p:pic>
    </p:spTree>
    <p:extLst>
      <p:ext uri="{BB962C8B-B14F-4D97-AF65-F5344CB8AC3E}">
        <p14:creationId xmlns:p14="http://schemas.microsoft.com/office/powerpoint/2010/main" val="2745561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5CFE138-F8E1-4EEA-999A-A97DAF282761}"/>
              </a:ext>
            </a:extLst>
          </p:cNvPr>
          <p:cNvPicPr>
            <a:picLocks noChangeAspect="1"/>
          </p:cNvPicPr>
          <p:nvPr/>
        </p:nvPicPr>
        <p:blipFill>
          <a:blip r:embed="rId2"/>
          <a:stretch>
            <a:fillRect/>
          </a:stretch>
        </p:blipFill>
        <p:spPr>
          <a:xfrm>
            <a:off x="1957900" y="726978"/>
            <a:ext cx="8351707" cy="5505010"/>
          </a:xfrm>
          <a:prstGeom prst="rect">
            <a:avLst/>
          </a:prstGeom>
        </p:spPr>
      </p:pic>
    </p:spTree>
    <p:extLst>
      <p:ext uri="{BB962C8B-B14F-4D97-AF65-F5344CB8AC3E}">
        <p14:creationId xmlns:p14="http://schemas.microsoft.com/office/powerpoint/2010/main" val="369319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680F742-6035-4645-8529-408866710182}"/>
              </a:ext>
            </a:extLst>
          </p:cNvPr>
          <p:cNvPicPr>
            <a:picLocks noChangeAspect="1"/>
          </p:cNvPicPr>
          <p:nvPr/>
        </p:nvPicPr>
        <p:blipFill>
          <a:blip r:embed="rId2"/>
          <a:stretch>
            <a:fillRect/>
          </a:stretch>
        </p:blipFill>
        <p:spPr>
          <a:xfrm>
            <a:off x="1812681" y="764636"/>
            <a:ext cx="8545830" cy="5625647"/>
          </a:xfrm>
          <a:prstGeom prst="rect">
            <a:avLst/>
          </a:prstGeom>
        </p:spPr>
      </p:pic>
    </p:spTree>
    <p:extLst>
      <p:ext uri="{BB962C8B-B14F-4D97-AF65-F5344CB8AC3E}">
        <p14:creationId xmlns:p14="http://schemas.microsoft.com/office/powerpoint/2010/main" val="892055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5D7B186-5FEB-4908-B6BC-427CD65135C5}"/>
              </a:ext>
            </a:extLst>
          </p:cNvPr>
          <p:cNvPicPr>
            <a:picLocks noChangeAspect="1"/>
          </p:cNvPicPr>
          <p:nvPr/>
        </p:nvPicPr>
        <p:blipFill>
          <a:blip r:embed="rId2"/>
          <a:stretch>
            <a:fillRect/>
          </a:stretch>
        </p:blipFill>
        <p:spPr>
          <a:xfrm>
            <a:off x="1968088" y="797533"/>
            <a:ext cx="8306020" cy="5519756"/>
          </a:xfrm>
          <a:prstGeom prst="rect">
            <a:avLst/>
          </a:prstGeom>
        </p:spPr>
      </p:pic>
    </p:spTree>
    <p:extLst>
      <p:ext uri="{BB962C8B-B14F-4D97-AF65-F5344CB8AC3E}">
        <p14:creationId xmlns:p14="http://schemas.microsoft.com/office/powerpoint/2010/main" val="2304003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4209"/>
            <a:ext cx="10515600" cy="613251"/>
          </a:xfrm>
        </p:spPr>
        <p:txBody>
          <a:bodyPr>
            <a:normAutofit/>
          </a:bodyPr>
          <a:lstStyle/>
          <a:p>
            <a:r>
              <a:rPr lang="en-GB" sz="3600" dirty="0"/>
              <a:t>The NHS Challenge</a:t>
            </a:r>
          </a:p>
        </p:txBody>
      </p:sp>
      <p:sp>
        <p:nvSpPr>
          <p:cNvPr id="3" name="Content Placeholder 2"/>
          <p:cNvSpPr>
            <a:spLocks noGrp="1"/>
          </p:cNvSpPr>
          <p:nvPr>
            <p:ph idx="1"/>
          </p:nvPr>
        </p:nvSpPr>
        <p:spPr/>
        <p:txBody>
          <a:bodyPr>
            <a:normAutofit/>
          </a:bodyPr>
          <a:lstStyle/>
          <a:p>
            <a:pPr marL="0" indent="0">
              <a:buNone/>
            </a:pPr>
            <a:r>
              <a:rPr lang="en-GB" dirty="0"/>
              <a:t>“We shall never have all we need. </a:t>
            </a:r>
          </a:p>
          <a:p>
            <a:pPr marL="0" indent="0">
              <a:buNone/>
            </a:pPr>
            <a:r>
              <a:rPr lang="en-GB" dirty="0"/>
              <a:t>Expectations will always exceed capacity. </a:t>
            </a:r>
          </a:p>
          <a:p>
            <a:pPr marL="0" indent="0">
              <a:buNone/>
            </a:pPr>
            <a:r>
              <a:rPr lang="en-GB" dirty="0"/>
              <a:t>The service must always be changing, growing and improving. </a:t>
            </a:r>
          </a:p>
          <a:p>
            <a:pPr marL="0" indent="0">
              <a:buNone/>
            </a:pPr>
            <a:r>
              <a:rPr lang="en-GB" dirty="0"/>
              <a:t>It must always appear inadequate.” </a:t>
            </a:r>
          </a:p>
        </p:txBody>
      </p:sp>
      <p:sp>
        <p:nvSpPr>
          <p:cNvPr id="4" name="TextBox 3"/>
          <p:cNvSpPr txBox="1"/>
          <p:nvPr/>
        </p:nvSpPr>
        <p:spPr>
          <a:xfrm>
            <a:off x="7824192" y="5301208"/>
            <a:ext cx="2304256" cy="369332"/>
          </a:xfrm>
          <a:prstGeom prst="rect">
            <a:avLst/>
          </a:prstGeom>
          <a:noFill/>
        </p:spPr>
        <p:txBody>
          <a:bodyPr wrap="square" rtlCol="0">
            <a:spAutoFit/>
          </a:bodyPr>
          <a:lstStyle/>
          <a:p>
            <a:r>
              <a:rPr lang="en-GB" dirty="0">
                <a:solidFill>
                  <a:srgbClr val="000000"/>
                </a:solidFill>
                <a:latin typeface="Arial" panose="020B0604020202020204"/>
              </a:rPr>
              <a:t>Bevan June 1948</a:t>
            </a:r>
          </a:p>
        </p:txBody>
      </p:sp>
    </p:spTree>
    <p:extLst>
      <p:ext uri="{BB962C8B-B14F-4D97-AF65-F5344CB8AC3E}">
        <p14:creationId xmlns:p14="http://schemas.microsoft.com/office/powerpoint/2010/main" val="617296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E53BBA7-494D-4330-8191-955354331BF2}"/>
              </a:ext>
            </a:extLst>
          </p:cNvPr>
          <p:cNvPicPr>
            <a:picLocks noChangeAspect="1"/>
          </p:cNvPicPr>
          <p:nvPr/>
        </p:nvPicPr>
        <p:blipFill>
          <a:blip r:embed="rId2"/>
          <a:stretch>
            <a:fillRect/>
          </a:stretch>
        </p:blipFill>
        <p:spPr>
          <a:xfrm>
            <a:off x="1787266" y="812481"/>
            <a:ext cx="8571242" cy="5447643"/>
          </a:xfrm>
          <a:prstGeom prst="rect">
            <a:avLst/>
          </a:prstGeom>
        </p:spPr>
      </p:pic>
    </p:spTree>
    <p:extLst>
      <p:ext uri="{BB962C8B-B14F-4D97-AF65-F5344CB8AC3E}">
        <p14:creationId xmlns:p14="http://schemas.microsoft.com/office/powerpoint/2010/main" val="3021261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C7841B3-1DDD-4576-BFD0-9529D086A1EA}"/>
              </a:ext>
            </a:extLst>
          </p:cNvPr>
          <p:cNvPicPr>
            <a:picLocks noChangeAspect="1"/>
          </p:cNvPicPr>
          <p:nvPr/>
        </p:nvPicPr>
        <p:blipFill>
          <a:blip r:embed="rId2"/>
          <a:stretch>
            <a:fillRect/>
          </a:stretch>
        </p:blipFill>
        <p:spPr>
          <a:xfrm>
            <a:off x="1943830" y="755113"/>
            <a:ext cx="8394392" cy="5533146"/>
          </a:xfrm>
          <a:prstGeom prst="rect">
            <a:avLst/>
          </a:prstGeom>
        </p:spPr>
      </p:pic>
    </p:spTree>
    <p:extLst>
      <p:ext uri="{BB962C8B-B14F-4D97-AF65-F5344CB8AC3E}">
        <p14:creationId xmlns:p14="http://schemas.microsoft.com/office/powerpoint/2010/main" val="6408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7E5FE82-51DA-46D6-BECB-8D3B8BA1E544}"/>
              </a:ext>
            </a:extLst>
          </p:cNvPr>
          <p:cNvPicPr>
            <a:picLocks noChangeAspect="1"/>
          </p:cNvPicPr>
          <p:nvPr/>
        </p:nvPicPr>
        <p:blipFill>
          <a:blip r:embed="rId2"/>
          <a:stretch>
            <a:fillRect/>
          </a:stretch>
        </p:blipFill>
        <p:spPr>
          <a:xfrm>
            <a:off x="1855324" y="775703"/>
            <a:ext cx="8559360" cy="5428151"/>
          </a:xfrm>
          <a:prstGeom prst="rect">
            <a:avLst/>
          </a:prstGeom>
        </p:spPr>
      </p:pic>
    </p:spTree>
    <p:extLst>
      <p:ext uri="{BB962C8B-B14F-4D97-AF65-F5344CB8AC3E}">
        <p14:creationId xmlns:p14="http://schemas.microsoft.com/office/powerpoint/2010/main" val="2157604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907E0EA-78A1-4B65-B24D-2A3F8B0213FC}"/>
              </a:ext>
            </a:extLst>
          </p:cNvPr>
          <p:cNvPicPr>
            <a:picLocks noChangeAspect="1"/>
          </p:cNvPicPr>
          <p:nvPr/>
        </p:nvPicPr>
        <p:blipFill>
          <a:blip r:embed="rId2"/>
          <a:stretch>
            <a:fillRect/>
          </a:stretch>
        </p:blipFill>
        <p:spPr>
          <a:xfrm>
            <a:off x="1906611" y="755332"/>
            <a:ext cx="8437833" cy="5557917"/>
          </a:xfrm>
          <a:prstGeom prst="rect">
            <a:avLst/>
          </a:prstGeom>
        </p:spPr>
      </p:pic>
    </p:spTree>
    <p:extLst>
      <p:ext uri="{BB962C8B-B14F-4D97-AF65-F5344CB8AC3E}">
        <p14:creationId xmlns:p14="http://schemas.microsoft.com/office/powerpoint/2010/main" val="6062850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CC47756-3209-4C11-92ED-BB4520E8598D}"/>
              </a:ext>
            </a:extLst>
          </p:cNvPr>
          <p:cNvSpPr>
            <a:spLocks noGrp="1"/>
          </p:cNvSpPr>
          <p:nvPr>
            <p:ph sz="quarter" idx="10"/>
          </p:nvPr>
        </p:nvSpPr>
        <p:spPr>
          <a:xfrm>
            <a:off x="1023582" y="1644296"/>
            <a:ext cx="10890914" cy="3307532"/>
          </a:xfrm>
        </p:spPr>
        <p:txBody>
          <a:bodyPr numCol="2">
            <a:normAutofit/>
          </a:bodyPr>
          <a:lstStyle/>
          <a:p>
            <a:r>
              <a:rPr lang="en-GB" sz="1800" dirty="0"/>
              <a:t>NHS England &amp; NHS Improvement</a:t>
            </a:r>
          </a:p>
          <a:p>
            <a:pPr lvl="1"/>
            <a:r>
              <a:rPr lang="en-GB" dirty="0"/>
              <a:t>RightCare</a:t>
            </a:r>
          </a:p>
          <a:p>
            <a:pPr lvl="1"/>
            <a:r>
              <a:rPr lang="en-GB" dirty="0"/>
              <a:t>GIRFT</a:t>
            </a:r>
          </a:p>
          <a:p>
            <a:pPr lvl="1"/>
            <a:r>
              <a:rPr lang="en-GB" dirty="0"/>
              <a:t>Operational Productivity</a:t>
            </a:r>
          </a:p>
          <a:p>
            <a:pPr lvl="1"/>
            <a:r>
              <a:rPr lang="en-GB" dirty="0"/>
              <a:t>Elective Care Transformation Programme</a:t>
            </a:r>
          </a:p>
          <a:p>
            <a:pPr lvl="1"/>
            <a:r>
              <a:rPr lang="en-GB" dirty="0"/>
              <a:t>Evidence Based Interventions</a:t>
            </a:r>
          </a:p>
          <a:p>
            <a:pPr lvl="1"/>
            <a:r>
              <a:rPr lang="en-GB" dirty="0"/>
              <a:t>Outpatients Transformation Programme</a:t>
            </a:r>
          </a:p>
          <a:p>
            <a:pPr lvl="1"/>
            <a:r>
              <a:rPr lang="en-GB" dirty="0"/>
              <a:t>Personalised Care</a:t>
            </a:r>
          </a:p>
          <a:p>
            <a:pPr lvl="1"/>
            <a:r>
              <a:rPr lang="en-GB" dirty="0"/>
              <a:t>Primary Care Networks</a:t>
            </a:r>
          </a:p>
          <a:p>
            <a:pPr lvl="1"/>
            <a:r>
              <a:rPr lang="en-GB" dirty="0"/>
              <a:t>Ageing Well</a:t>
            </a:r>
          </a:p>
          <a:p>
            <a:pPr lvl="1"/>
            <a:r>
              <a:rPr lang="en-GB" dirty="0"/>
              <a:t>Mental Health</a:t>
            </a:r>
          </a:p>
          <a:p>
            <a:pPr lvl="1"/>
            <a:r>
              <a:rPr lang="en-GB" dirty="0"/>
              <a:t>Health and Work</a:t>
            </a:r>
          </a:p>
          <a:p>
            <a:r>
              <a:rPr lang="en-GB" sz="1800" dirty="0">
                <a:solidFill>
                  <a:schemeClr val="accent1"/>
                </a:solidFill>
              </a:rPr>
              <a:t>Partner Organisations</a:t>
            </a:r>
          </a:p>
          <a:p>
            <a:pPr lvl="1"/>
            <a:r>
              <a:rPr lang="en-GB" dirty="0">
                <a:solidFill>
                  <a:schemeClr val="accent1"/>
                </a:solidFill>
              </a:rPr>
              <a:t>Public Health England </a:t>
            </a:r>
          </a:p>
          <a:p>
            <a:pPr lvl="1"/>
            <a:r>
              <a:rPr lang="en-GB" dirty="0">
                <a:solidFill>
                  <a:schemeClr val="accent1"/>
                </a:solidFill>
              </a:rPr>
              <a:t>Arthritis and Musculoskeletal Alliance </a:t>
            </a:r>
          </a:p>
          <a:p>
            <a:pPr lvl="1"/>
            <a:r>
              <a:rPr lang="en-GB" dirty="0">
                <a:solidFill>
                  <a:schemeClr val="accent1"/>
                </a:solidFill>
              </a:rPr>
              <a:t>Versus Arthritis</a:t>
            </a:r>
          </a:p>
          <a:p>
            <a:pPr lvl="1"/>
            <a:r>
              <a:rPr lang="en-GB" dirty="0">
                <a:solidFill>
                  <a:schemeClr val="accent1"/>
                </a:solidFill>
              </a:rPr>
              <a:t>British Orthopaedic Association </a:t>
            </a:r>
          </a:p>
          <a:p>
            <a:pPr lvl="1"/>
            <a:r>
              <a:rPr lang="en-GB" dirty="0">
                <a:solidFill>
                  <a:schemeClr val="accent1"/>
                </a:solidFill>
              </a:rPr>
              <a:t>British Society Rheumatology </a:t>
            </a:r>
          </a:p>
          <a:p>
            <a:pPr lvl="1"/>
            <a:r>
              <a:rPr lang="en-GB" dirty="0">
                <a:solidFill>
                  <a:schemeClr val="accent1"/>
                </a:solidFill>
              </a:rPr>
              <a:t>Chartered Society of Physiotherapy</a:t>
            </a:r>
          </a:p>
          <a:p>
            <a:pPr lvl="1"/>
            <a:r>
              <a:rPr lang="en-GB" dirty="0">
                <a:solidFill>
                  <a:schemeClr val="accent1"/>
                </a:solidFill>
              </a:rPr>
              <a:t>Royal Society of Osteoporosis</a:t>
            </a:r>
          </a:p>
          <a:p>
            <a:pPr lvl="1"/>
            <a:r>
              <a:rPr lang="en-GB" dirty="0">
                <a:solidFill>
                  <a:schemeClr val="accent1"/>
                </a:solidFill>
              </a:rPr>
              <a:t>Academic Health Science Networks </a:t>
            </a:r>
          </a:p>
          <a:p>
            <a:pPr lvl="1"/>
            <a:endParaRPr lang="en-GB" dirty="0">
              <a:solidFill>
                <a:schemeClr val="accent1"/>
              </a:solidFill>
            </a:endParaRPr>
          </a:p>
          <a:p>
            <a:pPr lvl="1"/>
            <a:endParaRPr lang="en-GB" dirty="0"/>
          </a:p>
          <a:p>
            <a:pPr lvl="1"/>
            <a:endParaRPr lang="en-GB" dirty="0"/>
          </a:p>
        </p:txBody>
      </p:sp>
      <p:sp>
        <p:nvSpPr>
          <p:cNvPr id="3" name="Title 2">
            <a:extLst>
              <a:ext uri="{FF2B5EF4-FFF2-40B4-BE49-F238E27FC236}">
                <a16:creationId xmlns:a16="http://schemas.microsoft.com/office/drawing/2014/main" xmlns="" id="{0F66E4AD-4AE8-43D3-90F0-B7318D799F8D}"/>
              </a:ext>
            </a:extLst>
          </p:cNvPr>
          <p:cNvSpPr>
            <a:spLocks noGrp="1"/>
          </p:cNvSpPr>
          <p:nvPr>
            <p:ph type="title"/>
          </p:nvPr>
        </p:nvSpPr>
        <p:spPr>
          <a:xfrm>
            <a:off x="1989180" y="799474"/>
            <a:ext cx="8120102" cy="611649"/>
          </a:xfrm>
        </p:spPr>
        <p:txBody>
          <a:bodyPr/>
          <a:lstStyle/>
          <a:p>
            <a:r>
              <a:rPr lang="en-GB" sz="3200" dirty="0"/>
              <a:t>National Programmes involving MSK care</a:t>
            </a:r>
          </a:p>
        </p:txBody>
      </p:sp>
    </p:spTree>
    <p:extLst>
      <p:ext uri="{BB962C8B-B14F-4D97-AF65-F5344CB8AC3E}">
        <p14:creationId xmlns:p14="http://schemas.microsoft.com/office/powerpoint/2010/main" val="357147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E315300-7C55-4CB7-8170-6564C7680E1F}"/>
              </a:ext>
            </a:extLst>
          </p:cNvPr>
          <p:cNvSpPr>
            <a:spLocks noGrp="1"/>
          </p:cNvSpPr>
          <p:nvPr>
            <p:ph type="title"/>
          </p:nvPr>
        </p:nvSpPr>
        <p:spPr>
          <a:xfrm>
            <a:off x="1662546" y="226493"/>
            <a:ext cx="6889700" cy="611649"/>
          </a:xfrm>
        </p:spPr>
        <p:txBody>
          <a:bodyPr/>
          <a:lstStyle/>
          <a:p>
            <a:r>
              <a:rPr lang="en-GB" sz="3000" dirty="0"/>
              <a:t>Programmes across care pathway</a:t>
            </a:r>
          </a:p>
        </p:txBody>
      </p:sp>
      <p:pic>
        <p:nvPicPr>
          <p:cNvPr id="7" name="Picture 6">
            <a:extLst>
              <a:ext uri="{FF2B5EF4-FFF2-40B4-BE49-F238E27FC236}">
                <a16:creationId xmlns:a16="http://schemas.microsoft.com/office/drawing/2014/main" xmlns="" id="{A949DFEB-F7DB-4289-8686-3DF749F0C0B5}"/>
              </a:ext>
            </a:extLst>
          </p:cNvPr>
          <p:cNvPicPr>
            <a:picLocks noChangeAspect="1"/>
          </p:cNvPicPr>
          <p:nvPr/>
        </p:nvPicPr>
        <p:blipFill>
          <a:blip r:embed="rId2"/>
          <a:stretch>
            <a:fillRect/>
          </a:stretch>
        </p:blipFill>
        <p:spPr>
          <a:xfrm>
            <a:off x="1385454" y="956746"/>
            <a:ext cx="9144000" cy="5674761"/>
          </a:xfrm>
          <a:prstGeom prst="rect">
            <a:avLst/>
          </a:prstGeom>
        </p:spPr>
      </p:pic>
      <p:sp>
        <p:nvSpPr>
          <p:cNvPr id="2" name="TextBox 1">
            <a:extLst>
              <a:ext uri="{FF2B5EF4-FFF2-40B4-BE49-F238E27FC236}">
                <a16:creationId xmlns:a16="http://schemas.microsoft.com/office/drawing/2014/main" xmlns="" id="{D7251C92-8FCF-4C0A-A859-25C4FEAC5426}"/>
              </a:ext>
            </a:extLst>
          </p:cNvPr>
          <p:cNvSpPr txBox="1"/>
          <p:nvPr/>
        </p:nvSpPr>
        <p:spPr>
          <a:xfrm>
            <a:off x="5704762" y="3794126"/>
            <a:ext cx="2497541" cy="338554"/>
          </a:xfrm>
          <a:prstGeom prst="rect">
            <a:avLst/>
          </a:prstGeom>
          <a:noFill/>
        </p:spPr>
        <p:txBody>
          <a:bodyPr wrap="square" rtlCol="0">
            <a:spAutoFit/>
          </a:bodyPr>
          <a:lstStyle/>
          <a:p>
            <a:r>
              <a:rPr lang="en-GB" sz="1600" b="1" dirty="0">
                <a:solidFill>
                  <a:srgbClr val="FF0000"/>
                </a:solidFill>
              </a:rPr>
              <a:t>First Contact Practitioners</a:t>
            </a:r>
          </a:p>
        </p:txBody>
      </p:sp>
    </p:spTree>
    <p:extLst>
      <p:ext uri="{BB962C8B-B14F-4D97-AF65-F5344CB8AC3E}">
        <p14:creationId xmlns:p14="http://schemas.microsoft.com/office/powerpoint/2010/main" val="73200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0B9BC1F-EA14-4403-ACEE-D7D5E864897C}"/>
              </a:ext>
            </a:extLst>
          </p:cNvPr>
          <p:cNvSpPr>
            <a:spLocks noGrp="1"/>
          </p:cNvSpPr>
          <p:nvPr>
            <p:ph sz="quarter" idx="10"/>
          </p:nvPr>
        </p:nvSpPr>
        <p:spPr>
          <a:xfrm>
            <a:off x="1932908" y="1649628"/>
            <a:ext cx="6427989" cy="4353908"/>
          </a:xfrm>
        </p:spPr>
        <p:txBody>
          <a:bodyPr/>
          <a:lstStyle/>
          <a:p>
            <a:pPr marL="0" indent="0">
              <a:buNone/>
            </a:pPr>
            <a:r>
              <a:rPr lang="en-GB" sz="1800" dirty="0"/>
              <a:t>MSK Health Improvement Programme themes:</a:t>
            </a:r>
          </a:p>
          <a:p>
            <a:pPr>
              <a:spcAft>
                <a:spcPts val="1200"/>
              </a:spcAft>
            </a:pPr>
            <a:r>
              <a:rPr lang="en-GB" sz="1800" dirty="0"/>
              <a:t>Work &amp; Health – supporting employers and employees to understand benefits of good MSK health</a:t>
            </a:r>
          </a:p>
          <a:p>
            <a:pPr>
              <a:spcAft>
                <a:spcPts val="1200"/>
              </a:spcAft>
            </a:pPr>
            <a:r>
              <a:rPr lang="en-GB" sz="1800" dirty="0"/>
              <a:t>Evidence into practice – scale up evidence-based interventions (</a:t>
            </a:r>
            <a:r>
              <a:rPr lang="en-GB" sz="1800" dirty="0">
                <a:hlinkClick r:id="rId2"/>
              </a:rPr>
              <a:t>PHE MSK Return on Investment Tool</a:t>
            </a:r>
            <a:r>
              <a:rPr lang="en-GB" sz="1800" dirty="0"/>
              <a:t>). Incorporate MSK health messaging into existing products such as MECC, One You and All Our Health</a:t>
            </a:r>
          </a:p>
          <a:p>
            <a:pPr>
              <a:spcAft>
                <a:spcPts val="1200"/>
              </a:spcAft>
            </a:pPr>
            <a:r>
              <a:rPr lang="en-GB" sz="1800" dirty="0"/>
              <a:t>Data &amp; Intelligence – developing MSK Fingertips tool to support commissioning and planning of resources</a:t>
            </a:r>
          </a:p>
          <a:p>
            <a:pPr>
              <a:spcAft>
                <a:spcPts val="1200"/>
              </a:spcAft>
            </a:pPr>
            <a:r>
              <a:rPr lang="en-GB" sz="1800" dirty="0"/>
              <a:t>Workforce – work with Faculty of Public Health, Health Education England and Royal Society of Public Health to develop wider public health workforce</a:t>
            </a:r>
          </a:p>
          <a:p>
            <a:pPr lvl="1"/>
            <a:endParaRPr lang="en-GB" sz="1800" dirty="0"/>
          </a:p>
        </p:txBody>
      </p:sp>
      <p:sp>
        <p:nvSpPr>
          <p:cNvPr id="3" name="Title 2">
            <a:extLst>
              <a:ext uri="{FF2B5EF4-FFF2-40B4-BE49-F238E27FC236}">
                <a16:creationId xmlns:a16="http://schemas.microsoft.com/office/drawing/2014/main" xmlns="" id="{372DA523-1094-40A4-992A-4C1F83B6946E}"/>
              </a:ext>
            </a:extLst>
          </p:cNvPr>
          <p:cNvSpPr>
            <a:spLocks noGrp="1"/>
          </p:cNvSpPr>
          <p:nvPr>
            <p:ph type="title"/>
          </p:nvPr>
        </p:nvSpPr>
        <p:spPr/>
        <p:txBody>
          <a:bodyPr/>
          <a:lstStyle/>
          <a:p>
            <a:r>
              <a:rPr lang="en-GB" sz="3200" dirty="0"/>
              <a:t>PHE MSK Health 5-Year Strategy</a:t>
            </a:r>
          </a:p>
        </p:txBody>
      </p:sp>
      <p:pic>
        <p:nvPicPr>
          <p:cNvPr id="5" name="Picture 4">
            <a:extLst>
              <a:ext uri="{FF2B5EF4-FFF2-40B4-BE49-F238E27FC236}">
                <a16:creationId xmlns:a16="http://schemas.microsoft.com/office/drawing/2014/main" xmlns="" id="{DB679425-09B0-4EE4-955E-F215DA7AA4A4}"/>
              </a:ext>
            </a:extLst>
          </p:cNvPr>
          <p:cNvPicPr>
            <a:picLocks noChangeAspect="1"/>
          </p:cNvPicPr>
          <p:nvPr/>
        </p:nvPicPr>
        <p:blipFill>
          <a:blip r:embed="rId3"/>
          <a:stretch>
            <a:fillRect/>
          </a:stretch>
        </p:blipFill>
        <p:spPr>
          <a:xfrm>
            <a:off x="8252892" y="1466113"/>
            <a:ext cx="2210741" cy="3014170"/>
          </a:xfrm>
          <a:prstGeom prst="rect">
            <a:avLst/>
          </a:prstGeom>
        </p:spPr>
      </p:pic>
      <p:pic>
        <p:nvPicPr>
          <p:cNvPr id="6" name="Picture 5">
            <a:extLst>
              <a:ext uri="{FF2B5EF4-FFF2-40B4-BE49-F238E27FC236}">
                <a16:creationId xmlns:a16="http://schemas.microsoft.com/office/drawing/2014/main" xmlns="" id="{6ACF7FA1-2533-4B4B-9E1E-57655074C160}"/>
              </a:ext>
            </a:extLst>
          </p:cNvPr>
          <p:cNvPicPr>
            <a:picLocks noChangeAspect="1"/>
          </p:cNvPicPr>
          <p:nvPr/>
        </p:nvPicPr>
        <p:blipFill>
          <a:blip r:embed="rId4"/>
          <a:stretch>
            <a:fillRect/>
          </a:stretch>
        </p:blipFill>
        <p:spPr>
          <a:xfrm>
            <a:off x="8252891" y="4609605"/>
            <a:ext cx="2146116" cy="1723834"/>
          </a:xfrm>
          <a:prstGeom prst="rect">
            <a:avLst/>
          </a:prstGeom>
        </p:spPr>
      </p:pic>
    </p:spTree>
    <p:extLst>
      <p:ext uri="{BB962C8B-B14F-4D97-AF65-F5344CB8AC3E}">
        <p14:creationId xmlns:p14="http://schemas.microsoft.com/office/powerpoint/2010/main" val="404817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2CC9042-C001-419F-8495-2B1D874D8204}"/>
              </a:ext>
            </a:extLst>
          </p:cNvPr>
          <p:cNvSpPr>
            <a:spLocks noGrp="1"/>
          </p:cNvSpPr>
          <p:nvPr>
            <p:ph type="title"/>
          </p:nvPr>
        </p:nvSpPr>
        <p:spPr>
          <a:xfrm>
            <a:off x="1680391" y="242816"/>
            <a:ext cx="7934665" cy="611649"/>
          </a:xfrm>
        </p:spPr>
        <p:txBody>
          <a:bodyPr/>
          <a:lstStyle/>
          <a:p>
            <a:r>
              <a:rPr lang="en-GB" sz="3200" dirty="0"/>
              <a:t>Fingertips - MSK Regional Comparison</a:t>
            </a:r>
          </a:p>
        </p:txBody>
      </p:sp>
      <p:pic>
        <p:nvPicPr>
          <p:cNvPr id="2" name="Picture 1">
            <a:extLst>
              <a:ext uri="{FF2B5EF4-FFF2-40B4-BE49-F238E27FC236}">
                <a16:creationId xmlns:a16="http://schemas.microsoft.com/office/drawing/2014/main" xmlns="" id="{7FE4B923-20DA-4A22-8A87-B62FEE23FDB8}"/>
              </a:ext>
            </a:extLst>
          </p:cNvPr>
          <p:cNvPicPr>
            <a:picLocks noChangeAspect="1"/>
          </p:cNvPicPr>
          <p:nvPr/>
        </p:nvPicPr>
        <p:blipFill>
          <a:blip r:embed="rId2"/>
          <a:stretch>
            <a:fillRect/>
          </a:stretch>
        </p:blipFill>
        <p:spPr>
          <a:xfrm>
            <a:off x="1726419" y="854464"/>
            <a:ext cx="7888636" cy="5305426"/>
          </a:xfrm>
          <a:prstGeom prst="rect">
            <a:avLst/>
          </a:prstGeom>
        </p:spPr>
      </p:pic>
    </p:spTree>
    <p:extLst>
      <p:ext uri="{BB962C8B-B14F-4D97-AF65-F5344CB8AC3E}">
        <p14:creationId xmlns:p14="http://schemas.microsoft.com/office/powerpoint/2010/main" val="24374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2CC9042-C001-419F-8495-2B1D874D8204}"/>
              </a:ext>
            </a:extLst>
          </p:cNvPr>
          <p:cNvSpPr>
            <a:spLocks noGrp="1"/>
          </p:cNvSpPr>
          <p:nvPr>
            <p:ph type="title"/>
          </p:nvPr>
        </p:nvSpPr>
        <p:spPr>
          <a:xfrm>
            <a:off x="1524001" y="194686"/>
            <a:ext cx="8602638" cy="611649"/>
          </a:xfrm>
        </p:spPr>
        <p:txBody>
          <a:bodyPr>
            <a:normAutofit fontScale="90000"/>
          </a:bodyPr>
          <a:lstStyle/>
          <a:p>
            <a:r>
              <a:rPr lang="en-GB" sz="3200" dirty="0"/>
              <a:t>MSK Fingertips – Hartlepool Local Authority View</a:t>
            </a:r>
          </a:p>
        </p:txBody>
      </p:sp>
      <p:pic>
        <p:nvPicPr>
          <p:cNvPr id="2" name="Picture 1">
            <a:extLst>
              <a:ext uri="{FF2B5EF4-FFF2-40B4-BE49-F238E27FC236}">
                <a16:creationId xmlns:a16="http://schemas.microsoft.com/office/drawing/2014/main" xmlns="" id="{1FC2B774-D73C-4B2E-86F9-9389FB7A2907}"/>
              </a:ext>
            </a:extLst>
          </p:cNvPr>
          <p:cNvPicPr>
            <a:picLocks noChangeAspect="1"/>
          </p:cNvPicPr>
          <p:nvPr/>
        </p:nvPicPr>
        <p:blipFill>
          <a:blip r:embed="rId2"/>
          <a:stretch>
            <a:fillRect/>
          </a:stretch>
        </p:blipFill>
        <p:spPr>
          <a:xfrm>
            <a:off x="1524000" y="1035849"/>
            <a:ext cx="9144000" cy="5035692"/>
          </a:xfrm>
          <a:prstGeom prst="rect">
            <a:avLst/>
          </a:prstGeom>
        </p:spPr>
      </p:pic>
      <p:sp>
        <p:nvSpPr>
          <p:cNvPr id="5" name="Rectangle 4">
            <a:extLst>
              <a:ext uri="{FF2B5EF4-FFF2-40B4-BE49-F238E27FC236}">
                <a16:creationId xmlns:a16="http://schemas.microsoft.com/office/drawing/2014/main" xmlns="" id="{0D446940-D1F0-4E66-9E7D-A5611C606CE1}"/>
              </a:ext>
            </a:extLst>
          </p:cNvPr>
          <p:cNvSpPr/>
          <p:nvPr/>
        </p:nvSpPr>
        <p:spPr>
          <a:xfrm>
            <a:off x="5043056" y="3200401"/>
            <a:ext cx="484909" cy="17041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xmlns="" id="{E8FDAB81-8AB9-4E33-A010-3778C7DBE34A}"/>
              </a:ext>
            </a:extLst>
          </p:cNvPr>
          <p:cNvSpPr txBox="1"/>
          <p:nvPr/>
        </p:nvSpPr>
        <p:spPr>
          <a:xfrm>
            <a:off x="5611086" y="854465"/>
            <a:ext cx="4059382" cy="461665"/>
          </a:xfrm>
          <a:prstGeom prst="rect">
            <a:avLst/>
          </a:prstGeom>
          <a:noFill/>
          <a:ln w="28575">
            <a:solidFill>
              <a:srgbClr val="FF0000"/>
            </a:solidFill>
          </a:ln>
        </p:spPr>
        <p:txBody>
          <a:bodyPr wrap="square" rtlCol="0">
            <a:spAutoFit/>
          </a:bodyPr>
          <a:lstStyle/>
          <a:p>
            <a:pPr algn="ctr"/>
            <a:r>
              <a:rPr lang="en-GB" sz="2400" b="1" dirty="0">
                <a:solidFill>
                  <a:srgbClr val="FF0000"/>
                </a:solidFill>
              </a:rPr>
              <a:t>Estimated patient populations</a:t>
            </a:r>
          </a:p>
        </p:txBody>
      </p:sp>
      <p:cxnSp>
        <p:nvCxnSpPr>
          <p:cNvPr id="8" name="Straight Arrow Connector 7">
            <a:extLst>
              <a:ext uri="{FF2B5EF4-FFF2-40B4-BE49-F238E27FC236}">
                <a16:creationId xmlns:a16="http://schemas.microsoft.com/office/drawing/2014/main" xmlns="" id="{EA5B4275-CF56-476E-9FCD-7427D612C8B8}"/>
              </a:ext>
            </a:extLst>
          </p:cNvPr>
          <p:cNvCxnSpPr>
            <a:cxnSpLocks/>
          </p:cNvCxnSpPr>
          <p:nvPr/>
        </p:nvCxnSpPr>
        <p:spPr>
          <a:xfrm flipH="1">
            <a:off x="5306293" y="1316129"/>
            <a:ext cx="1981199" cy="18149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605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652AA483-7868-463C-A74B-617A93FD1020}"/>
              </a:ext>
            </a:extLst>
          </p:cNvPr>
          <p:cNvSpPr>
            <a:spLocks noGrp="1"/>
          </p:cNvSpPr>
          <p:nvPr>
            <p:ph sz="quarter" idx="10"/>
          </p:nvPr>
        </p:nvSpPr>
        <p:spPr>
          <a:xfrm>
            <a:off x="1856509" y="1302327"/>
            <a:ext cx="8589818" cy="5278582"/>
          </a:xfrm>
        </p:spPr>
        <p:txBody>
          <a:bodyPr>
            <a:normAutofit lnSpcReduction="10000"/>
          </a:bodyPr>
          <a:lstStyle/>
          <a:p>
            <a:r>
              <a:rPr lang="en-GB" b="1" dirty="0" err="1"/>
              <a:t>STarT</a:t>
            </a:r>
            <a:r>
              <a:rPr lang="en-GB" b="1" dirty="0"/>
              <a:t> Back tool </a:t>
            </a:r>
            <a:r>
              <a:rPr lang="en-GB" dirty="0"/>
              <a:t>- a stratified care approach that can be successfully embedded into normal primary care. It matches patients to treatments based on prognosis or risk of poor clinical outcome. (</a:t>
            </a:r>
            <a:r>
              <a:rPr lang="en-GB" dirty="0">
                <a:hlinkClick r:id="rId2"/>
              </a:rPr>
              <a:t>https://startback.hfac.keele.ac.uk/</a:t>
            </a:r>
            <a:r>
              <a:rPr lang="en-GB" dirty="0"/>
              <a:t>)  </a:t>
            </a:r>
          </a:p>
          <a:p>
            <a:r>
              <a:rPr lang="en-GB" b="1" dirty="0"/>
              <a:t>Back Skills Training (</a:t>
            </a:r>
            <a:r>
              <a:rPr lang="en-GB" b="1" dirty="0" err="1"/>
              <a:t>BeST</a:t>
            </a:r>
            <a:r>
              <a:rPr lang="en-GB" b="1" dirty="0"/>
              <a:t>) </a:t>
            </a:r>
            <a:r>
              <a:rPr lang="en-GB" dirty="0"/>
              <a:t>- focuses on ‘undoing’ beliefs about low back pain, and provides skills to become more active, despite pain. The programme was developed by experts in psychology, physiotherapy, cognitive-behavioural therapy, and people with long-standing low back pain. (</a:t>
            </a:r>
            <a:r>
              <a:rPr lang="en-GB" dirty="0">
                <a:hlinkClick r:id="rId3"/>
              </a:rPr>
              <a:t>https://www.futurelearn.com/courses/back-skills-training-programme</a:t>
            </a:r>
            <a:r>
              <a:rPr lang="en-GB" dirty="0"/>
              <a:t>) </a:t>
            </a:r>
          </a:p>
          <a:p>
            <a:r>
              <a:rPr lang="en-GB" b="1" dirty="0"/>
              <a:t>Joint Pain Advice </a:t>
            </a:r>
            <a:r>
              <a:rPr lang="en-GB" dirty="0"/>
              <a:t>- model of care is a safe and cost effective alternative to GP consultations. Involving a series of face-to-face consultations, Advisors work collaboratively with people with hip and/or knee osteoarthritis and/or back pain, focusing on supporting self-management. (</a:t>
            </a:r>
            <a:r>
              <a:rPr lang="en-GB" dirty="0">
                <a:hlinkClick r:id="rId4"/>
              </a:rPr>
              <a:t>https://healthinnovationnetwork.com/projects/joint-pain-advisor-exploring-a-new-model-of-care-for-chronic-joint-pain/</a:t>
            </a:r>
            <a:r>
              <a:rPr lang="en-GB" dirty="0"/>
              <a:t>)</a:t>
            </a:r>
          </a:p>
          <a:p>
            <a:r>
              <a:rPr lang="en-GB" b="1" dirty="0"/>
              <a:t>ESCAPE Pain </a:t>
            </a:r>
            <a:r>
              <a:rPr lang="en-GB" dirty="0"/>
              <a:t>- rehabilitation programme for people with chronic joint pain which integrates self-management and coping strategies with an exercise regimen individualised for each participant (</a:t>
            </a:r>
            <a:r>
              <a:rPr lang="en-GB" dirty="0">
                <a:hlinkClick r:id="rId5"/>
              </a:rPr>
              <a:t>https://escape-pain.org/</a:t>
            </a:r>
            <a:r>
              <a:rPr lang="en-GB" dirty="0"/>
              <a:t>)</a:t>
            </a:r>
          </a:p>
          <a:p>
            <a:r>
              <a:rPr lang="en-GB" b="1" dirty="0"/>
              <a:t>First Contact Physiotherapy Practitioners </a:t>
            </a:r>
            <a:r>
              <a:rPr lang="en-GB" dirty="0"/>
              <a:t>- First Contact Physiotherapists (FCPs) are advanced practitioners working within primary care with extensive expertise in the clinical assessment, diagnosis and management of musculoskeletal (MSK) conditions. FCPs see patients with (suspected or diagnosed) MSK conditions as the first point of contact, instead of a GP, and can be accessed directly by contacting the practice’s reception. (</a:t>
            </a:r>
            <a:r>
              <a:rPr lang="en-GB" dirty="0">
                <a:hlinkClick r:id="rId6"/>
              </a:rPr>
              <a:t>https://www.csp.org.uk/publications/guide-implementing-physiotherapy-services-general-practice</a:t>
            </a:r>
            <a:r>
              <a:rPr lang="en-GB" dirty="0"/>
              <a:t>) </a:t>
            </a:r>
          </a:p>
          <a:p>
            <a:pPr marL="0" indent="0">
              <a:buNone/>
            </a:pPr>
            <a:r>
              <a:rPr lang="en-GB" dirty="0"/>
              <a:t/>
            </a:r>
            <a:br>
              <a:rPr lang="en-GB" dirty="0"/>
            </a:br>
            <a:endParaRPr lang="en-GB" dirty="0"/>
          </a:p>
          <a:p>
            <a:pPr marL="0" indent="0">
              <a:buNone/>
            </a:pPr>
            <a:r>
              <a:rPr lang="en-GB" dirty="0"/>
              <a:t/>
            </a:r>
            <a:br>
              <a:rPr lang="en-GB" dirty="0"/>
            </a:br>
            <a:endParaRPr lang="en-GB" dirty="0"/>
          </a:p>
          <a:p>
            <a:endParaRPr lang="en-GB" dirty="0"/>
          </a:p>
        </p:txBody>
      </p:sp>
      <p:sp>
        <p:nvSpPr>
          <p:cNvPr id="3" name="Title 2">
            <a:extLst>
              <a:ext uri="{FF2B5EF4-FFF2-40B4-BE49-F238E27FC236}">
                <a16:creationId xmlns:a16="http://schemas.microsoft.com/office/drawing/2014/main" xmlns="" id="{3CBE85E3-4723-4F8B-9BB0-243CE085B7EC}"/>
              </a:ext>
            </a:extLst>
          </p:cNvPr>
          <p:cNvSpPr>
            <a:spLocks noGrp="1"/>
          </p:cNvSpPr>
          <p:nvPr>
            <p:ph type="title"/>
          </p:nvPr>
        </p:nvSpPr>
        <p:spPr>
          <a:xfrm>
            <a:off x="1985191" y="563519"/>
            <a:ext cx="6567055" cy="611649"/>
          </a:xfrm>
        </p:spPr>
        <p:txBody>
          <a:bodyPr>
            <a:normAutofit fontScale="90000"/>
          </a:bodyPr>
          <a:lstStyle/>
          <a:p>
            <a:r>
              <a:rPr lang="en-GB" dirty="0"/>
              <a:t>High Impact Interventions</a:t>
            </a:r>
          </a:p>
        </p:txBody>
      </p:sp>
    </p:spTree>
    <p:extLst>
      <p:ext uri="{BB962C8B-B14F-4D97-AF65-F5344CB8AC3E}">
        <p14:creationId xmlns:p14="http://schemas.microsoft.com/office/powerpoint/2010/main" val="3129454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20505" y="562708"/>
            <a:ext cx="10833295" cy="731520"/>
          </a:xfrm>
        </p:spPr>
        <p:txBody>
          <a:bodyPr>
            <a:normAutofit/>
          </a:bodyPr>
          <a:lstStyle/>
          <a:p>
            <a:r>
              <a:rPr lang="en-GB" sz="3600" dirty="0"/>
              <a:t>Where is NHS Care Provided? </a:t>
            </a:r>
          </a:p>
        </p:txBody>
      </p:sp>
      <p:sp>
        <p:nvSpPr>
          <p:cNvPr id="9" name="Content Placeholder 8"/>
          <p:cNvSpPr>
            <a:spLocks noGrp="1"/>
          </p:cNvSpPr>
          <p:nvPr>
            <p:ph idx="1"/>
          </p:nvPr>
        </p:nvSpPr>
        <p:spPr>
          <a:xfrm>
            <a:off x="520505" y="1463040"/>
            <a:ext cx="10649243" cy="3235569"/>
          </a:xfrm>
        </p:spPr>
        <p:txBody>
          <a:bodyPr>
            <a:normAutofit/>
          </a:bodyPr>
          <a:lstStyle/>
          <a:p>
            <a:pPr>
              <a:spcAft>
                <a:spcPts val="1200"/>
              </a:spcAft>
            </a:pPr>
            <a:r>
              <a:rPr lang="en-GB" sz="2400" dirty="0"/>
              <a:t>300 million Primary Care patient consultations per annum</a:t>
            </a:r>
          </a:p>
          <a:p>
            <a:pPr>
              <a:spcAft>
                <a:spcPts val="1200"/>
              </a:spcAft>
            </a:pPr>
            <a:r>
              <a:rPr lang="en-GB" sz="2400" dirty="0"/>
              <a:t>23 million A&amp;E visits per year</a:t>
            </a:r>
          </a:p>
          <a:p>
            <a:pPr>
              <a:spcAft>
                <a:spcPts val="1200"/>
              </a:spcAft>
            </a:pPr>
            <a:r>
              <a:rPr lang="en-GB" sz="2400" dirty="0"/>
              <a:t>Annual cost of GP care per patient is less than two A&amp;E visits</a:t>
            </a:r>
          </a:p>
          <a:p>
            <a:pPr>
              <a:spcAft>
                <a:spcPts val="1200"/>
              </a:spcAft>
            </a:pPr>
            <a:r>
              <a:rPr lang="en-GB" sz="2400" dirty="0"/>
              <a:t>Total annual spend on Primary Care less than hospital out-patients spend</a:t>
            </a:r>
          </a:p>
          <a:p>
            <a:pPr>
              <a:spcAft>
                <a:spcPts val="1200"/>
              </a:spcAft>
            </a:pPr>
            <a:r>
              <a:rPr lang="en-GB" sz="2400" dirty="0"/>
              <a:t>16% increase in Primary Care workload (over 7 years)</a:t>
            </a:r>
          </a:p>
        </p:txBody>
      </p:sp>
    </p:spTree>
    <p:extLst>
      <p:ext uri="{BB962C8B-B14F-4D97-AF65-F5344CB8AC3E}">
        <p14:creationId xmlns:p14="http://schemas.microsoft.com/office/powerpoint/2010/main" val="30964890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41E223F0-548D-4F14-9AB2-F7C4FEE0CC1E}"/>
              </a:ext>
            </a:extLst>
          </p:cNvPr>
          <p:cNvSpPr>
            <a:spLocks noGrp="1"/>
          </p:cNvSpPr>
          <p:nvPr>
            <p:ph type="title"/>
          </p:nvPr>
        </p:nvSpPr>
        <p:spPr>
          <a:xfrm>
            <a:off x="1923408" y="580905"/>
            <a:ext cx="8345184" cy="611649"/>
          </a:xfrm>
        </p:spPr>
        <p:txBody>
          <a:bodyPr>
            <a:normAutofit fontScale="90000"/>
          </a:bodyPr>
          <a:lstStyle/>
          <a:p>
            <a:r>
              <a:rPr lang="en-GB" dirty="0"/>
              <a:t>MSK First Contact Practitioners</a:t>
            </a:r>
          </a:p>
        </p:txBody>
      </p:sp>
      <p:pic>
        <p:nvPicPr>
          <p:cNvPr id="6" name="Picture 5">
            <a:extLst>
              <a:ext uri="{FF2B5EF4-FFF2-40B4-BE49-F238E27FC236}">
                <a16:creationId xmlns:a16="http://schemas.microsoft.com/office/drawing/2014/main" xmlns="" id="{D99B69E1-4D2E-4F1C-9D03-7A92751A5A03}"/>
              </a:ext>
            </a:extLst>
          </p:cNvPr>
          <p:cNvPicPr>
            <a:picLocks noChangeAspect="1"/>
          </p:cNvPicPr>
          <p:nvPr/>
        </p:nvPicPr>
        <p:blipFill>
          <a:blip r:embed="rId2"/>
          <a:stretch>
            <a:fillRect/>
          </a:stretch>
        </p:blipFill>
        <p:spPr>
          <a:xfrm>
            <a:off x="6784002" y="1259058"/>
            <a:ext cx="3743325" cy="4705350"/>
          </a:xfrm>
          <a:prstGeom prst="rect">
            <a:avLst/>
          </a:prstGeom>
        </p:spPr>
      </p:pic>
      <p:sp>
        <p:nvSpPr>
          <p:cNvPr id="7" name="TextBox 6">
            <a:extLst>
              <a:ext uri="{FF2B5EF4-FFF2-40B4-BE49-F238E27FC236}">
                <a16:creationId xmlns:a16="http://schemas.microsoft.com/office/drawing/2014/main" xmlns="" id="{62944502-A2F4-4397-B1CC-C0A8BEE09FC0}"/>
              </a:ext>
            </a:extLst>
          </p:cNvPr>
          <p:cNvSpPr txBox="1"/>
          <p:nvPr/>
        </p:nvSpPr>
        <p:spPr>
          <a:xfrm>
            <a:off x="1749083" y="1280161"/>
            <a:ext cx="5034918"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a:t>First contact physiotherapists take the pressure off GPs and reduce the need for onward referrals. </a:t>
            </a:r>
            <a:br>
              <a:rPr lang="en-GB" sz="2000" dirty="0"/>
            </a:br>
            <a:endParaRPr lang="en-GB" sz="2000" dirty="0"/>
          </a:p>
          <a:p>
            <a:pPr marL="285750" indent="-285750">
              <a:buFont typeface="Arial" panose="020B0604020202020204" pitchFamily="34" charset="0"/>
              <a:buChar char="•"/>
            </a:pPr>
            <a:r>
              <a:rPr lang="en-GB" sz="2000" dirty="0"/>
              <a:t>Musculoskeletal (MSK) health issues account for around 1 in 5 of all GP appointments. Most of these could instead be seeing a physiotherapist from the start.</a:t>
            </a:r>
            <a:br>
              <a:rPr lang="en-GB" sz="2000" dirty="0"/>
            </a:br>
            <a:endParaRPr lang="en-GB" sz="2000" dirty="0"/>
          </a:p>
          <a:p>
            <a:pPr marL="285750" indent="-285750">
              <a:buFont typeface="Arial" panose="020B0604020202020204" pitchFamily="34" charset="0"/>
              <a:buChar char="•"/>
            </a:pPr>
            <a:r>
              <a:rPr lang="en-GB" sz="2000" dirty="0"/>
              <a:t>42 Pilots in 2017/18 as part of the Elective Care Transformation Programme.</a:t>
            </a:r>
            <a:br>
              <a:rPr lang="en-GB" sz="2000" dirty="0"/>
            </a:br>
            <a:endParaRPr lang="en-GB" sz="2000" dirty="0"/>
          </a:p>
          <a:p>
            <a:pPr marL="285750" indent="-285750">
              <a:buFont typeface="Arial" panose="020B0604020202020204" pitchFamily="34" charset="0"/>
              <a:buChar char="•"/>
            </a:pPr>
            <a:r>
              <a:rPr lang="en-GB" sz="2000" dirty="0"/>
              <a:t>Funding available from April 2020 for 1 per PCN (population of 30-50,000) rising to 3 per PCN by 2024.</a:t>
            </a:r>
          </a:p>
        </p:txBody>
      </p:sp>
      <p:sp>
        <p:nvSpPr>
          <p:cNvPr id="8" name="Rectangle 7">
            <a:extLst>
              <a:ext uri="{FF2B5EF4-FFF2-40B4-BE49-F238E27FC236}">
                <a16:creationId xmlns:a16="http://schemas.microsoft.com/office/drawing/2014/main" xmlns="" id="{E50942D1-B59C-453D-8BEF-4AA65A9CFEE1}"/>
              </a:ext>
            </a:extLst>
          </p:cNvPr>
          <p:cNvSpPr/>
          <p:nvPr/>
        </p:nvSpPr>
        <p:spPr>
          <a:xfrm>
            <a:off x="2565009" y="6361470"/>
            <a:ext cx="7877908" cy="369332"/>
          </a:xfrm>
          <a:prstGeom prst="rect">
            <a:avLst/>
          </a:prstGeom>
        </p:spPr>
        <p:txBody>
          <a:bodyPr wrap="square">
            <a:spAutoFit/>
          </a:bodyPr>
          <a:lstStyle/>
          <a:p>
            <a:r>
              <a:rPr lang="en-GB" dirty="0">
                <a:solidFill>
                  <a:schemeClr val="bg2"/>
                </a:solidFill>
              </a:rPr>
              <a:t>https://www.hee.nhs.uk/our-work/musculoskeletal-msk-first-contact-practitioners</a:t>
            </a:r>
          </a:p>
        </p:txBody>
      </p:sp>
    </p:spTree>
    <p:extLst>
      <p:ext uri="{BB962C8B-B14F-4D97-AF65-F5344CB8AC3E}">
        <p14:creationId xmlns:p14="http://schemas.microsoft.com/office/powerpoint/2010/main" val="28856094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CA5FE1B-C4F5-4C09-834A-EC172B0AAC04}"/>
              </a:ext>
            </a:extLst>
          </p:cNvPr>
          <p:cNvPicPr>
            <a:picLocks noChangeAspect="1"/>
          </p:cNvPicPr>
          <p:nvPr/>
        </p:nvPicPr>
        <p:blipFill>
          <a:blip r:embed="rId2"/>
          <a:stretch>
            <a:fillRect/>
          </a:stretch>
        </p:blipFill>
        <p:spPr>
          <a:xfrm>
            <a:off x="1943625" y="2813311"/>
            <a:ext cx="3807806" cy="2756217"/>
          </a:xfrm>
          <a:prstGeom prst="rect">
            <a:avLst/>
          </a:prstGeom>
        </p:spPr>
      </p:pic>
      <p:sp>
        <p:nvSpPr>
          <p:cNvPr id="3" name="Title 2">
            <a:extLst>
              <a:ext uri="{FF2B5EF4-FFF2-40B4-BE49-F238E27FC236}">
                <a16:creationId xmlns:a16="http://schemas.microsoft.com/office/drawing/2014/main" xmlns="" id="{3CBE85E3-4723-4F8B-9BB0-243CE085B7EC}"/>
              </a:ext>
            </a:extLst>
          </p:cNvPr>
          <p:cNvSpPr>
            <a:spLocks noGrp="1"/>
          </p:cNvSpPr>
          <p:nvPr>
            <p:ph type="title"/>
          </p:nvPr>
        </p:nvSpPr>
        <p:spPr>
          <a:xfrm>
            <a:off x="1985191" y="579214"/>
            <a:ext cx="7163499" cy="631151"/>
          </a:xfrm>
        </p:spPr>
        <p:txBody>
          <a:bodyPr/>
          <a:lstStyle/>
          <a:p>
            <a:r>
              <a:rPr lang="en-GB" sz="3200" dirty="0"/>
              <a:t>ESCAPE Pain Locations in NENC</a:t>
            </a:r>
          </a:p>
        </p:txBody>
      </p:sp>
      <p:sp>
        <p:nvSpPr>
          <p:cNvPr id="6" name="Rectangle 5">
            <a:extLst>
              <a:ext uri="{FF2B5EF4-FFF2-40B4-BE49-F238E27FC236}">
                <a16:creationId xmlns:a16="http://schemas.microsoft.com/office/drawing/2014/main" xmlns="" id="{721B74CA-2764-40E4-B21D-06789DC93EA6}"/>
              </a:ext>
            </a:extLst>
          </p:cNvPr>
          <p:cNvSpPr/>
          <p:nvPr/>
        </p:nvSpPr>
        <p:spPr>
          <a:xfrm>
            <a:off x="6224128" y="6362460"/>
            <a:ext cx="3239028" cy="307777"/>
          </a:xfrm>
          <a:prstGeom prst="rect">
            <a:avLst/>
          </a:prstGeom>
        </p:spPr>
        <p:txBody>
          <a:bodyPr wrap="none">
            <a:spAutoFit/>
          </a:bodyPr>
          <a:lstStyle/>
          <a:p>
            <a:r>
              <a:rPr lang="en-GB" sz="1400" dirty="0">
                <a:hlinkClick r:id="rId3"/>
              </a:rPr>
              <a:t>https://escape-pain.org/find-a-local-class</a:t>
            </a:r>
            <a:r>
              <a:rPr lang="en-GB" sz="1400" dirty="0"/>
              <a:t> </a:t>
            </a:r>
          </a:p>
        </p:txBody>
      </p:sp>
      <p:sp>
        <p:nvSpPr>
          <p:cNvPr id="7" name="Rectangle 6">
            <a:extLst>
              <a:ext uri="{FF2B5EF4-FFF2-40B4-BE49-F238E27FC236}">
                <a16:creationId xmlns:a16="http://schemas.microsoft.com/office/drawing/2014/main" xmlns="" id="{686F1AF3-8F68-468A-9BD4-23111307102F}"/>
              </a:ext>
            </a:extLst>
          </p:cNvPr>
          <p:cNvSpPr/>
          <p:nvPr/>
        </p:nvSpPr>
        <p:spPr>
          <a:xfrm>
            <a:off x="1985190" y="1288473"/>
            <a:ext cx="8221620" cy="1077218"/>
          </a:xfrm>
          <a:prstGeom prst="rect">
            <a:avLst/>
          </a:prstGeom>
        </p:spPr>
        <p:txBody>
          <a:bodyPr wrap="square">
            <a:spAutoFit/>
          </a:bodyPr>
          <a:lstStyle/>
          <a:p>
            <a:r>
              <a:rPr lang="en-GB" sz="1600" dirty="0"/>
              <a:t>ESCAPE Pain - rehabilitation programme for people with chronic joint pain which integrates self-management and coping strategies with an exercise regimen individualised for each participant </a:t>
            </a:r>
          </a:p>
          <a:p>
            <a:r>
              <a:rPr lang="en-GB" sz="1600" dirty="0"/>
              <a:t>(</a:t>
            </a:r>
            <a:r>
              <a:rPr lang="en-GB" sz="1600" dirty="0">
                <a:hlinkClick r:id="rId4"/>
              </a:rPr>
              <a:t>https://escape-pain.org/</a:t>
            </a:r>
            <a:r>
              <a:rPr lang="en-GB" sz="1600" dirty="0"/>
              <a:t>)</a:t>
            </a:r>
            <a:br>
              <a:rPr lang="en-GB" sz="1600" dirty="0"/>
            </a:br>
            <a:endParaRPr lang="en-GB" sz="1600" dirty="0"/>
          </a:p>
        </p:txBody>
      </p:sp>
      <p:sp>
        <p:nvSpPr>
          <p:cNvPr id="10" name="Rectangle 9">
            <a:extLst>
              <a:ext uri="{FF2B5EF4-FFF2-40B4-BE49-F238E27FC236}">
                <a16:creationId xmlns:a16="http://schemas.microsoft.com/office/drawing/2014/main" xmlns="" id="{A2204C0B-C145-40E0-B44C-0F08DC7917EB}"/>
              </a:ext>
            </a:extLst>
          </p:cNvPr>
          <p:cNvSpPr/>
          <p:nvPr/>
        </p:nvSpPr>
        <p:spPr>
          <a:xfrm>
            <a:off x="4267201" y="3893127"/>
            <a:ext cx="1052945" cy="706582"/>
          </a:xfrm>
          <a:prstGeom prst="rect">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2" name="Straight Arrow Connector 11">
            <a:extLst>
              <a:ext uri="{FF2B5EF4-FFF2-40B4-BE49-F238E27FC236}">
                <a16:creationId xmlns:a16="http://schemas.microsoft.com/office/drawing/2014/main" xmlns="" id="{BC0B6264-71B8-4DEB-A761-5045E0D1109C}"/>
              </a:ext>
            </a:extLst>
          </p:cNvPr>
          <p:cNvCxnSpPr>
            <a:stCxn id="10" idx="3"/>
          </p:cNvCxnSpPr>
          <p:nvPr/>
        </p:nvCxnSpPr>
        <p:spPr>
          <a:xfrm flipV="1">
            <a:off x="5320146" y="4243718"/>
            <a:ext cx="903983" cy="27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xmlns="" id="{D79DA838-A45A-4102-812D-81995E85E3FB}"/>
              </a:ext>
            </a:extLst>
          </p:cNvPr>
          <p:cNvPicPr>
            <a:picLocks noChangeAspect="1"/>
          </p:cNvPicPr>
          <p:nvPr/>
        </p:nvPicPr>
        <p:blipFill>
          <a:blip r:embed="rId5"/>
          <a:stretch>
            <a:fillRect/>
          </a:stretch>
        </p:blipFill>
        <p:spPr>
          <a:xfrm>
            <a:off x="6224129" y="2234504"/>
            <a:ext cx="4291472" cy="3736956"/>
          </a:xfrm>
          <a:prstGeom prst="rect">
            <a:avLst/>
          </a:prstGeom>
        </p:spPr>
      </p:pic>
    </p:spTree>
    <p:extLst>
      <p:ext uri="{BB962C8B-B14F-4D97-AF65-F5344CB8AC3E}">
        <p14:creationId xmlns:p14="http://schemas.microsoft.com/office/powerpoint/2010/main" val="1249299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BE85E3-4723-4F8B-9BB0-243CE085B7EC}"/>
              </a:ext>
            </a:extLst>
          </p:cNvPr>
          <p:cNvSpPr>
            <a:spLocks noGrp="1"/>
          </p:cNvSpPr>
          <p:nvPr>
            <p:ph type="title"/>
          </p:nvPr>
        </p:nvSpPr>
        <p:spPr>
          <a:xfrm>
            <a:off x="1985191" y="477105"/>
            <a:ext cx="7163499" cy="611649"/>
          </a:xfrm>
        </p:spPr>
        <p:txBody>
          <a:bodyPr>
            <a:normAutofit fontScale="90000"/>
          </a:bodyPr>
          <a:lstStyle/>
          <a:p>
            <a:r>
              <a:rPr lang="en-GB" dirty="0"/>
              <a:t>Evidence Based Interventions</a:t>
            </a:r>
          </a:p>
        </p:txBody>
      </p:sp>
      <p:sp>
        <p:nvSpPr>
          <p:cNvPr id="7" name="Content Placeholder 1">
            <a:extLst>
              <a:ext uri="{FF2B5EF4-FFF2-40B4-BE49-F238E27FC236}">
                <a16:creationId xmlns:a16="http://schemas.microsoft.com/office/drawing/2014/main" xmlns="" id="{FDDD36C2-C5B2-4E9F-A460-FBA3749F9BB8}"/>
              </a:ext>
            </a:extLst>
          </p:cNvPr>
          <p:cNvSpPr>
            <a:spLocks noGrp="1"/>
          </p:cNvSpPr>
          <p:nvPr>
            <p:ph sz="quarter" idx="10"/>
          </p:nvPr>
        </p:nvSpPr>
        <p:spPr>
          <a:xfrm>
            <a:off x="1989179" y="1288474"/>
            <a:ext cx="8341196" cy="4845041"/>
          </a:xfrm>
        </p:spPr>
        <p:txBody>
          <a:bodyPr/>
          <a:lstStyle/>
          <a:p>
            <a:r>
              <a:rPr lang="en-GB" dirty="0"/>
              <a:t>The evidence-based interventions (EBI) programme has been developed to help make sure patients are not offered unnecessary treatment on the NHS.  Unnecessary treatments can cause harm to patients, and the programme aims to prevent this.</a:t>
            </a:r>
          </a:p>
          <a:p>
            <a:r>
              <a:rPr lang="en-GB" dirty="0"/>
              <a:t>Initial focus on 17 interventions – </a:t>
            </a:r>
            <a:r>
              <a:rPr lang="en-GB" dirty="0">
                <a:hlinkClick r:id="rId2"/>
              </a:rPr>
              <a:t>dashboard to track activity now available on ePACT2</a:t>
            </a:r>
            <a:endParaRPr lang="en-GB" dirty="0"/>
          </a:p>
          <a:p>
            <a:pPr lvl="1"/>
            <a:r>
              <a:rPr lang="en-GB" dirty="0"/>
              <a:t>7 relevant for MSK patient care are highlighted below</a:t>
            </a:r>
          </a:p>
          <a:p>
            <a:r>
              <a:rPr lang="en-GB" dirty="0"/>
              <a:t>2 that should not be routinely offered to patients unless there are exceptional circumstances</a:t>
            </a:r>
          </a:p>
          <a:p>
            <a:pPr lvl="1"/>
            <a:r>
              <a:rPr lang="en-GB" dirty="0"/>
              <a:t>Knee arthroscopy for osteoarthritis </a:t>
            </a:r>
          </a:p>
          <a:p>
            <a:pPr lvl="1"/>
            <a:r>
              <a:rPr lang="en-GB" dirty="0"/>
              <a:t>Back pain injections for non-specific back pain without sciatica</a:t>
            </a:r>
          </a:p>
          <a:p>
            <a:r>
              <a:rPr lang="en-GB" dirty="0"/>
              <a:t>5 that should only be offered to patients when certain clinical criteria are met </a:t>
            </a:r>
          </a:p>
          <a:p>
            <a:pPr lvl="1"/>
            <a:r>
              <a:rPr lang="en-GB" dirty="0"/>
              <a:t>Shoulder decompression</a:t>
            </a:r>
          </a:p>
          <a:p>
            <a:pPr lvl="1"/>
            <a:r>
              <a:rPr lang="en-GB" dirty="0"/>
              <a:t>Carpal tunnel syndrome release</a:t>
            </a:r>
          </a:p>
          <a:p>
            <a:pPr lvl="1"/>
            <a:r>
              <a:rPr lang="en-GB" dirty="0"/>
              <a:t>Dupuytren’s contracture release</a:t>
            </a:r>
          </a:p>
          <a:p>
            <a:pPr lvl="1"/>
            <a:r>
              <a:rPr lang="en-GB" dirty="0"/>
              <a:t>Ganglion excision</a:t>
            </a:r>
          </a:p>
          <a:p>
            <a:pPr lvl="1"/>
            <a:r>
              <a:rPr lang="en-GB" dirty="0"/>
              <a:t>Trigger finger release</a:t>
            </a:r>
          </a:p>
          <a:p>
            <a:pPr lvl="1"/>
            <a:endParaRPr lang="en-GB" dirty="0"/>
          </a:p>
          <a:p>
            <a:r>
              <a:rPr lang="en-GB" dirty="0"/>
              <a:t>Full guidance </a:t>
            </a:r>
            <a:r>
              <a:rPr lang="en-GB" dirty="0">
                <a:hlinkClick r:id="rId3"/>
              </a:rPr>
              <a:t>https://www.england.nhs.uk/wp-content/uploads/2018/11/ebi-statutory-guidance-v2.pdf</a:t>
            </a:r>
            <a:r>
              <a:rPr lang="en-GB" dirty="0"/>
              <a:t> </a:t>
            </a:r>
          </a:p>
          <a:p>
            <a:pPr marL="0" indent="0">
              <a:buNone/>
            </a:pPr>
            <a:endParaRPr lang="en-GB" dirty="0"/>
          </a:p>
        </p:txBody>
      </p:sp>
    </p:spTree>
    <p:extLst>
      <p:ext uri="{BB962C8B-B14F-4D97-AF65-F5344CB8AC3E}">
        <p14:creationId xmlns:p14="http://schemas.microsoft.com/office/powerpoint/2010/main" val="3456441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BE85E3-4723-4F8B-9BB0-243CE085B7EC}"/>
              </a:ext>
            </a:extLst>
          </p:cNvPr>
          <p:cNvSpPr>
            <a:spLocks noGrp="1"/>
          </p:cNvSpPr>
          <p:nvPr>
            <p:ph type="title"/>
          </p:nvPr>
        </p:nvSpPr>
        <p:spPr>
          <a:xfrm>
            <a:off x="1683083" y="854465"/>
            <a:ext cx="8652409" cy="611649"/>
          </a:xfrm>
        </p:spPr>
        <p:txBody>
          <a:bodyPr>
            <a:normAutofit fontScale="90000"/>
          </a:bodyPr>
          <a:lstStyle/>
          <a:p>
            <a:r>
              <a:rPr lang="en-GB" dirty="0">
                <a:solidFill>
                  <a:srgbClr val="0070C0"/>
                </a:solidFill>
              </a:rPr>
              <a:t>Evidence Based Interventions Dashboard</a:t>
            </a:r>
          </a:p>
        </p:txBody>
      </p:sp>
      <p:sp>
        <p:nvSpPr>
          <p:cNvPr id="8" name="TextBox 7">
            <a:extLst>
              <a:ext uri="{FF2B5EF4-FFF2-40B4-BE49-F238E27FC236}">
                <a16:creationId xmlns:a16="http://schemas.microsoft.com/office/drawing/2014/main" xmlns="" id="{60F8AC56-24D5-45CE-AB00-41647ADE380E}"/>
              </a:ext>
            </a:extLst>
          </p:cNvPr>
          <p:cNvSpPr txBox="1"/>
          <p:nvPr/>
        </p:nvSpPr>
        <p:spPr>
          <a:xfrm>
            <a:off x="1985191" y="5092506"/>
            <a:ext cx="7962375" cy="830997"/>
          </a:xfrm>
          <a:prstGeom prst="rect">
            <a:avLst/>
          </a:prstGeom>
          <a:noFill/>
        </p:spPr>
        <p:txBody>
          <a:bodyPr wrap="square" rtlCol="0">
            <a:spAutoFit/>
          </a:bodyPr>
          <a:lstStyle/>
          <a:p>
            <a:r>
              <a:rPr lang="en-GB" sz="1600" dirty="0"/>
              <a:t>Goal Activity </a:t>
            </a:r>
          </a:p>
          <a:p>
            <a:pPr marL="285750" indent="-285750">
              <a:buFont typeface="Arial" panose="020B0604020202020204" pitchFamily="34" charset="0"/>
              <a:buChar char="•"/>
            </a:pPr>
            <a:r>
              <a:rPr lang="en-GB" sz="1600" dirty="0"/>
              <a:t>Category 1 – do not routinely offer is 0</a:t>
            </a:r>
          </a:p>
          <a:p>
            <a:pPr marL="285750" indent="-285750">
              <a:buFont typeface="Arial" panose="020B0604020202020204" pitchFamily="34" charset="0"/>
              <a:buChar char="•"/>
            </a:pPr>
            <a:r>
              <a:rPr lang="en-GB" sz="1600" dirty="0"/>
              <a:t>Category 2 – only offer when certain clinical criteria are met is 25</a:t>
            </a:r>
            <a:r>
              <a:rPr lang="en-GB" sz="1600" baseline="30000" dirty="0"/>
              <a:t>th</a:t>
            </a:r>
            <a:r>
              <a:rPr lang="en-GB" sz="1600" dirty="0"/>
              <a:t> centile </a:t>
            </a:r>
          </a:p>
        </p:txBody>
      </p:sp>
      <p:pic>
        <p:nvPicPr>
          <p:cNvPr id="4" name="Picture 3">
            <a:extLst>
              <a:ext uri="{FF2B5EF4-FFF2-40B4-BE49-F238E27FC236}">
                <a16:creationId xmlns:a16="http://schemas.microsoft.com/office/drawing/2014/main" xmlns="" id="{87DF8CC8-2B28-478B-A082-4FB26816F5A9}"/>
              </a:ext>
            </a:extLst>
          </p:cNvPr>
          <p:cNvPicPr>
            <a:picLocks noChangeAspect="1"/>
          </p:cNvPicPr>
          <p:nvPr/>
        </p:nvPicPr>
        <p:blipFill>
          <a:blip r:embed="rId2"/>
          <a:stretch>
            <a:fillRect/>
          </a:stretch>
        </p:blipFill>
        <p:spPr>
          <a:xfrm>
            <a:off x="1534803" y="2736372"/>
            <a:ext cx="9105900" cy="457200"/>
          </a:xfrm>
          <a:prstGeom prst="rect">
            <a:avLst/>
          </a:prstGeom>
        </p:spPr>
      </p:pic>
      <p:pic>
        <p:nvPicPr>
          <p:cNvPr id="5" name="Picture 4">
            <a:extLst>
              <a:ext uri="{FF2B5EF4-FFF2-40B4-BE49-F238E27FC236}">
                <a16:creationId xmlns:a16="http://schemas.microsoft.com/office/drawing/2014/main" xmlns="" id="{14C36EBA-9E2B-44E7-94C0-59FE99E1D729}"/>
              </a:ext>
            </a:extLst>
          </p:cNvPr>
          <p:cNvPicPr>
            <a:picLocks noChangeAspect="1"/>
          </p:cNvPicPr>
          <p:nvPr/>
        </p:nvPicPr>
        <p:blipFill>
          <a:blip r:embed="rId3"/>
          <a:stretch>
            <a:fillRect/>
          </a:stretch>
        </p:blipFill>
        <p:spPr>
          <a:xfrm>
            <a:off x="1538288" y="3397371"/>
            <a:ext cx="9115425" cy="1209675"/>
          </a:xfrm>
          <a:prstGeom prst="rect">
            <a:avLst/>
          </a:prstGeom>
        </p:spPr>
      </p:pic>
      <p:sp>
        <p:nvSpPr>
          <p:cNvPr id="7" name="Rectangle 6">
            <a:extLst>
              <a:ext uri="{FF2B5EF4-FFF2-40B4-BE49-F238E27FC236}">
                <a16:creationId xmlns:a16="http://schemas.microsoft.com/office/drawing/2014/main" xmlns="" id="{B577B6BA-DDA5-4F0B-A768-AB394B0B0F7F}"/>
              </a:ext>
            </a:extLst>
          </p:cNvPr>
          <p:cNvSpPr/>
          <p:nvPr/>
        </p:nvSpPr>
        <p:spPr>
          <a:xfrm>
            <a:off x="5966378" y="2736373"/>
            <a:ext cx="689181" cy="1870673"/>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0" name="Straight Arrow Connector 9">
            <a:extLst>
              <a:ext uri="{FF2B5EF4-FFF2-40B4-BE49-F238E27FC236}">
                <a16:creationId xmlns:a16="http://schemas.microsoft.com/office/drawing/2014/main" xmlns="" id="{7ACCB561-3110-4ECF-BF8C-735D9EFE3F35}"/>
              </a:ext>
            </a:extLst>
          </p:cNvPr>
          <p:cNvCxnSpPr/>
          <p:nvPr/>
        </p:nvCxnSpPr>
        <p:spPr>
          <a:xfrm flipV="1">
            <a:off x="3243616" y="4607046"/>
            <a:ext cx="2702257" cy="6473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582FFBB6-0123-4E50-828D-9811E6B59139}"/>
              </a:ext>
            </a:extLst>
          </p:cNvPr>
          <p:cNvPicPr>
            <a:picLocks noChangeAspect="1"/>
          </p:cNvPicPr>
          <p:nvPr/>
        </p:nvPicPr>
        <p:blipFill>
          <a:blip r:embed="rId4"/>
          <a:stretch>
            <a:fillRect/>
          </a:stretch>
        </p:blipFill>
        <p:spPr>
          <a:xfrm>
            <a:off x="1547813" y="1390503"/>
            <a:ext cx="9096375" cy="1238250"/>
          </a:xfrm>
          <a:prstGeom prst="rect">
            <a:avLst/>
          </a:prstGeom>
        </p:spPr>
      </p:pic>
    </p:spTree>
    <p:extLst>
      <p:ext uri="{BB962C8B-B14F-4D97-AF65-F5344CB8AC3E}">
        <p14:creationId xmlns:p14="http://schemas.microsoft.com/office/powerpoint/2010/main" val="6292588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BE85E3-4723-4F8B-9BB0-243CE085B7EC}"/>
              </a:ext>
            </a:extLst>
          </p:cNvPr>
          <p:cNvSpPr>
            <a:spLocks noGrp="1"/>
          </p:cNvSpPr>
          <p:nvPr>
            <p:ph type="title"/>
          </p:nvPr>
        </p:nvSpPr>
        <p:spPr>
          <a:xfrm>
            <a:off x="1549580" y="257238"/>
            <a:ext cx="7613665" cy="611649"/>
          </a:xfrm>
        </p:spPr>
        <p:txBody>
          <a:bodyPr/>
          <a:lstStyle/>
          <a:p>
            <a:r>
              <a:rPr lang="en-GB" sz="3000" dirty="0"/>
              <a:t>EBI Dashboard – Knee Arthroscopy</a:t>
            </a:r>
          </a:p>
        </p:txBody>
      </p:sp>
      <p:sp>
        <p:nvSpPr>
          <p:cNvPr id="12" name="TextBox 11">
            <a:extLst>
              <a:ext uri="{FF2B5EF4-FFF2-40B4-BE49-F238E27FC236}">
                <a16:creationId xmlns:a16="http://schemas.microsoft.com/office/drawing/2014/main" xmlns="" id="{CD39D180-6721-4A96-A0A0-6B4284580684}"/>
              </a:ext>
            </a:extLst>
          </p:cNvPr>
          <p:cNvSpPr txBox="1"/>
          <p:nvPr/>
        </p:nvSpPr>
        <p:spPr>
          <a:xfrm>
            <a:off x="9059732" y="3984536"/>
            <a:ext cx="2329694" cy="2677656"/>
          </a:xfrm>
          <a:prstGeom prst="rect">
            <a:avLst/>
          </a:prstGeom>
          <a:noFill/>
        </p:spPr>
        <p:txBody>
          <a:bodyPr wrap="square" rtlCol="0">
            <a:spAutoFit/>
          </a:bodyPr>
          <a:lstStyle/>
          <a:p>
            <a:r>
              <a:rPr lang="en-GB" sz="1200" dirty="0"/>
              <a:t>CCGs left to right</a:t>
            </a:r>
          </a:p>
          <a:p>
            <a:r>
              <a:rPr lang="en-GB" sz="1200" dirty="0"/>
              <a:t>Age-Sex Rates per 100,00 </a:t>
            </a:r>
          </a:p>
          <a:p>
            <a:pPr marL="285750" indent="-285750">
              <a:buFont typeface="Arial" panose="020B0604020202020204" pitchFamily="34" charset="0"/>
              <a:buChar char="•"/>
            </a:pPr>
            <a:r>
              <a:rPr lang="en-GB" sz="1200" b="1" dirty="0"/>
              <a:t>HAST = 1</a:t>
            </a:r>
          </a:p>
          <a:p>
            <a:pPr marL="285750" indent="-285750">
              <a:buFont typeface="Arial" panose="020B0604020202020204" pitchFamily="34" charset="0"/>
              <a:buChar char="•"/>
            </a:pPr>
            <a:r>
              <a:rPr lang="en-GB" sz="1200" b="1" dirty="0"/>
              <a:t>South Tees = 1</a:t>
            </a:r>
          </a:p>
          <a:p>
            <a:pPr marL="285750" indent="-285750">
              <a:buFont typeface="Arial" panose="020B0604020202020204" pitchFamily="34" charset="0"/>
              <a:buChar char="•"/>
            </a:pPr>
            <a:r>
              <a:rPr lang="en-GB" sz="1200" b="1" dirty="0"/>
              <a:t>North Durham = 1.9</a:t>
            </a:r>
          </a:p>
          <a:p>
            <a:pPr marL="285750" indent="-285750">
              <a:buFont typeface="Arial" panose="020B0604020202020204" pitchFamily="34" charset="0"/>
              <a:buChar char="•"/>
            </a:pPr>
            <a:r>
              <a:rPr lang="en-GB" sz="1200" b="1" dirty="0"/>
              <a:t>HRW = 2.5</a:t>
            </a:r>
          </a:p>
          <a:p>
            <a:pPr marL="285750" indent="-285750">
              <a:buFont typeface="Arial" panose="020B0604020202020204" pitchFamily="34" charset="0"/>
              <a:buChar char="•"/>
            </a:pPr>
            <a:r>
              <a:rPr lang="en-GB" sz="1200" b="1" dirty="0"/>
              <a:t>DDES = 3.2</a:t>
            </a:r>
          </a:p>
          <a:p>
            <a:pPr marL="285750" indent="-285750">
              <a:buFont typeface="Arial" panose="020B0604020202020204" pitchFamily="34" charset="0"/>
              <a:buChar char="•"/>
            </a:pPr>
            <a:r>
              <a:rPr lang="en-GB" sz="1200" b="1" dirty="0"/>
              <a:t>Darlington = 3.5</a:t>
            </a:r>
          </a:p>
          <a:p>
            <a:pPr marL="285750" indent="-285750">
              <a:buFont typeface="Arial" panose="020B0604020202020204" pitchFamily="34" charset="0"/>
              <a:buChar char="•"/>
            </a:pPr>
            <a:r>
              <a:rPr lang="en-GB" sz="1200" b="1" dirty="0"/>
              <a:t>South Tyneside = 3.6</a:t>
            </a:r>
          </a:p>
          <a:p>
            <a:pPr marL="285750" indent="-285750">
              <a:buFont typeface="Arial" panose="020B0604020202020204" pitchFamily="34" charset="0"/>
              <a:buChar char="•"/>
            </a:pPr>
            <a:r>
              <a:rPr lang="en-GB" sz="1200" b="1" dirty="0"/>
              <a:t>Northumberland = 3.6</a:t>
            </a:r>
          </a:p>
          <a:p>
            <a:pPr marL="285750" indent="-285750">
              <a:buFont typeface="Arial" panose="020B0604020202020204" pitchFamily="34" charset="0"/>
              <a:buChar char="•"/>
            </a:pPr>
            <a:r>
              <a:rPr lang="en-GB" sz="1200" b="1" dirty="0"/>
              <a:t>Newcastle Gateshead = 4.0</a:t>
            </a:r>
          </a:p>
          <a:p>
            <a:pPr marL="285750" indent="-285750">
              <a:buFont typeface="Arial" panose="020B0604020202020204" pitchFamily="34" charset="0"/>
              <a:buChar char="•"/>
            </a:pPr>
            <a:r>
              <a:rPr lang="en-GB" sz="1200" b="1" dirty="0"/>
              <a:t>North Tyneside = 4.3</a:t>
            </a:r>
          </a:p>
          <a:p>
            <a:pPr marL="285750" indent="-285750">
              <a:buFont typeface="Arial" panose="020B0604020202020204" pitchFamily="34" charset="0"/>
              <a:buChar char="•"/>
            </a:pPr>
            <a:r>
              <a:rPr lang="en-GB" sz="1200" b="1" dirty="0"/>
              <a:t>Sunderland = 5.0</a:t>
            </a:r>
          </a:p>
          <a:p>
            <a:pPr marL="285750" indent="-285750">
              <a:buFont typeface="Arial" panose="020B0604020202020204" pitchFamily="34" charset="0"/>
              <a:buChar char="•"/>
            </a:pPr>
            <a:r>
              <a:rPr lang="en-GB" sz="1200" b="1" dirty="0"/>
              <a:t>North Cumbria = 6.2</a:t>
            </a:r>
          </a:p>
        </p:txBody>
      </p:sp>
      <p:sp>
        <p:nvSpPr>
          <p:cNvPr id="16" name="TextBox 15">
            <a:extLst>
              <a:ext uri="{FF2B5EF4-FFF2-40B4-BE49-F238E27FC236}">
                <a16:creationId xmlns:a16="http://schemas.microsoft.com/office/drawing/2014/main" xmlns="" id="{0DF2A457-7297-40AF-B554-9E1B47ACE8D8}"/>
              </a:ext>
            </a:extLst>
          </p:cNvPr>
          <p:cNvSpPr txBox="1"/>
          <p:nvPr/>
        </p:nvSpPr>
        <p:spPr>
          <a:xfrm>
            <a:off x="8825195" y="3014151"/>
            <a:ext cx="2798768" cy="246221"/>
          </a:xfrm>
          <a:prstGeom prst="rect">
            <a:avLst/>
          </a:prstGeom>
          <a:noFill/>
        </p:spPr>
        <p:txBody>
          <a:bodyPr wrap="square" rtlCol="0">
            <a:spAutoFit/>
          </a:bodyPr>
          <a:lstStyle/>
          <a:p>
            <a:r>
              <a:rPr lang="en-GB" sz="1000" dirty="0"/>
              <a:t> Plus 7 NHS &amp; Private Providers &lt;8 each (total 17) </a:t>
            </a:r>
          </a:p>
        </p:txBody>
      </p:sp>
      <p:pic>
        <p:nvPicPr>
          <p:cNvPr id="2" name="Picture 1">
            <a:extLst>
              <a:ext uri="{FF2B5EF4-FFF2-40B4-BE49-F238E27FC236}">
                <a16:creationId xmlns:a16="http://schemas.microsoft.com/office/drawing/2014/main" xmlns="" id="{A87C829A-B9F2-4EBF-8BBC-57BF28502A34}"/>
              </a:ext>
            </a:extLst>
          </p:cNvPr>
          <p:cNvPicPr>
            <a:picLocks noChangeAspect="1"/>
          </p:cNvPicPr>
          <p:nvPr/>
        </p:nvPicPr>
        <p:blipFill>
          <a:blip r:embed="rId2"/>
          <a:stretch>
            <a:fillRect/>
          </a:stretch>
        </p:blipFill>
        <p:spPr>
          <a:xfrm>
            <a:off x="568037" y="962471"/>
            <a:ext cx="7384474" cy="1866569"/>
          </a:xfrm>
          <a:prstGeom prst="rect">
            <a:avLst/>
          </a:prstGeom>
        </p:spPr>
      </p:pic>
      <p:pic>
        <p:nvPicPr>
          <p:cNvPr id="4" name="Picture 3">
            <a:extLst>
              <a:ext uri="{FF2B5EF4-FFF2-40B4-BE49-F238E27FC236}">
                <a16:creationId xmlns:a16="http://schemas.microsoft.com/office/drawing/2014/main" xmlns="" id="{D2B1690A-24CC-47B9-9A43-4094417A5D37}"/>
              </a:ext>
            </a:extLst>
          </p:cNvPr>
          <p:cNvPicPr>
            <a:picLocks noChangeAspect="1"/>
          </p:cNvPicPr>
          <p:nvPr/>
        </p:nvPicPr>
        <p:blipFill>
          <a:blip r:embed="rId3"/>
          <a:stretch>
            <a:fillRect/>
          </a:stretch>
        </p:blipFill>
        <p:spPr>
          <a:xfrm>
            <a:off x="568037" y="2815019"/>
            <a:ext cx="7384474" cy="1891330"/>
          </a:xfrm>
          <a:prstGeom prst="rect">
            <a:avLst/>
          </a:prstGeom>
        </p:spPr>
      </p:pic>
      <p:pic>
        <p:nvPicPr>
          <p:cNvPr id="6" name="Picture 5">
            <a:extLst>
              <a:ext uri="{FF2B5EF4-FFF2-40B4-BE49-F238E27FC236}">
                <a16:creationId xmlns:a16="http://schemas.microsoft.com/office/drawing/2014/main" xmlns="" id="{78BD2C7C-312F-4728-98E4-B8123FD60253}"/>
              </a:ext>
            </a:extLst>
          </p:cNvPr>
          <p:cNvPicPr>
            <a:picLocks noChangeAspect="1"/>
          </p:cNvPicPr>
          <p:nvPr/>
        </p:nvPicPr>
        <p:blipFill>
          <a:blip r:embed="rId4"/>
          <a:stretch>
            <a:fillRect/>
          </a:stretch>
        </p:blipFill>
        <p:spPr>
          <a:xfrm>
            <a:off x="8021786" y="1534636"/>
            <a:ext cx="3988362" cy="1434838"/>
          </a:xfrm>
          <a:prstGeom prst="rect">
            <a:avLst/>
          </a:prstGeom>
        </p:spPr>
      </p:pic>
      <p:pic>
        <p:nvPicPr>
          <p:cNvPr id="8" name="Picture 7">
            <a:extLst>
              <a:ext uri="{FF2B5EF4-FFF2-40B4-BE49-F238E27FC236}">
                <a16:creationId xmlns:a16="http://schemas.microsoft.com/office/drawing/2014/main" xmlns="" id="{5404B4A3-1303-4065-AC16-11044BB83F5D}"/>
              </a:ext>
            </a:extLst>
          </p:cNvPr>
          <p:cNvPicPr>
            <a:picLocks noChangeAspect="1"/>
          </p:cNvPicPr>
          <p:nvPr/>
        </p:nvPicPr>
        <p:blipFill>
          <a:blip r:embed="rId5"/>
          <a:stretch>
            <a:fillRect/>
          </a:stretch>
        </p:blipFill>
        <p:spPr>
          <a:xfrm>
            <a:off x="615537" y="4809644"/>
            <a:ext cx="7336974" cy="1852548"/>
          </a:xfrm>
          <a:prstGeom prst="rect">
            <a:avLst/>
          </a:prstGeom>
        </p:spPr>
      </p:pic>
    </p:spTree>
    <p:extLst>
      <p:ext uri="{BB962C8B-B14F-4D97-AF65-F5344CB8AC3E}">
        <p14:creationId xmlns:p14="http://schemas.microsoft.com/office/powerpoint/2010/main" val="2589204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BE85E3-4723-4F8B-9BB0-243CE085B7EC}"/>
              </a:ext>
            </a:extLst>
          </p:cNvPr>
          <p:cNvSpPr>
            <a:spLocks noGrp="1"/>
          </p:cNvSpPr>
          <p:nvPr>
            <p:ph type="title"/>
          </p:nvPr>
        </p:nvSpPr>
        <p:spPr>
          <a:xfrm>
            <a:off x="1541272" y="287947"/>
            <a:ext cx="7613665" cy="611649"/>
          </a:xfrm>
        </p:spPr>
        <p:txBody>
          <a:bodyPr/>
          <a:lstStyle/>
          <a:p>
            <a:r>
              <a:rPr lang="en-GB" sz="3000" dirty="0">
                <a:solidFill>
                  <a:srgbClr val="0070C0"/>
                </a:solidFill>
              </a:rPr>
              <a:t>EBI Dashboard – Back Injections</a:t>
            </a:r>
          </a:p>
        </p:txBody>
      </p:sp>
      <p:sp>
        <p:nvSpPr>
          <p:cNvPr id="12" name="TextBox 11">
            <a:extLst>
              <a:ext uri="{FF2B5EF4-FFF2-40B4-BE49-F238E27FC236}">
                <a16:creationId xmlns:a16="http://schemas.microsoft.com/office/drawing/2014/main" xmlns="" id="{CD39D180-6721-4A96-A0A0-6B4284580684}"/>
              </a:ext>
            </a:extLst>
          </p:cNvPr>
          <p:cNvSpPr txBox="1"/>
          <p:nvPr/>
        </p:nvSpPr>
        <p:spPr>
          <a:xfrm>
            <a:off x="9220296" y="3732744"/>
            <a:ext cx="2267301" cy="2677656"/>
          </a:xfrm>
          <a:prstGeom prst="rect">
            <a:avLst/>
          </a:prstGeom>
          <a:noFill/>
        </p:spPr>
        <p:txBody>
          <a:bodyPr wrap="square" rtlCol="0">
            <a:spAutoFit/>
          </a:bodyPr>
          <a:lstStyle/>
          <a:p>
            <a:r>
              <a:rPr lang="en-GB" sz="1200" dirty="0"/>
              <a:t>CCGs left to right</a:t>
            </a:r>
          </a:p>
          <a:p>
            <a:r>
              <a:rPr lang="en-GB" sz="1200" dirty="0"/>
              <a:t>Age-Sex Rates per 100,00 </a:t>
            </a:r>
          </a:p>
          <a:p>
            <a:pPr marL="285750" indent="-285750">
              <a:buFont typeface="Arial" panose="020B0604020202020204" pitchFamily="34" charset="0"/>
              <a:buChar char="•"/>
            </a:pPr>
            <a:r>
              <a:rPr lang="en-GB" sz="1200" b="1" dirty="0"/>
              <a:t>Northumberland = 2.0</a:t>
            </a:r>
          </a:p>
          <a:p>
            <a:pPr marL="285750" indent="-285750">
              <a:buFont typeface="Arial" panose="020B0604020202020204" pitchFamily="34" charset="0"/>
              <a:buChar char="•"/>
            </a:pPr>
            <a:r>
              <a:rPr lang="en-GB" sz="1200" b="1" dirty="0"/>
              <a:t>Darlington = 2.6</a:t>
            </a:r>
          </a:p>
          <a:p>
            <a:pPr marL="285750" indent="-285750">
              <a:buFont typeface="Arial" panose="020B0604020202020204" pitchFamily="34" charset="0"/>
              <a:buChar char="•"/>
            </a:pPr>
            <a:r>
              <a:rPr lang="en-GB" sz="1200" b="1" dirty="0"/>
              <a:t>HAST = 3.2</a:t>
            </a:r>
          </a:p>
          <a:p>
            <a:pPr marL="285750" indent="-285750">
              <a:buFont typeface="Arial" panose="020B0604020202020204" pitchFamily="34" charset="0"/>
              <a:buChar char="•"/>
            </a:pPr>
            <a:r>
              <a:rPr lang="en-GB" sz="1200" b="1" dirty="0"/>
              <a:t>North Tyneside = 4.6</a:t>
            </a:r>
          </a:p>
          <a:p>
            <a:pPr marL="285750" indent="-285750">
              <a:buFont typeface="Arial" panose="020B0604020202020204" pitchFamily="34" charset="0"/>
              <a:buChar char="•"/>
            </a:pPr>
            <a:r>
              <a:rPr lang="en-GB" sz="1200" b="1" dirty="0"/>
              <a:t>HRW = 7.7</a:t>
            </a:r>
          </a:p>
          <a:p>
            <a:pPr marL="285750" indent="-285750">
              <a:buFont typeface="Arial" panose="020B0604020202020204" pitchFamily="34" charset="0"/>
              <a:buChar char="•"/>
            </a:pPr>
            <a:r>
              <a:rPr lang="en-GB" sz="1200" b="1" dirty="0"/>
              <a:t>DDES = 10.0</a:t>
            </a:r>
          </a:p>
          <a:p>
            <a:pPr marL="285750" indent="-285750">
              <a:buFont typeface="Arial" panose="020B0604020202020204" pitchFamily="34" charset="0"/>
              <a:buChar char="•"/>
            </a:pPr>
            <a:r>
              <a:rPr lang="en-GB" sz="1200" b="1" dirty="0"/>
              <a:t>North Cumbria = 10.8</a:t>
            </a:r>
          </a:p>
          <a:p>
            <a:pPr marL="285750" indent="-285750">
              <a:buFont typeface="Arial" panose="020B0604020202020204" pitchFamily="34" charset="0"/>
              <a:buChar char="•"/>
            </a:pPr>
            <a:r>
              <a:rPr lang="en-GB" sz="1200" b="1" dirty="0"/>
              <a:t>Newcastle Gateshead = 11.2</a:t>
            </a:r>
          </a:p>
          <a:p>
            <a:pPr marL="285750" indent="-285750">
              <a:buFont typeface="Arial" panose="020B0604020202020204" pitchFamily="34" charset="0"/>
              <a:buChar char="•"/>
            </a:pPr>
            <a:r>
              <a:rPr lang="en-GB" sz="1200" b="1" dirty="0"/>
              <a:t>South Tyneside = 11.70</a:t>
            </a:r>
          </a:p>
          <a:p>
            <a:pPr marL="285750" indent="-285750">
              <a:buFont typeface="Arial" panose="020B0604020202020204" pitchFamily="34" charset="0"/>
              <a:buChar char="•"/>
            </a:pPr>
            <a:r>
              <a:rPr lang="en-GB" sz="1200" b="1" dirty="0"/>
              <a:t>Sunderland = 12.1</a:t>
            </a:r>
          </a:p>
          <a:p>
            <a:pPr marL="285750" indent="-285750">
              <a:buFont typeface="Arial" panose="020B0604020202020204" pitchFamily="34" charset="0"/>
              <a:buChar char="•"/>
            </a:pPr>
            <a:r>
              <a:rPr lang="en-GB" sz="1200" b="1" dirty="0"/>
              <a:t>South Tees = 12.8</a:t>
            </a:r>
          </a:p>
          <a:p>
            <a:pPr marL="285750" indent="-285750">
              <a:buFont typeface="Arial" panose="020B0604020202020204" pitchFamily="34" charset="0"/>
              <a:buChar char="•"/>
            </a:pPr>
            <a:r>
              <a:rPr lang="en-GB" sz="1200" b="1" dirty="0"/>
              <a:t>North Durham =13.5</a:t>
            </a:r>
          </a:p>
        </p:txBody>
      </p:sp>
      <p:pic>
        <p:nvPicPr>
          <p:cNvPr id="2" name="Picture 1">
            <a:extLst>
              <a:ext uri="{FF2B5EF4-FFF2-40B4-BE49-F238E27FC236}">
                <a16:creationId xmlns:a16="http://schemas.microsoft.com/office/drawing/2014/main" xmlns="" id="{C5EF04A4-1EDB-433E-901E-57F2F84750B8}"/>
              </a:ext>
            </a:extLst>
          </p:cNvPr>
          <p:cNvPicPr>
            <a:picLocks noChangeAspect="1"/>
          </p:cNvPicPr>
          <p:nvPr/>
        </p:nvPicPr>
        <p:blipFill>
          <a:blip r:embed="rId2"/>
          <a:stretch>
            <a:fillRect/>
          </a:stretch>
        </p:blipFill>
        <p:spPr>
          <a:xfrm>
            <a:off x="926826" y="4678420"/>
            <a:ext cx="7114076" cy="1850524"/>
          </a:xfrm>
          <a:prstGeom prst="rect">
            <a:avLst/>
          </a:prstGeom>
        </p:spPr>
      </p:pic>
      <p:pic>
        <p:nvPicPr>
          <p:cNvPr id="4" name="Picture 3">
            <a:extLst>
              <a:ext uri="{FF2B5EF4-FFF2-40B4-BE49-F238E27FC236}">
                <a16:creationId xmlns:a16="http://schemas.microsoft.com/office/drawing/2014/main" xmlns="" id="{E5B88D5D-B75A-4523-96B2-74AF6BDB6B9F}"/>
              </a:ext>
            </a:extLst>
          </p:cNvPr>
          <p:cNvPicPr>
            <a:picLocks noChangeAspect="1"/>
          </p:cNvPicPr>
          <p:nvPr/>
        </p:nvPicPr>
        <p:blipFill>
          <a:blip r:embed="rId3"/>
          <a:stretch>
            <a:fillRect/>
          </a:stretch>
        </p:blipFill>
        <p:spPr>
          <a:xfrm>
            <a:off x="740026" y="985135"/>
            <a:ext cx="7300876" cy="1887401"/>
          </a:xfrm>
          <a:prstGeom prst="rect">
            <a:avLst/>
          </a:prstGeom>
        </p:spPr>
      </p:pic>
      <p:pic>
        <p:nvPicPr>
          <p:cNvPr id="5" name="Picture 4">
            <a:extLst>
              <a:ext uri="{FF2B5EF4-FFF2-40B4-BE49-F238E27FC236}">
                <a16:creationId xmlns:a16="http://schemas.microsoft.com/office/drawing/2014/main" xmlns="" id="{9878B2F7-3405-4CA6-986F-EF79E31F6689}"/>
              </a:ext>
            </a:extLst>
          </p:cNvPr>
          <p:cNvPicPr>
            <a:picLocks noChangeAspect="1"/>
          </p:cNvPicPr>
          <p:nvPr/>
        </p:nvPicPr>
        <p:blipFill>
          <a:blip r:embed="rId4"/>
          <a:stretch>
            <a:fillRect/>
          </a:stretch>
        </p:blipFill>
        <p:spPr>
          <a:xfrm>
            <a:off x="926826" y="2831778"/>
            <a:ext cx="7161185" cy="1846641"/>
          </a:xfrm>
          <a:prstGeom prst="rect">
            <a:avLst/>
          </a:prstGeom>
        </p:spPr>
      </p:pic>
      <p:pic>
        <p:nvPicPr>
          <p:cNvPr id="7" name="Picture 6">
            <a:extLst>
              <a:ext uri="{FF2B5EF4-FFF2-40B4-BE49-F238E27FC236}">
                <a16:creationId xmlns:a16="http://schemas.microsoft.com/office/drawing/2014/main" xmlns="" id="{0F0DB09E-6B90-4D82-9971-5F86C5266DAC}"/>
              </a:ext>
            </a:extLst>
          </p:cNvPr>
          <p:cNvPicPr>
            <a:picLocks noChangeAspect="1"/>
          </p:cNvPicPr>
          <p:nvPr/>
        </p:nvPicPr>
        <p:blipFill>
          <a:blip r:embed="rId5"/>
          <a:stretch>
            <a:fillRect/>
          </a:stretch>
        </p:blipFill>
        <p:spPr>
          <a:xfrm>
            <a:off x="8251870" y="1285090"/>
            <a:ext cx="3757864" cy="1326741"/>
          </a:xfrm>
          <a:prstGeom prst="rect">
            <a:avLst/>
          </a:prstGeom>
        </p:spPr>
      </p:pic>
      <p:sp>
        <p:nvSpPr>
          <p:cNvPr id="13" name="TextBox 12">
            <a:extLst>
              <a:ext uri="{FF2B5EF4-FFF2-40B4-BE49-F238E27FC236}">
                <a16:creationId xmlns:a16="http://schemas.microsoft.com/office/drawing/2014/main" xmlns="" id="{5F0FCE53-3E01-4F49-8863-30E385506E95}"/>
              </a:ext>
            </a:extLst>
          </p:cNvPr>
          <p:cNvSpPr txBox="1"/>
          <p:nvPr/>
        </p:nvSpPr>
        <p:spPr>
          <a:xfrm>
            <a:off x="8967922" y="2708667"/>
            <a:ext cx="2772047" cy="246221"/>
          </a:xfrm>
          <a:prstGeom prst="rect">
            <a:avLst/>
          </a:prstGeom>
          <a:noFill/>
        </p:spPr>
        <p:txBody>
          <a:bodyPr wrap="square" rtlCol="0">
            <a:spAutoFit/>
          </a:bodyPr>
          <a:lstStyle/>
          <a:p>
            <a:r>
              <a:rPr lang="en-GB" sz="1000" dirty="0"/>
              <a:t>Plus 10 NHS &amp; Private Providers &lt;8 each (total 24) </a:t>
            </a:r>
          </a:p>
        </p:txBody>
      </p:sp>
    </p:spTree>
    <p:extLst>
      <p:ext uri="{BB962C8B-B14F-4D97-AF65-F5344CB8AC3E}">
        <p14:creationId xmlns:p14="http://schemas.microsoft.com/office/powerpoint/2010/main" val="1684555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BE85E3-4723-4F8B-9BB0-243CE085B7EC}"/>
              </a:ext>
            </a:extLst>
          </p:cNvPr>
          <p:cNvSpPr>
            <a:spLocks noGrp="1"/>
          </p:cNvSpPr>
          <p:nvPr>
            <p:ph type="title"/>
          </p:nvPr>
        </p:nvSpPr>
        <p:spPr>
          <a:xfrm>
            <a:off x="1541272" y="287947"/>
            <a:ext cx="7865965" cy="611649"/>
          </a:xfrm>
        </p:spPr>
        <p:txBody>
          <a:bodyPr/>
          <a:lstStyle/>
          <a:p>
            <a:r>
              <a:rPr lang="en-GB" sz="3000" dirty="0">
                <a:solidFill>
                  <a:srgbClr val="0070C0"/>
                </a:solidFill>
              </a:rPr>
              <a:t>EBI Dashboard – Shoulder Decompression</a:t>
            </a:r>
          </a:p>
        </p:txBody>
      </p:sp>
      <p:sp>
        <p:nvSpPr>
          <p:cNvPr id="12" name="TextBox 11">
            <a:extLst>
              <a:ext uri="{FF2B5EF4-FFF2-40B4-BE49-F238E27FC236}">
                <a16:creationId xmlns:a16="http://schemas.microsoft.com/office/drawing/2014/main" xmlns="" id="{CD39D180-6721-4A96-A0A0-6B4284580684}"/>
              </a:ext>
            </a:extLst>
          </p:cNvPr>
          <p:cNvSpPr txBox="1"/>
          <p:nvPr/>
        </p:nvSpPr>
        <p:spPr>
          <a:xfrm>
            <a:off x="9169759" y="3646633"/>
            <a:ext cx="2220989" cy="2677656"/>
          </a:xfrm>
          <a:prstGeom prst="rect">
            <a:avLst/>
          </a:prstGeom>
          <a:noFill/>
        </p:spPr>
        <p:txBody>
          <a:bodyPr wrap="square" rtlCol="0">
            <a:spAutoFit/>
          </a:bodyPr>
          <a:lstStyle/>
          <a:p>
            <a:r>
              <a:rPr lang="en-GB" sz="1200" dirty="0"/>
              <a:t>CCGs left to right</a:t>
            </a:r>
          </a:p>
          <a:p>
            <a:r>
              <a:rPr lang="en-GB" sz="1200" dirty="0"/>
              <a:t>Age-Sex Rates per 100,00 </a:t>
            </a:r>
          </a:p>
          <a:p>
            <a:pPr marL="285750" indent="-285750">
              <a:buFont typeface="Arial" panose="020B0604020202020204" pitchFamily="34" charset="0"/>
              <a:buChar char="•"/>
            </a:pPr>
            <a:r>
              <a:rPr lang="en-GB" sz="1200" dirty="0"/>
              <a:t>Newcastle Gateshead = 1.8</a:t>
            </a:r>
          </a:p>
          <a:p>
            <a:pPr marL="285750" indent="-285750">
              <a:buFont typeface="Arial" panose="020B0604020202020204" pitchFamily="34" charset="0"/>
              <a:buChar char="•"/>
            </a:pPr>
            <a:r>
              <a:rPr lang="en-GB" sz="1200" dirty="0"/>
              <a:t>North Durham = 3.0</a:t>
            </a:r>
          </a:p>
          <a:p>
            <a:pPr marL="285750" indent="-285750">
              <a:buFont typeface="Arial" panose="020B0604020202020204" pitchFamily="34" charset="0"/>
              <a:buChar char="•"/>
            </a:pPr>
            <a:r>
              <a:rPr lang="en-GB" sz="1200" dirty="0"/>
              <a:t>HRW = 4.2</a:t>
            </a:r>
          </a:p>
          <a:p>
            <a:pPr marL="285750" indent="-285750">
              <a:buFont typeface="Arial" panose="020B0604020202020204" pitchFamily="34" charset="0"/>
              <a:buChar char="•"/>
            </a:pPr>
            <a:r>
              <a:rPr lang="en-GB" sz="1200" dirty="0"/>
              <a:t>HAST = 4.8</a:t>
            </a:r>
          </a:p>
          <a:p>
            <a:pPr marL="285750" indent="-285750">
              <a:buFont typeface="Arial" panose="020B0604020202020204" pitchFamily="34" charset="0"/>
              <a:buChar char="•"/>
            </a:pPr>
            <a:r>
              <a:rPr lang="en-GB" sz="1200" dirty="0"/>
              <a:t>Darlington = 5.2</a:t>
            </a:r>
          </a:p>
          <a:p>
            <a:pPr marL="285750" indent="-285750">
              <a:buFont typeface="Arial" panose="020B0604020202020204" pitchFamily="34" charset="0"/>
              <a:buChar char="•"/>
            </a:pPr>
            <a:r>
              <a:rPr lang="en-GB" sz="1200" dirty="0"/>
              <a:t>North Tyneside = 5.5</a:t>
            </a:r>
          </a:p>
          <a:p>
            <a:pPr marL="285750" indent="-285750">
              <a:buFont typeface="Arial" panose="020B0604020202020204" pitchFamily="34" charset="0"/>
              <a:buChar char="•"/>
            </a:pPr>
            <a:r>
              <a:rPr lang="en-GB" sz="1200" dirty="0"/>
              <a:t>South Tyneside = 6.5</a:t>
            </a:r>
          </a:p>
          <a:p>
            <a:pPr marL="285750" indent="-285750">
              <a:buFont typeface="Arial" panose="020B0604020202020204" pitchFamily="34" charset="0"/>
              <a:buChar char="•"/>
            </a:pPr>
            <a:r>
              <a:rPr lang="en-GB" sz="1200" dirty="0"/>
              <a:t>South Tees = 7.0</a:t>
            </a:r>
          </a:p>
          <a:p>
            <a:pPr marL="285750" indent="-285750">
              <a:buFont typeface="Arial" panose="020B0604020202020204" pitchFamily="34" charset="0"/>
              <a:buChar char="•"/>
            </a:pPr>
            <a:r>
              <a:rPr lang="en-GB" sz="1200" dirty="0"/>
              <a:t>Sunderland = 7.0</a:t>
            </a:r>
          </a:p>
          <a:p>
            <a:pPr marL="285750" indent="-285750">
              <a:buFont typeface="Arial" panose="020B0604020202020204" pitchFamily="34" charset="0"/>
              <a:buChar char="•"/>
            </a:pPr>
            <a:r>
              <a:rPr lang="en-GB" sz="1200" dirty="0"/>
              <a:t>North Cumbria = 7.4</a:t>
            </a:r>
          </a:p>
          <a:p>
            <a:pPr marL="285750" indent="-285750">
              <a:buFont typeface="Arial" panose="020B0604020202020204" pitchFamily="34" charset="0"/>
              <a:buChar char="•"/>
            </a:pPr>
            <a:r>
              <a:rPr lang="en-GB" sz="1200" dirty="0"/>
              <a:t>DDES = 9.7</a:t>
            </a:r>
          </a:p>
          <a:p>
            <a:pPr marL="285750" indent="-285750">
              <a:buFont typeface="Arial" panose="020B0604020202020204" pitchFamily="34" charset="0"/>
              <a:buChar char="•"/>
            </a:pPr>
            <a:r>
              <a:rPr lang="en-GB" sz="1200" b="1" dirty="0"/>
              <a:t>Northumberland = 14.5</a:t>
            </a:r>
          </a:p>
        </p:txBody>
      </p:sp>
      <p:sp>
        <p:nvSpPr>
          <p:cNvPr id="14" name="TextBox 13">
            <a:extLst>
              <a:ext uri="{FF2B5EF4-FFF2-40B4-BE49-F238E27FC236}">
                <a16:creationId xmlns:a16="http://schemas.microsoft.com/office/drawing/2014/main" xmlns="" id="{1ED747A3-4439-494F-84B0-31BDA2AA73D3}"/>
              </a:ext>
            </a:extLst>
          </p:cNvPr>
          <p:cNvSpPr txBox="1"/>
          <p:nvPr/>
        </p:nvSpPr>
        <p:spPr>
          <a:xfrm>
            <a:off x="8830101" y="3030326"/>
            <a:ext cx="3012158" cy="246221"/>
          </a:xfrm>
          <a:prstGeom prst="rect">
            <a:avLst/>
          </a:prstGeom>
          <a:noFill/>
        </p:spPr>
        <p:txBody>
          <a:bodyPr wrap="square" rtlCol="0">
            <a:spAutoFit/>
          </a:bodyPr>
          <a:lstStyle/>
          <a:p>
            <a:r>
              <a:rPr lang="en-GB" sz="1000" dirty="0"/>
              <a:t>Plus 9 NHS &amp; Private Providers &lt;8 each (total 27) </a:t>
            </a:r>
          </a:p>
        </p:txBody>
      </p:sp>
      <p:pic>
        <p:nvPicPr>
          <p:cNvPr id="4" name="Picture 3">
            <a:extLst>
              <a:ext uri="{FF2B5EF4-FFF2-40B4-BE49-F238E27FC236}">
                <a16:creationId xmlns:a16="http://schemas.microsoft.com/office/drawing/2014/main" xmlns="" id="{9A0BBD48-0587-49A9-BB4D-E2988972D75B}"/>
              </a:ext>
            </a:extLst>
          </p:cNvPr>
          <p:cNvPicPr>
            <a:picLocks noChangeAspect="1"/>
          </p:cNvPicPr>
          <p:nvPr/>
        </p:nvPicPr>
        <p:blipFill>
          <a:blip r:embed="rId2"/>
          <a:stretch>
            <a:fillRect/>
          </a:stretch>
        </p:blipFill>
        <p:spPr>
          <a:xfrm>
            <a:off x="886692" y="1114222"/>
            <a:ext cx="7217767" cy="1838692"/>
          </a:xfrm>
          <a:prstGeom prst="rect">
            <a:avLst/>
          </a:prstGeom>
        </p:spPr>
      </p:pic>
      <p:pic>
        <p:nvPicPr>
          <p:cNvPr id="6" name="Picture 5">
            <a:extLst>
              <a:ext uri="{FF2B5EF4-FFF2-40B4-BE49-F238E27FC236}">
                <a16:creationId xmlns:a16="http://schemas.microsoft.com/office/drawing/2014/main" xmlns="" id="{41D41DD7-4BBB-40BA-A53B-2343AC1E6543}"/>
              </a:ext>
            </a:extLst>
          </p:cNvPr>
          <p:cNvPicPr>
            <a:picLocks noChangeAspect="1"/>
          </p:cNvPicPr>
          <p:nvPr/>
        </p:nvPicPr>
        <p:blipFill>
          <a:blip r:embed="rId3"/>
          <a:stretch>
            <a:fillRect/>
          </a:stretch>
        </p:blipFill>
        <p:spPr>
          <a:xfrm>
            <a:off x="1039089" y="2855242"/>
            <a:ext cx="6981309" cy="1857412"/>
          </a:xfrm>
          <a:prstGeom prst="rect">
            <a:avLst/>
          </a:prstGeom>
        </p:spPr>
      </p:pic>
      <p:pic>
        <p:nvPicPr>
          <p:cNvPr id="8" name="Picture 7">
            <a:extLst>
              <a:ext uri="{FF2B5EF4-FFF2-40B4-BE49-F238E27FC236}">
                <a16:creationId xmlns:a16="http://schemas.microsoft.com/office/drawing/2014/main" xmlns="" id="{0B0B211B-E093-438B-84F7-9091EE4A0A19}"/>
              </a:ext>
            </a:extLst>
          </p:cNvPr>
          <p:cNvPicPr>
            <a:picLocks noChangeAspect="1"/>
          </p:cNvPicPr>
          <p:nvPr/>
        </p:nvPicPr>
        <p:blipFill>
          <a:blip r:embed="rId4"/>
          <a:stretch>
            <a:fillRect/>
          </a:stretch>
        </p:blipFill>
        <p:spPr>
          <a:xfrm>
            <a:off x="8133072" y="1064974"/>
            <a:ext cx="3754128" cy="1965352"/>
          </a:xfrm>
          <a:prstGeom prst="rect">
            <a:avLst/>
          </a:prstGeom>
        </p:spPr>
      </p:pic>
      <p:pic>
        <p:nvPicPr>
          <p:cNvPr id="10" name="Picture 9">
            <a:extLst>
              <a:ext uri="{FF2B5EF4-FFF2-40B4-BE49-F238E27FC236}">
                <a16:creationId xmlns:a16="http://schemas.microsoft.com/office/drawing/2014/main" xmlns="" id="{A8F35411-C1E9-4E65-B9A7-0BE6B59BE0E2}"/>
              </a:ext>
            </a:extLst>
          </p:cNvPr>
          <p:cNvPicPr>
            <a:picLocks noChangeAspect="1"/>
          </p:cNvPicPr>
          <p:nvPr/>
        </p:nvPicPr>
        <p:blipFill>
          <a:blip r:embed="rId5"/>
          <a:stretch>
            <a:fillRect/>
          </a:stretch>
        </p:blipFill>
        <p:spPr>
          <a:xfrm>
            <a:off x="1039088" y="4612873"/>
            <a:ext cx="6981310" cy="1757631"/>
          </a:xfrm>
          <a:prstGeom prst="rect">
            <a:avLst/>
          </a:prstGeom>
        </p:spPr>
      </p:pic>
    </p:spTree>
    <p:extLst>
      <p:ext uri="{BB962C8B-B14F-4D97-AF65-F5344CB8AC3E}">
        <p14:creationId xmlns:p14="http://schemas.microsoft.com/office/powerpoint/2010/main" val="3114639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2208C5C-D6F4-4B2A-A547-BBA7F3BE46A7}"/>
              </a:ext>
            </a:extLst>
          </p:cNvPr>
          <p:cNvSpPr>
            <a:spLocks noGrp="1"/>
          </p:cNvSpPr>
          <p:nvPr>
            <p:ph type="title"/>
          </p:nvPr>
        </p:nvSpPr>
        <p:spPr>
          <a:xfrm>
            <a:off x="1670358" y="275240"/>
            <a:ext cx="7155195" cy="611649"/>
          </a:xfrm>
        </p:spPr>
        <p:txBody>
          <a:bodyPr>
            <a:normAutofit fontScale="90000"/>
          </a:bodyPr>
          <a:lstStyle/>
          <a:p>
            <a:r>
              <a:rPr lang="en-GB" dirty="0"/>
              <a:t>Primary Care Prescribing for Pain</a:t>
            </a:r>
          </a:p>
        </p:txBody>
      </p:sp>
      <p:sp>
        <p:nvSpPr>
          <p:cNvPr id="4" name="Footer Placeholder 3">
            <a:extLst>
              <a:ext uri="{FF2B5EF4-FFF2-40B4-BE49-F238E27FC236}">
                <a16:creationId xmlns:a16="http://schemas.microsoft.com/office/drawing/2014/main" xmlns="" id="{BE8CB23F-DA44-452A-AD00-F7F1E35E9B23}"/>
              </a:ext>
            </a:extLst>
          </p:cNvPr>
          <p:cNvSpPr>
            <a:spLocks noGrp="1"/>
          </p:cNvSpPr>
          <p:nvPr>
            <p:ph type="ftr" sz="quarter" idx="3"/>
          </p:nvPr>
        </p:nvSpPr>
        <p:spPr/>
        <p:txBody>
          <a:bodyPr/>
          <a:lstStyle/>
          <a:p>
            <a:r>
              <a:rPr lang="en-US"/>
              <a:t>Presentation title</a:t>
            </a:r>
            <a:endParaRPr lang="en-US" dirty="0"/>
          </a:p>
        </p:txBody>
      </p:sp>
      <p:pic>
        <p:nvPicPr>
          <p:cNvPr id="6" name="Picture 5">
            <a:extLst>
              <a:ext uri="{FF2B5EF4-FFF2-40B4-BE49-F238E27FC236}">
                <a16:creationId xmlns:a16="http://schemas.microsoft.com/office/drawing/2014/main" xmlns="" id="{F8967523-FED0-4602-9EC4-2F82817CB273}"/>
              </a:ext>
            </a:extLst>
          </p:cNvPr>
          <p:cNvPicPr>
            <a:picLocks noChangeAspect="1"/>
          </p:cNvPicPr>
          <p:nvPr/>
        </p:nvPicPr>
        <p:blipFill>
          <a:blip r:embed="rId2"/>
          <a:stretch>
            <a:fillRect/>
          </a:stretch>
        </p:blipFill>
        <p:spPr>
          <a:xfrm>
            <a:off x="920902" y="886889"/>
            <a:ext cx="3470300" cy="2464976"/>
          </a:xfrm>
          <a:prstGeom prst="rect">
            <a:avLst/>
          </a:prstGeom>
        </p:spPr>
      </p:pic>
      <p:pic>
        <p:nvPicPr>
          <p:cNvPr id="7" name="Picture 6">
            <a:extLst>
              <a:ext uri="{FF2B5EF4-FFF2-40B4-BE49-F238E27FC236}">
                <a16:creationId xmlns:a16="http://schemas.microsoft.com/office/drawing/2014/main" xmlns="" id="{8786AFE1-BC32-4AD6-96F5-80DD47A52C4A}"/>
              </a:ext>
            </a:extLst>
          </p:cNvPr>
          <p:cNvPicPr>
            <a:picLocks noChangeAspect="1"/>
          </p:cNvPicPr>
          <p:nvPr/>
        </p:nvPicPr>
        <p:blipFill>
          <a:blip r:embed="rId3"/>
          <a:stretch>
            <a:fillRect/>
          </a:stretch>
        </p:blipFill>
        <p:spPr>
          <a:xfrm>
            <a:off x="7593775" y="3351865"/>
            <a:ext cx="3908423" cy="2844463"/>
          </a:xfrm>
          <a:prstGeom prst="rect">
            <a:avLst/>
          </a:prstGeom>
        </p:spPr>
      </p:pic>
      <p:sp>
        <p:nvSpPr>
          <p:cNvPr id="9" name="Rectangle 8">
            <a:extLst>
              <a:ext uri="{FF2B5EF4-FFF2-40B4-BE49-F238E27FC236}">
                <a16:creationId xmlns:a16="http://schemas.microsoft.com/office/drawing/2014/main" xmlns="" id="{69F6BF9A-611B-4778-B5DB-71872995AA72}"/>
              </a:ext>
            </a:extLst>
          </p:cNvPr>
          <p:cNvSpPr/>
          <p:nvPr/>
        </p:nvSpPr>
        <p:spPr>
          <a:xfrm>
            <a:off x="5951574" y="6398094"/>
            <a:ext cx="5547814" cy="369332"/>
          </a:xfrm>
          <a:prstGeom prst="rect">
            <a:avLst/>
          </a:prstGeom>
        </p:spPr>
        <p:txBody>
          <a:bodyPr wrap="square">
            <a:spAutoFit/>
          </a:bodyPr>
          <a:lstStyle/>
          <a:p>
            <a:r>
              <a:rPr lang="en-GB" dirty="0">
                <a:solidFill>
                  <a:srgbClr val="0070C0"/>
                </a:solidFill>
              </a:rPr>
              <a:t>https://openprescribing.net/stp/E54000049/measures/</a:t>
            </a:r>
          </a:p>
        </p:txBody>
      </p:sp>
      <p:pic>
        <p:nvPicPr>
          <p:cNvPr id="10" name="Picture 9">
            <a:extLst>
              <a:ext uri="{FF2B5EF4-FFF2-40B4-BE49-F238E27FC236}">
                <a16:creationId xmlns:a16="http://schemas.microsoft.com/office/drawing/2014/main" xmlns="" id="{31529F01-D4B9-4938-90BA-BC69B7AE53A6}"/>
              </a:ext>
            </a:extLst>
          </p:cNvPr>
          <p:cNvPicPr>
            <a:picLocks noChangeAspect="1"/>
          </p:cNvPicPr>
          <p:nvPr/>
        </p:nvPicPr>
        <p:blipFill>
          <a:blip r:embed="rId4"/>
          <a:stretch>
            <a:fillRect/>
          </a:stretch>
        </p:blipFill>
        <p:spPr>
          <a:xfrm>
            <a:off x="4412967" y="1237960"/>
            <a:ext cx="7327836" cy="1573830"/>
          </a:xfrm>
          <a:prstGeom prst="rect">
            <a:avLst/>
          </a:prstGeom>
        </p:spPr>
      </p:pic>
      <p:pic>
        <p:nvPicPr>
          <p:cNvPr id="11" name="Picture 10">
            <a:extLst>
              <a:ext uri="{FF2B5EF4-FFF2-40B4-BE49-F238E27FC236}">
                <a16:creationId xmlns:a16="http://schemas.microsoft.com/office/drawing/2014/main" xmlns="" id="{A77EDFF2-36A1-4583-B80D-01750F3A36FB}"/>
              </a:ext>
            </a:extLst>
          </p:cNvPr>
          <p:cNvPicPr>
            <a:picLocks noChangeAspect="1"/>
          </p:cNvPicPr>
          <p:nvPr/>
        </p:nvPicPr>
        <p:blipFill>
          <a:blip r:embed="rId5"/>
          <a:stretch>
            <a:fillRect/>
          </a:stretch>
        </p:blipFill>
        <p:spPr>
          <a:xfrm>
            <a:off x="1022467" y="4140036"/>
            <a:ext cx="6522340" cy="2072853"/>
          </a:xfrm>
          <a:prstGeom prst="rect">
            <a:avLst/>
          </a:prstGeom>
        </p:spPr>
      </p:pic>
    </p:spTree>
    <p:extLst>
      <p:ext uri="{BB962C8B-B14F-4D97-AF65-F5344CB8AC3E}">
        <p14:creationId xmlns:p14="http://schemas.microsoft.com/office/powerpoint/2010/main" val="3193594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BE8CB23F-DA44-452A-AD00-F7F1E35E9B23}"/>
              </a:ext>
            </a:extLst>
          </p:cNvPr>
          <p:cNvSpPr>
            <a:spLocks noGrp="1"/>
          </p:cNvSpPr>
          <p:nvPr>
            <p:ph type="ftr" sz="quarter" idx="3"/>
          </p:nvPr>
        </p:nvSpPr>
        <p:spPr/>
        <p:txBody>
          <a:bodyPr/>
          <a:lstStyle/>
          <a:p>
            <a:r>
              <a:rPr lang="en-US"/>
              <a:t>Presentation title</a:t>
            </a:r>
            <a:endParaRPr lang="en-US" dirty="0"/>
          </a:p>
        </p:txBody>
      </p:sp>
      <p:pic>
        <p:nvPicPr>
          <p:cNvPr id="7" name="Picture 6">
            <a:extLst>
              <a:ext uri="{FF2B5EF4-FFF2-40B4-BE49-F238E27FC236}">
                <a16:creationId xmlns:a16="http://schemas.microsoft.com/office/drawing/2014/main" xmlns="" id="{27BBF661-47AD-44D0-9594-1E25FE86CAB3}"/>
              </a:ext>
            </a:extLst>
          </p:cNvPr>
          <p:cNvPicPr>
            <a:picLocks noChangeAspect="1"/>
          </p:cNvPicPr>
          <p:nvPr/>
        </p:nvPicPr>
        <p:blipFill>
          <a:blip r:embed="rId2"/>
          <a:stretch>
            <a:fillRect/>
          </a:stretch>
        </p:blipFill>
        <p:spPr>
          <a:xfrm>
            <a:off x="334621" y="326552"/>
            <a:ext cx="6962775" cy="1495425"/>
          </a:xfrm>
          <a:prstGeom prst="rect">
            <a:avLst/>
          </a:prstGeom>
        </p:spPr>
      </p:pic>
      <p:pic>
        <p:nvPicPr>
          <p:cNvPr id="8" name="Picture 7">
            <a:extLst>
              <a:ext uri="{FF2B5EF4-FFF2-40B4-BE49-F238E27FC236}">
                <a16:creationId xmlns:a16="http://schemas.microsoft.com/office/drawing/2014/main" xmlns="" id="{3276DE81-A538-4387-A72F-6CC239CB50F8}"/>
              </a:ext>
            </a:extLst>
          </p:cNvPr>
          <p:cNvPicPr>
            <a:picLocks noChangeAspect="1"/>
          </p:cNvPicPr>
          <p:nvPr/>
        </p:nvPicPr>
        <p:blipFill>
          <a:blip r:embed="rId3"/>
          <a:stretch>
            <a:fillRect/>
          </a:stretch>
        </p:blipFill>
        <p:spPr>
          <a:xfrm>
            <a:off x="334620" y="1884156"/>
            <a:ext cx="5642339" cy="1837219"/>
          </a:xfrm>
          <a:prstGeom prst="rect">
            <a:avLst/>
          </a:prstGeom>
        </p:spPr>
      </p:pic>
      <p:pic>
        <p:nvPicPr>
          <p:cNvPr id="9" name="Picture 8">
            <a:extLst>
              <a:ext uri="{FF2B5EF4-FFF2-40B4-BE49-F238E27FC236}">
                <a16:creationId xmlns:a16="http://schemas.microsoft.com/office/drawing/2014/main" xmlns="" id="{7343FCEA-39DF-4E06-84FC-96667C48B274}"/>
              </a:ext>
            </a:extLst>
          </p:cNvPr>
          <p:cNvPicPr>
            <a:picLocks noChangeAspect="1"/>
          </p:cNvPicPr>
          <p:nvPr/>
        </p:nvPicPr>
        <p:blipFill>
          <a:blip r:embed="rId4"/>
          <a:stretch>
            <a:fillRect/>
          </a:stretch>
        </p:blipFill>
        <p:spPr>
          <a:xfrm>
            <a:off x="6095999" y="1916318"/>
            <a:ext cx="5991651" cy="1837219"/>
          </a:xfrm>
          <a:prstGeom prst="rect">
            <a:avLst/>
          </a:prstGeom>
        </p:spPr>
      </p:pic>
      <p:pic>
        <p:nvPicPr>
          <p:cNvPr id="10" name="Picture 9">
            <a:extLst>
              <a:ext uri="{FF2B5EF4-FFF2-40B4-BE49-F238E27FC236}">
                <a16:creationId xmlns:a16="http://schemas.microsoft.com/office/drawing/2014/main" xmlns="" id="{7CD05565-6659-45F3-9AC6-34A276E29069}"/>
              </a:ext>
            </a:extLst>
          </p:cNvPr>
          <p:cNvPicPr>
            <a:picLocks noChangeAspect="1"/>
          </p:cNvPicPr>
          <p:nvPr/>
        </p:nvPicPr>
        <p:blipFill>
          <a:blip r:embed="rId5"/>
          <a:stretch>
            <a:fillRect/>
          </a:stretch>
        </p:blipFill>
        <p:spPr>
          <a:xfrm>
            <a:off x="334620" y="3946104"/>
            <a:ext cx="5621642" cy="1753891"/>
          </a:xfrm>
          <a:prstGeom prst="rect">
            <a:avLst/>
          </a:prstGeom>
        </p:spPr>
      </p:pic>
      <p:pic>
        <p:nvPicPr>
          <p:cNvPr id="11" name="Picture 10">
            <a:extLst>
              <a:ext uri="{FF2B5EF4-FFF2-40B4-BE49-F238E27FC236}">
                <a16:creationId xmlns:a16="http://schemas.microsoft.com/office/drawing/2014/main" xmlns="" id="{2A9D6F6C-9714-4861-8017-17424A29ED5F}"/>
              </a:ext>
            </a:extLst>
          </p:cNvPr>
          <p:cNvPicPr>
            <a:picLocks noChangeAspect="1"/>
          </p:cNvPicPr>
          <p:nvPr/>
        </p:nvPicPr>
        <p:blipFill>
          <a:blip r:embed="rId6"/>
          <a:stretch>
            <a:fillRect/>
          </a:stretch>
        </p:blipFill>
        <p:spPr>
          <a:xfrm>
            <a:off x="6095999" y="3891700"/>
            <a:ext cx="5991651" cy="1907178"/>
          </a:xfrm>
          <a:prstGeom prst="rect">
            <a:avLst/>
          </a:prstGeom>
        </p:spPr>
      </p:pic>
    </p:spTree>
    <p:extLst>
      <p:ext uri="{BB962C8B-B14F-4D97-AF65-F5344CB8AC3E}">
        <p14:creationId xmlns:p14="http://schemas.microsoft.com/office/powerpoint/2010/main" val="25822343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BE8CB23F-DA44-452A-AD00-F7F1E35E9B23}"/>
              </a:ext>
            </a:extLst>
          </p:cNvPr>
          <p:cNvSpPr>
            <a:spLocks noGrp="1"/>
          </p:cNvSpPr>
          <p:nvPr>
            <p:ph type="ftr" sz="quarter" idx="3"/>
          </p:nvPr>
        </p:nvSpPr>
        <p:spPr/>
        <p:txBody>
          <a:bodyPr/>
          <a:lstStyle/>
          <a:p>
            <a:r>
              <a:rPr lang="en-US"/>
              <a:t>Presentation title</a:t>
            </a:r>
            <a:endParaRPr lang="en-US" dirty="0"/>
          </a:p>
        </p:txBody>
      </p:sp>
      <p:pic>
        <p:nvPicPr>
          <p:cNvPr id="2" name="Picture 1">
            <a:extLst>
              <a:ext uri="{FF2B5EF4-FFF2-40B4-BE49-F238E27FC236}">
                <a16:creationId xmlns:a16="http://schemas.microsoft.com/office/drawing/2014/main" xmlns="" id="{7CB5086E-DF0B-42C5-8B21-4AC0148F1832}"/>
              </a:ext>
            </a:extLst>
          </p:cNvPr>
          <p:cNvPicPr>
            <a:picLocks noChangeAspect="1"/>
          </p:cNvPicPr>
          <p:nvPr/>
        </p:nvPicPr>
        <p:blipFill>
          <a:blip r:embed="rId2"/>
          <a:stretch>
            <a:fillRect/>
          </a:stretch>
        </p:blipFill>
        <p:spPr>
          <a:xfrm>
            <a:off x="444334" y="127676"/>
            <a:ext cx="6953250" cy="2209800"/>
          </a:xfrm>
          <a:prstGeom prst="rect">
            <a:avLst/>
          </a:prstGeom>
        </p:spPr>
      </p:pic>
      <p:pic>
        <p:nvPicPr>
          <p:cNvPr id="3" name="Picture 2">
            <a:extLst>
              <a:ext uri="{FF2B5EF4-FFF2-40B4-BE49-F238E27FC236}">
                <a16:creationId xmlns:a16="http://schemas.microsoft.com/office/drawing/2014/main" xmlns="" id="{58A3EA5C-072C-4E68-9E62-9114025A88F4}"/>
              </a:ext>
            </a:extLst>
          </p:cNvPr>
          <p:cNvPicPr>
            <a:picLocks noChangeAspect="1"/>
          </p:cNvPicPr>
          <p:nvPr/>
        </p:nvPicPr>
        <p:blipFill>
          <a:blip r:embed="rId3"/>
          <a:stretch>
            <a:fillRect/>
          </a:stretch>
        </p:blipFill>
        <p:spPr>
          <a:xfrm>
            <a:off x="444333" y="2471754"/>
            <a:ext cx="5732733" cy="1879584"/>
          </a:xfrm>
          <a:prstGeom prst="rect">
            <a:avLst/>
          </a:prstGeom>
        </p:spPr>
      </p:pic>
      <p:pic>
        <p:nvPicPr>
          <p:cNvPr id="5" name="Picture 4">
            <a:extLst>
              <a:ext uri="{FF2B5EF4-FFF2-40B4-BE49-F238E27FC236}">
                <a16:creationId xmlns:a16="http://schemas.microsoft.com/office/drawing/2014/main" xmlns="" id="{AB88D186-38A1-4BB9-8610-3E5981B9691E}"/>
              </a:ext>
            </a:extLst>
          </p:cNvPr>
          <p:cNvPicPr>
            <a:picLocks noChangeAspect="1"/>
          </p:cNvPicPr>
          <p:nvPr/>
        </p:nvPicPr>
        <p:blipFill>
          <a:blip r:embed="rId4"/>
          <a:stretch>
            <a:fillRect/>
          </a:stretch>
        </p:blipFill>
        <p:spPr>
          <a:xfrm>
            <a:off x="6211793" y="2462904"/>
            <a:ext cx="1768425" cy="1799864"/>
          </a:xfrm>
          <a:prstGeom prst="rect">
            <a:avLst/>
          </a:prstGeom>
        </p:spPr>
      </p:pic>
      <p:pic>
        <p:nvPicPr>
          <p:cNvPr id="6" name="Picture 5">
            <a:extLst>
              <a:ext uri="{FF2B5EF4-FFF2-40B4-BE49-F238E27FC236}">
                <a16:creationId xmlns:a16="http://schemas.microsoft.com/office/drawing/2014/main" xmlns="" id="{151711B1-971E-49D1-AD5E-8E6893C0C2EF}"/>
              </a:ext>
            </a:extLst>
          </p:cNvPr>
          <p:cNvPicPr>
            <a:picLocks noChangeAspect="1"/>
          </p:cNvPicPr>
          <p:nvPr/>
        </p:nvPicPr>
        <p:blipFill>
          <a:blip r:embed="rId5"/>
          <a:stretch>
            <a:fillRect/>
          </a:stretch>
        </p:blipFill>
        <p:spPr>
          <a:xfrm>
            <a:off x="428680" y="4330171"/>
            <a:ext cx="5767458" cy="1812179"/>
          </a:xfrm>
          <a:prstGeom prst="rect">
            <a:avLst/>
          </a:prstGeom>
        </p:spPr>
      </p:pic>
      <p:pic>
        <p:nvPicPr>
          <p:cNvPr id="12" name="Picture 11">
            <a:extLst>
              <a:ext uri="{FF2B5EF4-FFF2-40B4-BE49-F238E27FC236}">
                <a16:creationId xmlns:a16="http://schemas.microsoft.com/office/drawing/2014/main" xmlns="" id="{79CB2469-2082-4AC9-8F93-FCD7C3C82C72}"/>
              </a:ext>
            </a:extLst>
          </p:cNvPr>
          <p:cNvPicPr>
            <a:picLocks noChangeAspect="1"/>
          </p:cNvPicPr>
          <p:nvPr/>
        </p:nvPicPr>
        <p:blipFill>
          <a:blip r:embed="rId6"/>
          <a:stretch>
            <a:fillRect/>
          </a:stretch>
        </p:blipFill>
        <p:spPr>
          <a:xfrm>
            <a:off x="6211792" y="4351337"/>
            <a:ext cx="5635515" cy="1791013"/>
          </a:xfrm>
          <a:prstGeom prst="rect">
            <a:avLst/>
          </a:prstGeom>
        </p:spPr>
      </p:pic>
      <p:pic>
        <p:nvPicPr>
          <p:cNvPr id="13" name="Picture 12">
            <a:extLst>
              <a:ext uri="{FF2B5EF4-FFF2-40B4-BE49-F238E27FC236}">
                <a16:creationId xmlns:a16="http://schemas.microsoft.com/office/drawing/2014/main" xmlns="" id="{B3206A3D-1A15-432D-9EEC-4FC52B942E47}"/>
              </a:ext>
            </a:extLst>
          </p:cNvPr>
          <p:cNvPicPr>
            <a:picLocks noChangeAspect="1"/>
          </p:cNvPicPr>
          <p:nvPr/>
        </p:nvPicPr>
        <p:blipFill>
          <a:blip r:embed="rId7"/>
          <a:stretch>
            <a:fillRect/>
          </a:stretch>
        </p:blipFill>
        <p:spPr>
          <a:xfrm>
            <a:off x="8014945" y="2462904"/>
            <a:ext cx="3816708" cy="1888434"/>
          </a:xfrm>
          <a:prstGeom prst="rect">
            <a:avLst/>
          </a:prstGeom>
        </p:spPr>
      </p:pic>
    </p:spTree>
    <p:extLst>
      <p:ext uri="{BB962C8B-B14F-4D97-AF65-F5344CB8AC3E}">
        <p14:creationId xmlns:p14="http://schemas.microsoft.com/office/powerpoint/2010/main" val="50372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576775"/>
            <a:ext cx="10515600" cy="689315"/>
          </a:xfrm>
        </p:spPr>
        <p:txBody>
          <a:bodyPr>
            <a:noAutofit/>
          </a:bodyPr>
          <a:lstStyle/>
          <a:p>
            <a:r>
              <a:rPr lang="en-GB" sz="3600" dirty="0"/>
              <a:t>The NHS Long Term Plan Background </a:t>
            </a:r>
          </a:p>
        </p:txBody>
      </p:sp>
      <p:sp>
        <p:nvSpPr>
          <p:cNvPr id="3" name="Content Placeholder 2"/>
          <p:cNvSpPr>
            <a:spLocks noGrp="1"/>
          </p:cNvSpPr>
          <p:nvPr>
            <p:ph idx="1"/>
          </p:nvPr>
        </p:nvSpPr>
        <p:spPr>
          <a:xfrm>
            <a:off x="838200" y="1448973"/>
            <a:ext cx="10515600" cy="4406360"/>
          </a:xfrm>
        </p:spPr>
        <p:txBody>
          <a:bodyPr>
            <a:noAutofit/>
          </a:bodyPr>
          <a:lstStyle/>
          <a:p>
            <a:pPr>
              <a:lnSpc>
                <a:spcPct val="150000"/>
              </a:lnSpc>
            </a:pPr>
            <a:r>
              <a:rPr lang="en-GB" sz="2400" dirty="0"/>
              <a:t>Challenge to fund current demand</a:t>
            </a:r>
          </a:p>
          <a:p>
            <a:pPr>
              <a:lnSpc>
                <a:spcPct val="150000"/>
              </a:lnSpc>
            </a:pPr>
            <a:r>
              <a:rPr lang="en-GB" sz="2400" dirty="0"/>
              <a:t>Demand continues to rise</a:t>
            </a:r>
          </a:p>
          <a:p>
            <a:pPr>
              <a:lnSpc>
                <a:spcPct val="150000"/>
              </a:lnSpc>
            </a:pPr>
            <a:r>
              <a:rPr lang="en-GB" sz="2400" dirty="0"/>
              <a:t>Social care pressures transferred onto NHS</a:t>
            </a:r>
          </a:p>
          <a:p>
            <a:pPr>
              <a:lnSpc>
                <a:spcPct val="150000"/>
              </a:lnSpc>
            </a:pPr>
            <a:r>
              <a:rPr lang="en-GB" sz="2400" dirty="0"/>
              <a:t>Social care inadequately funded</a:t>
            </a:r>
          </a:p>
          <a:p>
            <a:pPr>
              <a:lnSpc>
                <a:spcPct val="150000"/>
              </a:lnSpc>
            </a:pPr>
            <a:r>
              <a:rPr lang="en-GB" sz="2400" dirty="0"/>
              <a:t>Circa 100,00 NHS vacancies </a:t>
            </a:r>
          </a:p>
          <a:p>
            <a:pPr>
              <a:lnSpc>
                <a:spcPct val="150000"/>
              </a:lnSpc>
            </a:pPr>
            <a:r>
              <a:rPr lang="en-GB" sz="2400" dirty="0"/>
              <a:t>50% medical graduates do not immediately join NHS</a:t>
            </a:r>
          </a:p>
          <a:p>
            <a:pPr>
              <a:lnSpc>
                <a:spcPct val="150000"/>
              </a:lnSpc>
            </a:pPr>
            <a:endParaRPr lang="en-GB" sz="2400" dirty="0"/>
          </a:p>
          <a:p>
            <a:pPr>
              <a:lnSpc>
                <a:spcPct val="150000"/>
              </a:lnSpc>
            </a:pPr>
            <a:endParaRPr lang="en-GB" sz="2400" dirty="0"/>
          </a:p>
          <a:p>
            <a:pPr>
              <a:lnSpc>
                <a:spcPct val="150000"/>
              </a:lnSpc>
            </a:pPr>
            <a:endParaRPr lang="en-GB" sz="2400" dirty="0"/>
          </a:p>
        </p:txBody>
      </p:sp>
    </p:spTree>
    <p:extLst>
      <p:ext uri="{BB962C8B-B14F-4D97-AF65-F5344CB8AC3E}">
        <p14:creationId xmlns:p14="http://schemas.microsoft.com/office/powerpoint/2010/main" val="166471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B10EE0F-F419-41C5-948C-3A4C6138BA8E}"/>
              </a:ext>
            </a:extLst>
          </p:cNvPr>
          <p:cNvSpPr>
            <a:spLocks noGrp="1"/>
          </p:cNvSpPr>
          <p:nvPr>
            <p:ph type="title"/>
          </p:nvPr>
        </p:nvSpPr>
        <p:spPr>
          <a:xfrm>
            <a:off x="1246820" y="260591"/>
            <a:ext cx="8528906" cy="611649"/>
          </a:xfrm>
        </p:spPr>
        <p:txBody>
          <a:bodyPr/>
          <a:lstStyle/>
          <a:p>
            <a:r>
              <a:rPr lang="en-GB" sz="3200" dirty="0"/>
              <a:t>Other MSK intelligence and support available</a:t>
            </a:r>
          </a:p>
        </p:txBody>
      </p:sp>
      <p:sp>
        <p:nvSpPr>
          <p:cNvPr id="4" name="Footer Placeholder 3">
            <a:extLst>
              <a:ext uri="{FF2B5EF4-FFF2-40B4-BE49-F238E27FC236}">
                <a16:creationId xmlns:a16="http://schemas.microsoft.com/office/drawing/2014/main" xmlns="" id="{6290B96C-D283-496A-B21C-BE0822557AC1}"/>
              </a:ext>
            </a:extLst>
          </p:cNvPr>
          <p:cNvSpPr>
            <a:spLocks noGrp="1"/>
          </p:cNvSpPr>
          <p:nvPr>
            <p:ph type="ftr" sz="quarter" idx="3"/>
          </p:nvPr>
        </p:nvSpPr>
        <p:spPr/>
        <p:txBody>
          <a:bodyPr/>
          <a:lstStyle/>
          <a:p>
            <a:r>
              <a:rPr lang="en-US" dirty="0"/>
              <a:t>Presentation title</a:t>
            </a:r>
          </a:p>
        </p:txBody>
      </p:sp>
      <p:sp>
        <p:nvSpPr>
          <p:cNvPr id="7" name="Content Placeholder 1">
            <a:extLst>
              <a:ext uri="{FF2B5EF4-FFF2-40B4-BE49-F238E27FC236}">
                <a16:creationId xmlns:a16="http://schemas.microsoft.com/office/drawing/2014/main" xmlns="" id="{4EAF7C2A-618A-44FC-8FCC-1C75F7A7E31E}"/>
              </a:ext>
            </a:extLst>
          </p:cNvPr>
          <p:cNvSpPr>
            <a:spLocks noGrp="1"/>
          </p:cNvSpPr>
          <p:nvPr>
            <p:ph sz="quarter" idx="10"/>
          </p:nvPr>
        </p:nvSpPr>
        <p:spPr>
          <a:xfrm>
            <a:off x="734291" y="872240"/>
            <a:ext cx="11014364" cy="5826324"/>
          </a:xfrm>
        </p:spPr>
        <p:txBody>
          <a:bodyPr>
            <a:normAutofit/>
          </a:bodyPr>
          <a:lstStyle/>
          <a:p>
            <a:pPr marL="457200" lvl="1" indent="0">
              <a:buClr>
                <a:srgbClr val="005EB8"/>
              </a:buClr>
              <a:buNone/>
            </a:pPr>
            <a:r>
              <a:rPr lang="en-GB" sz="2000" dirty="0"/>
              <a:t>RightCare</a:t>
            </a:r>
          </a:p>
          <a:p>
            <a:pPr lvl="1">
              <a:buClr>
                <a:srgbClr val="005EB8"/>
              </a:buClr>
              <a:buFontTx/>
              <a:buChar char="-"/>
            </a:pPr>
            <a:r>
              <a:rPr lang="en-GB" sz="1800" dirty="0"/>
              <a:t>Primary care prescribing and secondary care spend for MSK and trauma &amp; injuries</a:t>
            </a:r>
          </a:p>
          <a:p>
            <a:pPr lvl="1">
              <a:buClr>
                <a:srgbClr val="005EB8"/>
              </a:buClr>
              <a:buFontTx/>
              <a:buChar char="-"/>
            </a:pPr>
            <a:r>
              <a:rPr lang="en-GB" sz="1800" dirty="0"/>
              <a:t>Falls and Fractures Pathway</a:t>
            </a:r>
          </a:p>
          <a:p>
            <a:pPr marL="457200" lvl="1" indent="0">
              <a:buClr>
                <a:srgbClr val="005EB8"/>
              </a:buClr>
              <a:buNone/>
            </a:pPr>
            <a:r>
              <a:rPr lang="en-GB" dirty="0">
                <a:solidFill>
                  <a:srgbClr val="0070C0"/>
                </a:solidFill>
                <a:hlinkClick r:id="rId2"/>
              </a:rPr>
              <a:t>https://www.england.nhs.uk/rightcare/products/pathways/falls-and-fragility-fractures-pathway/</a:t>
            </a:r>
            <a:r>
              <a:rPr lang="en-GB" dirty="0">
                <a:solidFill>
                  <a:srgbClr val="0070C0"/>
                </a:solidFill>
              </a:rPr>
              <a:t> </a:t>
            </a:r>
          </a:p>
          <a:p>
            <a:pPr marL="457200" lvl="1" indent="0">
              <a:buClr>
                <a:srgbClr val="005EB8"/>
              </a:buClr>
              <a:buNone/>
            </a:pPr>
            <a:endParaRPr lang="en-GB" sz="2000" dirty="0"/>
          </a:p>
          <a:p>
            <a:pPr marL="457200" lvl="1" indent="0">
              <a:buClr>
                <a:srgbClr val="005EB8"/>
              </a:buClr>
              <a:buNone/>
            </a:pPr>
            <a:r>
              <a:rPr lang="en-GB" sz="2000" dirty="0"/>
              <a:t>GIRFT and Operational Productivity (Op Prod)</a:t>
            </a:r>
          </a:p>
          <a:p>
            <a:pPr lvl="1">
              <a:buClr>
                <a:srgbClr val="005EB8"/>
              </a:buClr>
              <a:buFontTx/>
              <a:buChar char="-"/>
            </a:pPr>
            <a:r>
              <a:rPr lang="en-GB" sz="2000" dirty="0"/>
              <a:t>Secondary care services funded by either CCG or Specialised Commissioning (NHSE)</a:t>
            </a:r>
          </a:p>
          <a:p>
            <a:pPr lvl="2">
              <a:buClr>
                <a:srgbClr val="005EB8"/>
              </a:buClr>
              <a:buFont typeface="Wingdings" panose="05000000000000000000" pitchFamily="2" charset="2"/>
              <a:buChar char="Ø"/>
            </a:pPr>
            <a:r>
              <a:rPr lang="en-GB" sz="1800" dirty="0"/>
              <a:t>Orthopaedics</a:t>
            </a:r>
          </a:p>
          <a:p>
            <a:pPr lvl="2">
              <a:buClr>
                <a:srgbClr val="005EB8"/>
              </a:buClr>
              <a:buFont typeface="Wingdings" panose="05000000000000000000" pitchFamily="2" charset="2"/>
              <a:buChar char="Ø"/>
            </a:pPr>
            <a:r>
              <a:rPr lang="en-GB" sz="1800" dirty="0"/>
              <a:t>Spinal Surgery</a:t>
            </a:r>
          </a:p>
          <a:p>
            <a:pPr lvl="2">
              <a:buClr>
                <a:srgbClr val="005EB8"/>
              </a:buClr>
              <a:buFont typeface="Wingdings" panose="05000000000000000000" pitchFamily="2" charset="2"/>
              <a:buChar char="Ø"/>
            </a:pPr>
            <a:r>
              <a:rPr lang="en-GB" sz="1800" dirty="0"/>
              <a:t>Neurosurgery</a:t>
            </a:r>
          </a:p>
          <a:p>
            <a:pPr lvl="2">
              <a:buClr>
                <a:srgbClr val="005EB8"/>
              </a:buClr>
              <a:buFont typeface="Wingdings" panose="05000000000000000000" pitchFamily="2" charset="2"/>
              <a:buChar char="Ø"/>
            </a:pPr>
            <a:r>
              <a:rPr lang="en-GB" sz="1800" dirty="0"/>
              <a:t>Rheumatology</a:t>
            </a:r>
          </a:p>
          <a:p>
            <a:pPr lvl="2">
              <a:buClr>
                <a:srgbClr val="005EB8"/>
              </a:buClr>
              <a:buFont typeface="Wingdings" panose="05000000000000000000" pitchFamily="2" charset="2"/>
              <a:buChar char="Ø"/>
            </a:pPr>
            <a:r>
              <a:rPr lang="en-GB" sz="1800" dirty="0"/>
              <a:t>Anaesthetics &amp; perioperative medicine</a:t>
            </a:r>
          </a:p>
          <a:p>
            <a:pPr lvl="2">
              <a:buClr>
                <a:srgbClr val="005EB8"/>
              </a:buClr>
              <a:buFont typeface="Wingdings" panose="05000000000000000000" pitchFamily="2" charset="2"/>
              <a:buChar char="Ø"/>
            </a:pPr>
            <a:r>
              <a:rPr lang="en-GB" sz="1800" dirty="0"/>
              <a:t>Imaging and radiology</a:t>
            </a:r>
          </a:p>
          <a:p>
            <a:pPr marL="457200" lvl="1" indent="0">
              <a:buClr>
                <a:srgbClr val="005EB8"/>
              </a:buClr>
              <a:buNone/>
            </a:pPr>
            <a:r>
              <a:rPr lang="en-GB" dirty="0">
                <a:solidFill>
                  <a:schemeClr val="bg2"/>
                </a:solidFill>
              </a:rPr>
              <a:t>	</a:t>
            </a:r>
            <a:r>
              <a:rPr lang="en-GB" dirty="0">
                <a:solidFill>
                  <a:schemeClr val="bg2"/>
                </a:solidFill>
                <a:hlinkClick r:id="rId3"/>
              </a:rPr>
              <a:t>https://gettingitrightfirsttime.co.uk/workstreams/</a:t>
            </a:r>
            <a:endParaRPr lang="en-GB" sz="2000" dirty="0"/>
          </a:p>
          <a:p>
            <a:pPr lvl="1">
              <a:buClr>
                <a:srgbClr val="005EB8"/>
              </a:buClr>
              <a:buFontTx/>
              <a:buChar char="-"/>
            </a:pPr>
            <a:r>
              <a:rPr lang="en-GB" sz="2000" dirty="0"/>
              <a:t>Op Prod Model Hospital tool that now includes Mental Health and Community Services </a:t>
            </a:r>
            <a:r>
              <a:rPr lang="en-GB" dirty="0">
                <a:solidFill>
                  <a:srgbClr val="0070C0"/>
                </a:solidFill>
                <a:hlinkClick r:id="rId4"/>
              </a:rPr>
              <a:t>https://improvement.nhs.uk/news-alerts/operational-productivity-expanding-to-community-and-mental-health/</a:t>
            </a:r>
            <a:r>
              <a:rPr lang="en-GB" dirty="0">
                <a:solidFill>
                  <a:srgbClr val="0070C0"/>
                </a:solidFill>
              </a:rPr>
              <a:t> </a:t>
            </a:r>
          </a:p>
          <a:p>
            <a:pPr lvl="1">
              <a:buClr>
                <a:srgbClr val="005EB8"/>
              </a:buClr>
              <a:buFontTx/>
              <a:buChar char="-"/>
            </a:pPr>
            <a:endParaRPr lang="en-GB" sz="2000" dirty="0"/>
          </a:p>
          <a:p>
            <a:pPr marL="457200" lvl="1" indent="0">
              <a:buClr>
                <a:srgbClr val="005EB8"/>
              </a:buClr>
              <a:buNone/>
            </a:pPr>
            <a:endParaRPr lang="en-GB" dirty="0">
              <a:solidFill>
                <a:schemeClr val="bg2"/>
              </a:solidFill>
            </a:endParaRPr>
          </a:p>
          <a:p>
            <a:pPr marL="457200" lvl="1" indent="0">
              <a:buClr>
                <a:srgbClr val="005EB8"/>
              </a:buClr>
              <a:buNone/>
            </a:pPr>
            <a:endParaRPr lang="en-GB" dirty="0">
              <a:solidFill>
                <a:schemeClr val="bg2"/>
              </a:solidFill>
            </a:endParaRPr>
          </a:p>
        </p:txBody>
      </p:sp>
    </p:spTree>
    <p:extLst>
      <p:ext uri="{BB962C8B-B14F-4D97-AF65-F5344CB8AC3E}">
        <p14:creationId xmlns:p14="http://schemas.microsoft.com/office/powerpoint/2010/main" val="17635427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A7082FC-CDE8-4775-8260-470F922B00BB}"/>
              </a:ext>
            </a:extLst>
          </p:cNvPr>
          <p:cNvSpPr>
            <a:spLocks noGrp="1"/>
          </p:cNvSpPr>
          <p:nvPr>
            <p:ph type="title"/>
          </p:nvPr>
        </p:nvSpPr>
        <p:spPr>
          <a:xfrm>
            <a:off x="696807" y="2164650"/>
            <a:ext cx="10644483" cy="2325463"/>
          </a:xfrm>
        </p:spPr>
        <p:txBody>
          <a:bodyPr>
            <a:normAutofit/>
          </a:bodyPr>
          <a:lstStyle/>
          <a:p>
            <a:r>
              <a:rPr lang="en-GB" dirty="0"/>
              <a:t>MSK First Contact Physiotherapy Practitioners will be at the heart of transforming care pathways for people with MSK conditions</a:t>
            </a:r>
          </a:p>
        </p:txBody>
      </p:sp>
    </p:spTree>
    <p:extLst>
      <p:ext uri="{BB962C8B-B14F-4D97-AF65-F5344CB8AC3E}">
        <p14:creationId xmlns:p14="http://schemas.microsoft.com/office/powerpoint/2010/main" val="38606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16" y="500039"/>
            <a:ext cx="10515600" cy="745589"/>
          </a:xfrm>
        </p:spPr>
        <p:txBody>
          <a:bodyPr>
            <a:normAutofit/>
          </a:bodyPr>
          <a:lstStyle/>
          <a:p>
            <a:r>
              <a:rPr lang="en-GB" sz="3600" dirty="0"/>
              <a:t>The New Service Model</a:t>
            </a:r>
          </a:p>
        </p:txBody>
      </p:sp>
      <p:sp>
        <p:nvSpPr>
          <p:cNvPr id="3" name="Content Placeholder 2"/>
          <p:cNvSpPr>
            <a:spLocks noGrp="1"/>
          </p:cNvSpPr>
          <p:nvPr>
            <p:ph idx="1"/>
          </p:nvPr>
        </p:nvSpPr>
        <p:spPr>
          <a:xfrm>
            <a:off x="375137" y="1463039"/>
            <a:ext cx="11422967" cy="4522127"/>
          </a:xfrm>
        </p:spPr>
        <p:txBody>
          <a:bodyPr>
            <a:normAutofit/>
          </a:bodyPr>
          <a:lstStyle/>
          <a:p>
            <a:pPr>
              <a:spcAft>
                <a:spcPts val="1200"/>
              </a:spcAft>
            </a:pPr>
            <a:r>
              <a:rPr lang="en-GB" sz="2400" dirty="0"/>
              <a:t>We will boost ‘out-of-hospital’ care, and finally dissolve the historic divide between primary and community health services.</a:t>
            </a:r>
          </a:p>
          <a:p>
            <a:pPr>
              <a:spcAft>
                <a:spcPts val="1200"/>
              </a:spcAft>
            </a:pPr>
            <a:r>
              <a:rPr lang="en-GB" sz="2400" dirty="0"/>
              <a:t>The NHS will redesign and reduce pressure on emergency hospital services.</a:t>
            </a:r>
          </a:p>
          <a:p>
            <a:pPr>
              <a:spcAft>
                <a:spcPts val="1200"/>
              </a:spcAft>
            </a:pPr>
            <a:r>
              <a:rPr lang="en-GB" sz="2400" dirty="0"/>
              <a:t>People will get more control over their own health, and more personalised care when they need it.</a:t>
            </a:r>
          </a:p>
          <a:p>
            <a:pPr>
              <a:spcAft>
                <a:spcPts val="1200"/>
              </a:spcAft>
            </a:pPr>
            <a:r>
              <a:rPr lang="en-GB" sz="2400" dirty="0"/>
              <a:t>Digitally-enabled primary and outpatient care will go mainstream across the NHS.</a:t>
            </a:r>
          </a:p>
          <a:p>
            <a:pPr>
              <a:spcAft>
                <a:spcPts val="1200"/>
              </a:spcAft>
            </a:pPr>
            <a:r>
              <a:rPr lang="en-GB" sz="2400" dirty="0"/>
              <a:t>Local NHS organisations will increasingly focus on population health and local partnerships with local authority-funded services, through new Integrated Care Systems (ICSs) everywhere.</a:t>
            </a:r>
          </a:p>
        </p:txBody>
      </p:sp>
    </p:spTree>
    <p:extLst>
      <p:ext uri="{BB962C8B-B14F-4D97-AF65-F5344CB8AC3E}">
        <p14:creationId xmlns:p14="http://schemas.microsoft.com/office/powerpoint/2010/main" val="134333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A4D549C0-D9AF-4D0A-A80B-637B0C58BFE6}"/>
              </a:ext>
            </a:extLst>
          </p:cNvPr>
          <p:cNvSpPr>
            <a:spLocks noGrp="1"/>
          </p:cNvSpPr>
          <p:nvPr>
            <p:ph type="title"/>
          </p:nvPr>
        </p:nvSpPr>
        <p:spPr>
          <a:xfrm>
            <a:off x="609600" y="594682"/>
            <a:ext cx="10972800" cy="713613"/>
          </a:xfrm>
        </p:spPr>
        <p:txBody>
          <a:bodyPr>
            <a:noAutofit/>
          </a:bodyPr>
          <a:lstStyle/>
          <a:p>
            <a:pPr algn="ctr"/>
            <a:r>
              <a:rPr lang="en-GB" sz="3600" b="1" dirty="0">
                <a:solidFill>
                  <a:srgbClr val="0070C0"/>
                </a:solidFill>
                <a:latin typeface="Arial" panose="020B0604020202020204" pitchFamily="34" charset="0"/>
                <a:cs typeface="Arial" panose="020B0604020202020204" pitchFamily="34" charset="0"/>
              </a:rPr>
              <a:t>Outpatient Transformation Programme</a:t>
            </a:r>
          </a:p>
        </p:txBody>
      </p:sp>
      <p:pic>
        <p:nvPicPr>
          <p:cNvPr id="10" name="Picture 2">
            <a:extLst>
              <a:ext uri="{FF2B5EF4-FFF2-40B4-BE49-F238E27FC236}">
                <a16:creationId xmlns:a16="http://schemas.microsoft.com/office/drawing/2014/main" xmlns="" id="{69AD1D63-DE13-46C3-82F1-DD6B080E540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367" b="2614"/>
          <a:stretch/>
        </p:blipFill>
        <p:spPr bwMode="auto">
          <a:xfrm>
            <a:off x="2391507" y="2043451"/>
            <a:ext cx="7408986" cy="351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xmlns="" id="{EDE266ED-8A75-452C-A6D7-43451661BEF3}"/>
              </a:ext>
            </a:extLst>
          </p:cNvPr>
          <p:cNvSpPr txBox="1"/>
          <p:nvPr/>
        </p:nvSpPr>
        <p:spPr>
          <a:xfrm>
            <a:off x="1760805" y="1475818"/>
            <a:ext cx="8625841" cy="400110"/>
          </a:xfrm>
          <a:prstGeom prst="rect">
            <a:avLst/>
          </a:prstGeom>
          <a:noFill/>
        </p:spPr>
        <p:txBody>
          <a:bodyPr wrap="square" rtlCol="0">
            <a:spAutoFit/>
          </a:bodyPr>
          <a:lstStyle/>
          <a:p>
            <a:r>
              <a:rPr lang="en-GB" sz="2000" dirty="0">
                <a:solidFill>
                  <a:prstClr val="black"/>
                </a:solidFill>
                <a:latin typeface="Arial" panose="020B0604020202020204" pitchFamily="34" charset="0"/>
                <a:cs typeface="Arial" panose="020B0604020202020204" pitchFamily="34" charset="0"/>
              </a:rPr>
              <a:t>Outpatient appointments and attendances, England, 2007/08 to 2017/18.</a:t>
            </a:r>
          </a:p>
        </p:txBody>
      </p:sp>
    </p:spTree>
    <p:extLst>
      <p:ext uri="{BB962C8B-B14F-4D97-AF65-F5344CB8AC3E}">
        <p14:creationId xmlns:p14="http://schemas.microsoft.com/office/powerpoint/2010/main" val="418569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ED446393-211D-47E6-83BD-86C5BEB3160F}"/>
              </a:ext>
            </a:extLst>
          </p:cNvPr>
          <p:cNvSpPr>
            <a:spLocks noGrp="1"/>
          </p:cNvSpPr>
          <p:nvPr>
            <p:ph type="title"/>
          </p:nvPr>
        </p:nvSpPr>
        <p:spPr>
          <a:xfrm>
            <a:off x="422031" y="520505"/>
            <a:ext cx="11160369" cy="814134"/>
          </a:xfrm>
        </p:spPr>
        <p:txBody>
          <a:bodyPr>
            <a:noAutofit/>
          </a:bodyPr>
          <a:lstStyle/>
          <a:p>
            <a:r>
              <a:rPr lang="en-GB" sz="3600" b="1" dirty="0">
                <a:solidFill>
                  <a:srgbClr val="0078C2"/>
                </a:solidFill>
                <a:latin typeface="Arial" panose="020B0604020202020204" pitchFamily="34" charset="0"/>
                <a:cs typeface="Arial" panose="020B0604020202020204" pitchFamily="34" charset="0"/>
              </a:rPr>
              <a:t>Integrated Care Systems</a:t>
            </a:r>
          </a:p>
        </p:txBody>
      </p:sp>
      <p:sp>
        <p:nvSpPr>
          <p:cNvPr id="12" name="Content Placeholder 2">
            <a:extLst>
              <a:ext uri="{FF2B5EF4-FFF2-40B4-BE49-F238E27FC236}">
                <a16:creationId xmlns:a16="http://schemas.microsoft.com/office/drawing/2014/main" xmlns="" id="{DFD7CD98-0219-462B-8B86-78FF74789E7B}"/>
              </a:ext>
            </a:extLst>
          </p:cNvPr>
          <p:cNvSpPr>
            <a:spLocks noGrp="1"/>
          </p:cNvSpPr>
          <p:nvPr>
            <p:ph idx="1"/>
          </p:nvPr>
        </p:nvSpPr>
        <p:spPr>
          <a:xfrm>
            <a:off x="422031" y="1334639"/>
            <a:ext cx="11160369" cy="4489386"/>
          </a:xfrm>
        </p:spPr>
        <p:txBody>
          <a:bodyPr>
            <a:normAutofit/>
          </a:bodyPr>
          <a:lstStyle/>
          <a:p>
            <a:pPr>
              <a:spcBef>
                <a:spcPts val="1200"/>
              </a:spcBef>
              <a:spcAft>
                <a:spcPts val="1200"/>
              </a:spcAft>
            </a:pPr>
            <a:r>
              <a:rPr lang="en-GB" sz="2400" dirty="0">
                <a:latin typeface="Arial" panose="020B0604020202020204" pitchFamily="34" charset="0"/>
                <a:cs typeface="Arial" panose="020B0604020202020204" pitchFamily="34" charset="0"/>
              </a:rPr>
              <a:t>Integrated Care Systems (ICSs) central to the delivery of the Long Term Plan. </a:t>
            </a:r>
          </a:p>
          <a:p>
            <a:pPr>
              <a:spcBef>
                <a:spcPts val="1200"/>
              </a:spcBef>
              <a:spcAft>
                <a:spcPts val="1200"/>
              </a:spcAft>
            </a:pPr>
            <a:r>
              <a:rPr lang="en-GB" sz="2400" dirty="0">
                <a:latin typeface="Arial" panose="020B0604020202020204" pitchFamily="34" charset="0"/>
                <a:cs typeface="Arial" panose="020B0604020202020204" pitchFamily="34" charset="0"/>
              </a:rPr>
              <a:t>An ICS brings together local organisations to redesign care and improve population health, creating shared leadership and action. </a:t>
            </a:r>
          </a:p>
          <a:p>
            <a:pPr>
              <a:spcBef>
                <a:spcPts val="1200"/>
              </a:spcBef>
              <a:spcAft>
                <a:spcPts val="1200"/>
              </a:spcAft>
            </a:pPr>
            <a:r>
              <a:rPr lang="en-GB" sz="2400" dirty="0">
                <a:latin typeface="Arial" panose="020B0604020202020204" pitchFamily="34" charset="0"/>
                <a:cs typeface="Arial" panose="020B0604020202020204" pitchFamily="34" charset="0"/>
              </a:rPr>
              <a:t>They are a pragmatic and practical way of delivering the ‘triple integration’ of: </a:t>
            </a:r>
          </a:p>
          <a:p>
            <a:pPr lvl="1">
              <a:lnSpc>
                <a:spcPct val="110000"/>
              </a:lnSpc>
              <a:spcBef>
                <a:spcPts val="0"/>
              </a:spcBef>
              <a:buFont typeface="Wingdings" panose="05000000000000000000" pitchFamily="2" charset="2"/>
              <a:buChar char="ü"/>
            </a:pPr>
            <a:r>
              <a:rPr lang="en-GB" dirty="0">
                <a:latin typeface="Arial" panose="020B0604020202020204" pitchFamily="34" charset="0"/>
                <a:cs typeface="Arial" panose="020B0604020202020204" pitchFamily="34" charset="0"/>
              </a:rPr>
              <a:t>primary and specialist care</a:t>
            </a:r>
          </a:p>
          <a:p>
            <a:pPr lvl="1">
              <a:lnSpc>
                <a:spcPct val="110000"/>
              </a:lnSpc>
              <a:spcBef>
                <a:spcPts val="0"/>
              </a:spcBef>
              <a:buFont typeface="Wingdings" panose="05000000000000000000" pitchFamily="2" charset="2"/>
              <a:buChar char="ü"/>
            </a:pPr>
            <a:r>
              <a:rPr lang="en-GB" dirty="0">
                <a:latin typeface="Arial" panose="020B0604020202020204" pitchFamily="34" charset="0"/>
                <a:cs typeface="Arial" panose="020B0604020202020204" pitchFamily="34" charset="0"/>
              </a:rPr>
              <a:t>physical and mental health services</a:t>
            </a:r>
          </a:p>
          <a:p>
            <a:pPr lvl="1">
              <a:lnSpc>
                <a:spcPct val="110000"/>
              </a:lnSpc>
              <a:spcBef>
                <a:spcPts val="0"/>
              </a:spcBef>
              <a:spcAft>
                <a:spcPts val="1200"/>
              </a:spcAft>
              <a:buFont typeface="Wingdings" panose="05000000000000000000" pitchFamily="2" charset="2"/>
              <a:buChar char="ü"/>
            </a:pPr>
            <a:r>
              <a:rPr lang="en-GB" dirty="0">
                <a:latin typeface="Arial" panose="020B0604020202020204" pitchFamily="34" charset="0"/>
                <a:cs typeface="Arial" panose="020B0604020202020204" pitchFamily="34" charset="0"/>
              </a:rPr>
              <a:t>health with social care</a:t>
            </a:r>
          </a:p>
          <a:p>
            <a:pPr>
              <a:spcBef>
                <a:spcPts val="1200"/>
              </a:spcBef>
              <a:spcAft>
                <a:spcPts val="1200"/>
              </a:spcAft>
            </a:pPr>
            <a:r>
              <a:rPr lang="en-GB" sz="2400" dirty="0">
                <a:latin typeface="Arial" panose="020B0604020202020204" pitchFamily="34" charset="0"/>
                <a:cs typeface="Arial" panose="020B0604020202020204" pitchFamily="34" charset="0"/>
              </a:rPr>
              <a:t>By April 2021, ICSs will be in place across England</a:t>
            </a:r>
          </a:p>
        </p:txBody>
      </p:sp>
    </p:spTree>
    <p:extLst>
      <p:ext uri="{BB962C8B-B14F-4D97-AF65-F5344CB8AC3E}">
        <p14:creationId xmlns:p14="http://schemas.microsoft.com/office/powerpoint/2010/main" val="3289878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534572"/>
            <a:ext cx="10988041" cy="745588"/>
          </a:xfrm>
        </p:spPr>
        <p:txBody>
          <a:bodyPr>
            <a:normAutofit/>
          </a:bodyPr>
          <a:lstStyle/>
          <a:p>
            <a:r>
              <a:rPr lang="en-GB" sz="3600" dirty="0"/>
              <a:t>Where Does Integration Take Place?</a:t>
            </a:r>
          </a:p>
        </p:txBody>
      </p:sp>
      <p:sp>
        <p:nvSpPr>
          <p:cNvPr id="3" name="Content Placeholder 2"/>
          <p:cNvSpPr>
            <a:spLocks noGrp="1"/>
          </p:cNvSpPr>
          <p:nvPr>
            <p:ph idx="1"/>
          </p:nvPr>
        </p:nvSpPr>
        <p:spPr>
          <a:xfrm>
            <a:off x="365760" y="1280156"/>
            <a:ext cx="11155680" cy="4536194"/>
          </a:xfrm>
        </p:spPr>
        <p:txBody>
          <a:bodyPr>
            <a:noAutofit/>
          </a:bodyPr>
          <a:lstStyle/>
          <a:p>
            <a:pPr marL="0" indent="0">
              <a:buNone/>
            </a:pPr>
            <a:r>
              <a:rPr lang="en-GB" sz="2400" b="1" dirty="0"/>
              <a:t>Neighbourhood – Primary Care Networks</a:t>
            </a:r>
          </a:p>
          <a:p>
            <a:r>
              <a:rPr lang="en-GB" sz="2400" dirty="0"/>
              <a:t>populations around 30-50,00</a:t>
            </a:r>
          </a:p>
          <a:p>
            <a:r>
              <a:rPr lang="en-GB" sz="2400" dirty="0"/>
              <a:t>GP, community services (pharmacist, paramedics, MSK First Contact Practitioners, social prescribers), Mental Health and social care</a:t>
            </a:r>
            <a:br>
              <a:rPr lang="en-GB" sz="2400" dirty="0"/>
            </a:br>
            <a:endParaRPr lang="en-GB" sz="2400" dirty="0"/>
          </a:p>
          <a:p>
            <a:pPr marL="0" indent="0">
              <a:buNone/>
            </a:pPr>
            <a:r>
              <a:rPr lang="en-GB" sz="2400" b="1" dirty="0"/>
              <a:t>Place</a:t>
            </a:r>
          </a:p>
          <a:p>
            <a:r>
              <a:rPr lang="en-GB" sz="2400" dirty="0"/>
              <a:t>populations 0.5-1million</a:t>
            </a:r>
          </a:p>
          <a:p>
            <a:r>
              <a:rPr lang="en-GB" sz="2400" dirty="0"/>
              <a:t>collaborations between hospitals and other providers including LAs</a:t>
            </a:r>
            <a:br>
              <a:rPr lang="en-GB" sz="2400" dirty="0"/>
            </a:br>
            <a:endParaRPr lang="en-GB" sz="2400" dirty="0"/>
          </a:p>
          <a:p>
            <a:pPr marL="0" indent="0">
              <a:buNone/>
            </a:pPr>
            <a:r>
              <a:rPr lang="en-GB" sz="2400" b="1" dirty="0"/>
              <a:t>System</a:t>
            </a:r>
          </a:p>
          <a:p>
            <a:r>
              <a:rPr lang="en-GB" sz="2400" dirty="0"/>
              <a:t>What cannot be achieved more locally</a:t>
            </a:r>
          </a:p>
        </p:txBody>
      </p:sp>
    </p:spTree>
    <p:extLst>
      <p:ext uri="{BB962C8B-B14F-4D97-AF65-F5344CB8AC3E}">
        <p14:creationId xmlns:p14="http://schemas.microsoft.com/office/powerpoint/2010/main" val="309439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679301" y="119404"/>
            <a:ext cx="5872512" cy="707886"/>
          </a:xfrm>
          <a:prstGeom prst="rect">
            <a:avLst/>
          </a:prstGeom>
          <a:noFill/>
        </p:spPr>
        <p:txBody>
          <a:bodyPr wrap="square" rtlCol="0">
            <a:spAutoFit/>
          </a:bodyPr>
          <a:lstStyle/>
          <a:p>
            <a:pPr algn="ctr">
              <a:defRPr/>
            </a:pPr>
            <a:r>
              <a:rPr lang="en-GB" sz="2000" b="1" dirty="0">
                <a:solidFill>
                  <a:srgbClr val="0070C0"/>
                </a:solidFill>
                <a:latin typeface="Arial" panose="020B0604020202020204" pitchFamily="34" charset="0"/>
                <a:cs typeface="Arial" panose="020B0604020202020204" pitchFamily="34" charset="0"/>
              </a:rPr>
              <a:t>One North East and North Cumbria ICS </a:t>
            </a:r>
          </a:p>
          <a:p>
            <a:pPr algn="ctr">
              <a:defRPr/>
            </a:pPr>
            <a:r>
              <a:rPr lang="en-GB" sz="2000" b="1" dirty="0">
                <a:solidFill>
                  <a:srgbClr val="0070C0"/>
                </a:solidFill>
                <a:latin typeface="Arial" panose="020B0604020202020204" pitchFamily="34" charset="0"/>
                <a:cs typeface="Arial" panose="020B0604020202020204" pitchFamily="34" charset="0"/>
              </a:rPr>
              <a:t>with four Integrated Care Partnerships (ICPs)</a:t>
            </a:r>
          </a:p>
        </p:txBody>
      </p:sp>
      <p:sp>
        <p:nvSpPr>
          <p:cNvPr id="2" name="TextBox 1"/>
          <p:cNvSpPr txBox="1"/>
          <p:nvPr/>
        </p:nvSpPr>
        <p:spPr>
          <a:xfrm>
            <a:off x="2711626" y="4408571"/>
            <a:ext cx="1020495" cy="253916"/>
          </a:xfrm>
          <a:prstGeom prst="rect">
            <a:avLst/>
          </a:prstGeom>
          <a:noFill/>
        </p:spPr>
        <p:txBody>
          <a:bodyPr wrap="square" rtlCol="0">
            <a:spAutoFit/>
          </a:bodyPr>
          <a:lstStyle/>
          <a:p>
            <a:pPr algn="ctr" defTabSz="457200">
              <a:defRPr/>
            </a:pPr>
            <a:r>
              <a:rPr lang="en-GB" sz="1000" b="1" dirty="0">
                <a:solidFill>
                  <a:prstClr val="white"/>
                </a:solidFill>
                <a:latin typeface="Arial" panose="020B0604020202020204" pitchFamily="34" charset="0"/>
                <a:cs typeface="Arial" panose="020B0604020202020204" pitchFamily="34" charset="0"/>
              </a:rPr>
              <a:t>North</a:t>
            </a:r>
          </a:p>
        </p:txBody>
      </p:sp>
      <p:pic>
        <p:nvPicPr>
          <p:cNvPr id="1026" name="Picture 1" descr="image001">
            <a:extLst>
              <a:ext uri="{FF2B5EF4-FFF2-40B4-BE49-F238E27FC236}">
                <a16:creationId xmlns:a16="http://schemas.microsoft.com/office/drawing/2014/main" xmlns="" id="{DECD9043-3CB2-47A1-9D28-1E519B4500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605" t="2037" b="34293"/>
          <a:stretch/>
        </p:blipFill>
        <p:spPr bwMode="auto">
          <a:xfrm>
            <a:off x="0" y="1228298"/>
            <a:ext cx="6782938" cy="485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descr="image001">
            <a:extLst>
              <a:ext uri="{FF2B5EF4-FFF2-40B4-BE49-F238E27FC236}">
                <a16:creationId xmlns:a16="http://schemas.microsoft.com/office/drawing/2014/main" xmlns="" id="{C7CC2761-CE89-4CB1-B761-96F6C2938D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77" t="66108" r="3632" b="563"/>
          <a:stretch/>
        </p:blipFill>
        <p:spPr bwMode="auto">
          <a:xfrm>
            <a:off x="6196084" y="1784445"/>
            <a:ext cx="5995916" cy="233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9947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NHS blue">
      <a:dk1>
        <a:srgbClr val="000000"/>
      </a:dk1>
      <a:lt1>
        <a:srgbClr val="FFFFFF"/>
      </a:lt1>
      <a:dk2>
        <a:srgbClr val="44546A"/>
      </a:dk2>
      <a:lt2>
        <a:srgbClr val="E7E6E6"/>
      </a:lt2>
      <a:accent1>
        <a:srgbClr val="0077C1"/>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EF43FA40-08CD-D740-8543-7B53FCECB9D8}" vid="{F6D5640D-E1EC-3749-89A0-B2B3551D46D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1407</Words>
  <Application>Microsoft Macintosh PowerPoint</Application>
  <PresentationFormat>Custom</PresentationFormat>
  <Paragraphs>206</Paragraphs>
  <Slides>41</Slides>
  <Notes>1</Notes>
  <HiddenSlides>0</HiddenSlides>
  <MMClips>0</MMClip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Office Theme</vt:lpstr>
      <vt:lpstr>1_Office Theme</vt:lpstr>
      <vt:lpstr>3_Office Theme</vt:lpstr>
      <vt:lpstr>Overview of NHS Long Term Plan and MSK Improvement Programmes</vt:lpstr>
      <vt:lpstr>The NHS Challenge</vt:lpstr>
      <vt:lpstr>Where is NHS Care Provided? </vt:lpstr>
      <vt:lpstr>The NHS Long Term Plan Background </vt:lpstr>
      <vt:lpstr>The New Service Model</vt:lpstr>
      <vt:lpstr>Outpatient Transformation Programme</vt:lpstr>
      <vt:lpstr>Integrated Care Systems</vt:lpstr>
      <vt:lpstr>Where Does Integration Take Place?</vt:lpstr>
      <vt:lpstr>PowerPoint Presentation</vt:lpstr>
      <vt:lpstr>Musculoskeletal Health and Care  in the Context of the Long Term Plan (LTP)</vt:lpstr>
      <vt:lpstr>LTP Focus on Healthy Life Expectancy</vt:lpstr>
      <vt:lpstr>Global Burden of Disease – Years Lived with Disability</vt:lpstr>
      <vt:lpstr>Burden of MSK across the Life Course</vt:lpstr>
      <vt:lpstr>Global Burden of Disease – Years Lived with Disability</vt:lpstr>
      <vt:lpstr>Bone Mass across the life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National Programmes involving MSK care</vt:lpstr>
      <vt:lpstr>Programmes across care pathway</vt:lpstr>
      <vt:lpstr>PHE MSK Health 5-Year Strategy</vt:lpstr>
      <vt:lpstr>Fingertips - MSK Regional Comparison</vt:lpstr>
      <vt:lpstr>MSK Fingertips – Hartlepool Local Authority View</vt:lpstr>
      <vt:lpstr>High Impact Interventions</vt:lpstr>
      <vt:lpstr>MSK First Contact Practitioners</vt:lpstr>
      <vt:lpstr>ESCAPE Pain Locations in NENC</vt:lpstr>
      <vt:lpstr>Evidence Based Interventions</vt:lpstr>
      <vt:lpstr>Evidence Based Interventions Dashboard</vt:lpstr>
      <vt:lpstr>EBI Dashboard – Knee Arthroscopy</vt:lpstr>
      <vt:lpstr>EBI Dashboard – Back Injections</vt:lpstr>
      <vt:lpstr>EBI Dashboard – Shoulder Decompression</vt:lpstr>
      <vt:lpstr>Primary Care Prescribing for Pain</vt:lpstr>
      <vt:lpstr>PowerPoint Presentation</vt:lpstr>
      <vt:lpstr>PowerPoint Presentation</vt:lpstr>
      <vt:lpstr>Other MSK intelligence and support available</vt:lpstr>
      <vt:lpstr>MSK First Contact Physiotherapy Practitioners will be at the heart of transforming care pathways for people with MSK conditions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Orthopaedic Alliance</dc:title>
  <dc:creator>Christopher Gray</dc:creator>
  <cp:lastModifiedBy>Liz Lingard</cp:lastModifiedBy>
  <cp:revision>61</cp:revision>
  <dcterms:created xsi:type="dcterms:W3CDTF">2019-08-15T13:01:28Z</dcterms:created>
  <dcterms:modified xsi:type="dcterms:W3CDTF">2019-11-28T11:59:09Z</dcterms:modified>
</cp:coreProperties>
</file>