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7" r:id="rId2"/>
    <p:sldId id="256" r:id="rId3"/>
    <p:sldId id="258" r:id="rId4"/>
    <p:sldId id="274" r:id="rId5"/>
    <p:sldId id="278" r:id="rId6"/>
    <p:sldId id="277" r:id="rId7"/>
    <p:sldId id="281" r:id="rId8"/>
    <p:sldId id="282" r:id="rId9"/>
    <p:sldId id="284" r:id="rId10"/>
    <p:sldId id="283" r:id="rId11"/>
    <p:sldId id="262" r:id="rId12"/>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Steele" initials="DS" lastIdx="0" clrIdx="0">
    <p:extLst>
      <p:ext uri="{19B8F6BF-5375-455C-9EA6-DF929625EA0E}">
        <p15:presenceInfo xmlns:p15="http://schemas.microsoft.com/office/powerpoint/2012/main" userId="S-1-5-21-3311344634-194194203-2410140470-13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54C3"/>
    <a:srgbClr val="6F64C3"/>
    <a:srgbClr val="FFAF00"/>
    <a:srgbClr val="FFC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8"/>
  </p:normalViewPr>
  <p:slideViewPr>
    <p:cSldViewPr snapToGrid="0" snapToObjects="1">
      <p:cViewPr varScale="1">
        <p:scale>
          <a:sx n="116" d="100"/>
          <a:sy n="116" d="100"/>
        </p:scale>
        <p:origin x="102" y="30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57" d="100"/>
          <a:sy n="57" d="100"/>
        </p:scale>
        <p:origin x="1810"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9EB38E-C062-4CC2-AE20-44EFCCA9213B}"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95E1D559-8252-4EB2-B3FF-260A06949C60}">
      <dgm:prSet phldrT="[Text]"/>
      <dgm:spPr/>
      <dgm:t>
        <a:bodyPr/>
        <a:lstStyle/>
        <a:p>
          <a:endParaRPr lang="en-US" dirty="0"/>
        </a:p>
      </dgm:t>
    </dgm:pt>
    <dgm:pt modelId="{1682DC7F-81A5-48A7-A491-1CE45F093E43}" type="parTrans" cxnId="{859FC2AD-38B8-44DF-BC00-DA5D39AD84EF}">
      <dgm:prSet/>
      <dgm:spPr/>
      <dgm:t>
        <a:bodyPr/>
        <a:lstStyle/>
        <a:p>
          <a:endParaRPr lang="en-US"/>
        </a:p>
      </dgm:t>
    </dgm:pt>
    <dgm:pt modelId="{E297A1E4-5F71-4C6B-B3D3-44795874F61D}" type="sibTrans" cxnId="{859FC2AD-38B8-44DF-BC00-DA5D39AD84EF}">
      <dgm:prSet/>
      <dgm:spPr/>
      <dgm:t>
        <a:bodyPr/>
        <a:lstStyle/>
        <a:p>
          <a:endParaRPr lang="en-US"/>
        </a:p>
      </dgm:t>
    </dgm:pt>
    <dgm:pt modelId="{49541E51-0B51-4164-B7ED-C183BB54BBEF}">
      <dgm:prSet phldrT="[Text]" custT="1"/>
      <dgm:spPr/>
      <dgm:t>
        <a:bodyPr/>
        <a:lstStyle/>
        <a:p>
          <a:r>
            <a:rPr lang="en-US" sz="1600" b="1" dirty="0"/>
            <a:t>Represent members when change &amp; new technology is proposed</a:t>
          </a:r>
        </a:p>
      </dgm:t>
    </dgm:pt>
    <dgm:pt modelId="{11238D83-107E-45C6-AA19-499712585E38}" type="parTrans" cxnId="{ACC13B3A-E057-4F61-AFDF-A8514B8D3499}">
      <dgm:prSet/>
      <dgm:spPr/>
      <dgm:t>
        <a:bodyPr/>
        <a:lstStyle/>
        <a:p>
          <a:endParaRPr lang="en-US"/>
        </a:p>
      </dgm:t>
    </dgm:pt>
    <dgm:pt modelId="{579578E6-8D75-49D7-BED5-88CAC9B15FBF}" type="sibTrans" cxnId="{ACC13B3A-E057-4F61-AFDF-A8514B8D3499}">
      <dgm:prSet custT="1"/>
      <dgm:spPr>
        <a:solidFill>
          <a:schemeClr val="accent6"/>
        </a:solidFill>
      </dgm:spPr>
      <dgm:t>
        <a:bodyPr/>
        <a:lstStyle/>
        <a:p>
          <a:r>
            <a:rPr lang="en-US" sz="1600" b="1" dirty="0"/>
            <a:t>Investigate to find solutions to H&amp;S problems</a:t>
          </a:r>
        </a:p>
      </dgm:t>
    </dgm:pt>
    <dgm:pt modelId="{DD96DBB3-AFDC-4946-B72E-4F13D4DDB8DB}">
      <dgm:prSet phldrT="[Text]" custT="1"/>
      <dgm:spPr>
        <a:solidFill>
          <a:srgbClr val="002060"/>
        </a:solidFill>
      </dgm:spPr>
      <dgm:t>
        <a:bodyPr/>
        <a:lstStyle/>
        <a:p>
          <a:r>
            <a:rPr lang="en-US" sz="1400" b="1" i="0" dirty="0"/>
            <a:t>Negotiate with employers to improve members’ H&amp;S </a:t>
          </a:r>
        </a:p>
      </dgm:t>
    </dgm:pt>
    <dgm:pt modelId="{AF879068-52C2-40BA-BA6C-2D32E3E1978D}" type="parTrans" cxnId="{C4209DD5-C3C9-47BC-A2FE-7082451B8DF4}">
      <dgm:prSet/>
      <dgm:spPr/>
      <dgm:t>
        <a:bodyPr/>
        <a:lstStyle/>
        <a:p>
          <a:endParaRPr lang="en-US"/>
        </a:p>
      </dgm:t>
    </dgm:pt>
    <dgm:pt modelId="{343067C2-3676-49AB-96FA-F5279A0BC2AF}" type="sibTrans" cxnId="{C4209DD5-C3C9-47BC-A2FE-7082451B8DF4}">
      <dgm:prSet custT="1"/>
      <dgm:spPr>
        <a:solidFill>
          <a:srgbClr val="00B050"/>
        </a:solidFill>
      </dgm:spPr>
      <dgm:t>
        <a:bodyPr/>
        <a:lstStyle/>
        <a:p>
          <a:r>
            <a:rPr lang="en-US" sz="1800" b="1" dirty="0"/>
            <a:t>Increase our awareness on H&amp;S</a:t>
          </a:r>
        </a:p>
      </dgm:t>
    </dgm:pt>
    <dgm:pt modelId="{CDE9D55D-2907-4295-8E08-BF9ED931CD56}">
      <dgm:prSet phldrT="[Text]" custT="1"/>
      <dgm:spPr/>
      <dgm:t>
        <a:bodyPr/>
        <a:lstStyle/>
        <a:p>
          <a:r>
            <a:rPr lang="en-US" sz="1600" b="1" dirty="0"/>
            <a:t>Ensure we comply with H&amp;S standards</a:t>
          </a:r>
        </a:p>
      </dgm:t>
    </dgm:pt>
    <dgm:pt modelId="{B78BA5DE-8DA4-4B8A-96F1-FC43371D481A}" type="parTrans" cxnId="{48E6CC1F-577B-476C-8491-DAA661E3160F}">
      <dgm:prSet/>
      <dgm:spPr/>
      <dgm:t>
        <a:bodyPr/>
        <a:lstStyle/>
        <a:p>
          <a:endParaRPr lang="en-US"/>
        </a:p>
      </dgm:t>
    </dgm:pt>
    <dgm:pt modelId="{E58C1112-AB62-4ABB-B6EB-955610AA01C1}" type="sibTrans" cxnId="{48E6CC1F-577B-476C-8491-DAA661E3160F}">
      <dgm:prSet custT="1"/>
      <dgm:spPr>
        <a:solidFill>
          <a:srgbClr val="FF0000"/>
        </a:solidFill>
      </dgm:spPr>
      <dgm:t>
        <a:bodyPr/>
        <a:lstStyle/>
        <a:p>
          <a:r>
            <a:rPr lang="en-US" sz="1600" b="1" dirty="0"/>
            <a:t>Inform  the CSP about our issues</a:t>
          </a:r>
        </a:p>
      </dgm:t>
    </dgm:pt>
    <dgm:pt modelId="{3D910D94-AE2B-4F2B-A45A-BBCEE1814638}">
      <dgm:prSet phldrT="[Text]" custT="1"/>
      <dgm:spPr>
        <a:solidFill>
          <a:schemeClr val="accent2"/>
        </a:solidFill>
      </dgm:spPr>
      <dgm:t>
        <a:bodyPr/>
        <a:lstStyle/>
        <a:p>
          <a:r>
            <a:rPr lang="en-US" sz="1600" b="1" dirty="0"/>
            <a:t>Attend H&amp;S committees &amp; work with other union reps</a:t>
          </a:r>
        </a:p>
      </dgm:t>
    </dgm:pt>
    <dgm:pt modelId="{03811C7E-008A-4DE0-84DB-C18C04902D93}" type="sibTrans" cxnId="{4285C21E-05F6-4870-A261-E942AE627E78}">
      <dgm:prSet custT="1"/>
      <dgm:spPr>
        <a:solidFill>
          <a:srgbClr val="FFC000"/>
        </a:solidFill>
      </dgm:spPr>
      <dgm:t>
        <a:bodyPr/>
        <a:lstStyle/>
        <a:p>
          <a:r>
            <a:rPr lang="en-US" sz="1800" b="1" dirty="0"/>
            <a:t>Do inspections  - identify  hazards facing us</a:t>
          </a:r>
        </a:p>
      </dgm:t>
    </dgm:pt>
    <dgm:pt modelId="{F064B233-8FE4-4ED5-AF32-0B079D8827E7}" type="parTrans" cxnId="{4285C21E-05F6-4870-A261-E942AE627E78}">
      <dgm:prSet/>
      <dgm:spPr/>
      <dgm:t>
        <a:bodyPr/>
        <a:lstStyle/>
        <a:p>
          <a:endParaRPr lang="en-US"/>
        </a:p>
      </dgm:t>
    </dgm:pt>
    <dgm:pt modelId="{6FB4B7A4-CC11-4CC6-BA6A-0426C44010B5}" type="pres">
      <dgm:prSet presAssocID="{519EB38E-C062-4CC2-AE20-44EFCCA9213B}" presName="Name0" presStyleCnt="0">
        <dgm:presLayoutVars>
          <dgm:chMax/>
          <dgm:chPref/>
          <dgm:dir/>
          <dgm:animLvl val="lvl"/>
        </dgm:presLayoutVars>
      </dgm:prSet>
      <dgm:spPr/>
    </dgm:pt>
    <dgm:pt modelId="{92DCF465-41ED-44AD-BD14-10AE9613AC61}" type="pres">
      <dgm:prSet presAssocID="{3D910D94-AE2B-4F2B-A45A-BBCEE1814638}" presName="composite" presStyleCnt="0"/>
      <dgm:spPr/>
    </dgm:pt>
    <dgm:pt modelId="{6C4F6D3C-8E58-481D-9760-4BCDCDB9FD29}" type="pres">
      <dgm:prSet presAssocID="{3D910D94-AE2B-4F2B-A45A-BBCEE1814638}" presName="Parent1" presStyleLbl="node1" presStyleIdx="0" presStyleCnt="8" custScaleX="174133" custScaleY="123593" custLinFactX="15092" custLinFactNeighborX="100000" custLinFactNeighborY="28807">
        <dgm:presLayoutVars>
          <dgm:chMax val="1"/>
          <dgm:chPref val="1"/>
          <dgm:bulletEnabled val="1"/>
        </dgm:presLayoutVars>
      </dgm:prSet>
      <dgm:spPr/>
    </dgm:pt>
    <dgm:pt modelId="{BC3D67A7-9F58-4214-AACC-2819C9100488}" type="pres">
      <dgm:prSet presAssocID="{3D910D94-AE2B-4F2B-A45A-BBCEE1814638}" presName="Childtext1" presStyleLbl="revTx" presStyleIdx="0" presStyleCnt="4">
        <dgm:presLayoutVars>
          <dgm:chMax val="0"/>
          <dgm:chPref val="0"/>
          <dgm:bulletEnabled val="1"/>
        </dgm:presLayoutVars>
      </dgm:prSet>
      <dgm:spPr/>
    </dgm:pt>
    <dgm:pt modelId="{E622522E-BAE6-4EB3-B23D-F4A3E822FD47}" type="pres">
      <dgm:prSet presAssocID="{3D910D94-AE2B-4F2B-A45A-BBCEE1814638}" presName="BalanceSpacing" presStyleCnt="0"/>
      <dgm:spPr/>
    </dgm:pt>
    <dgm:pt modelId="{AC4449F6-CD09-4BA4-9FE6-610E0B2C4002}" type="pres">
      <dgm:prSet presAssocID="{3D910D94-AE2B-4F2B-A45A-BBCEE1814638}" presName="BalanceSpacing1" presStyleCnt="0"/>
      <dgm:spPr/>
    </dgm:pt>
    <dgm:pt modelId="{3EDA00F3-F2AB-4584-952B-36E8BFB0909B}" type="pres">
      <dgm:prSet presAssocID="{03811C7E-008A-4DE0-84DB-C18C04902D93}" presName="Accent1Text" presStyleLbl="node1" presStyleIdx="1" presStyleCnt="8" custScaleX="163537" custScaleY="143708" custLinFactX="-100000" custLinFactY="98924" custLinFactNeighborX="-172822" custLinFactNeighborY="100000"/>
      <dgm:spPr/>
    </dgm:pt>
    <dgm:pt modelId="{D178681F-F8F0-4FC1-8BAF-924FDA6DBA24}" type="pres">
      <dgm:prSet presAssocID="{03811C7E-008A-4DE0-84DB-C18C04902D93}" presName="spaceBetweenRectangles" presStyleCnt="0"/>
      <dgm:spPr/>
    </dgm:pt>
    <dgm:pt modelId="{746F2E88-0351-4EB2-B994-810004F23BF6}" type="pres">
      <dgm:prSet presAssocID="{49541E51-0B51-4164-B7ED-C183BB54BBEF}" presName="composite" presStyleCnt="0"/>
      <dgm:spPr/>
    </dgm:pt>
    <dgm:pt modelId="{CB9CE78F-72AB-4003-A99E-581F1049196A}" type="pres">
      <dgm:prSet presAssocID="{49541E51-0B51-4164-B7ED-C183BB54BBEF}" presName="Parent1" presStyleLbl="node1" presStyleIdx="2" presStyleCnt="8" custScaleX="223977" custScaleY="141054" custLinFactX="100000" custLinFactNeighborX="182457" custLinFactNeighborY="40575">
        <dgm:presLayoutVars>
          <dgm:chMax val="1"/>
          <dgm:chPref val="1"/>
          <dgm:bulletEnabled val="1"/>
        </dgm:presLayoutVars>
      </dgm:prSet>
      <dgm:spPr/>
    </dgm:pt>
    <dgm:pt modelId="{7C19B1CA-9C8E-456A-8A36-AEA450491D71}" type="pres">
      <dgm:prSet presAssocID="{49541E51-0B51-4164-B7ED-C183BB54BBEF}" presName="Childtext1" presStyleLbl="revTx" presStyleIdx="1" presStyleCnt="4">
        <dgm:presLayoutVars>
          <dgm:chMax val="0"/>
          <dgm:chPref val="0"/>
          <dgm:bulletEnabled val="1"/>
        </dgm:presLayoutVars>
      </dgm:prSet>
      <dgm:spPr/>
    </dgm:pt>
    <dgm:pt modelId="{93E99C85-2FB8-46B3-BB2B-6F46BA2D67BE}" type="pres">
      <dgm:prSet presAssocID="{49541E51-0B51-4164-B7ED-C183BB54BBEF}" presName="BalanceSpacing" presStyleCnt="0"/>
      <dgm:spPr/>
    </dgm:pt>
    <dgm:pt modelId="{1B22B2A2-E3CD-4BF0-806A-1B0295579B5F}" type="pres">
      <dgm:prSet presAssocID="{49541E51-0B51-4164-B7ED-C183BB54BBEF}" presName="BalanceSpacing1" presStyleCnt="0"/>
      <dgm:spPr/>
    </dgm:pt>
    <dgm:pt modelId="{682E6084-68A0-4F04-B629-86CB6CE4DDCE}" type="pres">
      <dgm:prSet presAssocID="{579578E6-8D75-49D7-BED5-88CAC9B15FBF}" presName="Accent1Text" presStyleLbl="node1" presStyleIdx="3" presStyleCnt="8" custScaleX="179091" custScaleY="134604" custLinFactX="158025" custLinFactNeighborX="200000" custLinFactNeighborY="-77318"/>
      <dgm:spPr/>
    </dgm:pt>
    <dgm:pt modelId="{9AF1B39D-1F30-4AF1-9B7D-010B7F26F73A}" type="pres">
      <dgm:prSet presAssocID="{579578E6-8D75-49D7-BED5-88CAC9B15FBF}" presName="spaceBetweenRectangles" presStyleCnt="0"/>
      <dgm:spPr/>
    </dgm:pt>
    <dgm:pt modelId="{26A06857-20F1-40E5-8D9F-12960655BE50}" type="pres">
      <dgm:prSet presAssocID="{DD96DBB3-AFDC-4946-B72E-4F13D4DDB8DB}" presName="composite" presStyleCnt="0"/>
      <dgm:spPr/>
    </dgm:pt>
    <dgm:pt modelId="{22199363-DFE4-4AD0-AEA4-3662118A3A33}" type="pres">
      <dgm:prSet presAssocID="{DD96DBB3-AFDC-4946-B72E-4F13D4DDB8DB}" presName="Parent1" presStyleLbl="node1" presStyleIdx="4" presStyleCnt="8" custScaleX="208277" custScaleY="115697" custLinFactX="172513" custLinFactNeighborX="200000" custLinFactNeighborY="75281">
        <dgm:presLayoutVars>
          <dgm:chMax val="1"/>
          <dgm:chPref val="1"/>
          <dgm:bulletEnabled val="1"/>
        </dgm:presLayoutVars>
      </dgm:prSet>
      <dgm:spPr/>
    </dgm:pt>
    <dgm:pt modelId="{B821FB96-CF9A-43AF-ACBF-FEAE2543BCE6}" type="pres">
      <dgm:prSet presAssocID="{DD96DBB3-AFDC-4946-B72E-4F13D4DDB8DB}" presName="Childtext1" presStyleLbl="revTx" presStyleIdx="2" presStyleCnt="4">
        <dgm:presLayoutVars>
          <dgm:chMax val="0"/>
          <dgm:chPref val="0"/>
          <dgm:bulletEnabled val="1"/>
        </dgm:presLayoutVars>
      </dgm:prSet>
      <dgm:spPr/>
    </dgm:pt>
    <dgm:pt modelId="{4DBF196B-BE83-43B5-8DB0-DDAAA3C4AD1E}" type="pres">
      <dgm:prSet presAssocID="{DD96DBB3-AFDC-4946-B72E-4F13D4DDB8DB}" presName="BalanceSpacing" presStyleCnt="0"/>
      <dgm:spPr/>
    </dgm:pt>
    <dgm:pt modelId="{D7159F8E-C67B-4385-B23C-CF805297DAD9}" type="pres">
      <dgm:prSet presAssocID="{DD96DBB3-AFDC-4946-B72E-4F13D4DDB8DB}" presName="BalanceSpacing1" presStyleCnt="0"/>
      <dgm:spPr/>
    </dgm:pt>
    <dgm:pt modelId="{187CE370-1A49-4D31-803B-12F3B29E0B35}" type="pres">
      <dgm:prSet presAssocID="{343067C2-3676-49AB-96FA-F5279A0BC2AF}" presName="Accent1Text" presStyleLbl="node1" presStyleIdx="5" presStyleCnt="8" custScaleX="192284" custLinFactX="-126562" custLinFactY="2961" custLinFactNeighborX="-200000" custLinFactNeighborY="100000"/>
      <dgm:spPr/>
    </dgm:pt>
    <dgm:pt modelId="{E4994D06-2100-4933-82C9-FDAE6B6EEBB2}" type="pres">
      <dgm:prSet presAssocID="{343067C2-3676-49AB-96FA-F5279A0BC2AF}" presName="spaceBetweenRectangles" presStyleCnt="0"/>
      <dgm:spPr/>
    </dgm:pt>
    <dgm:pt modelId="{021A5FA5-6B45-4AC8-BE88-4ED3E1AB17D9}" type="pres">
      <dgm:prSet presAssocID="{CDE9D55D-2907-4295-8E08-BF9ED931CD56}" presName="composite" presStyleCnt="0"/>
      <dgm:spPr/>
    </dgm:pt>
    <dgm:pt modelId="{20A2FCF7-DC4B-4741-BFA1-B4C757F99E37}" type="pres">
      <dgm:prSet presAssocID="{CDE9D55D-2907-4295-8E08-BF9ED931CD56}" presName="Parent1" presStyleLbl="node1" presStyleIdx="6" presStyleCnt="8" custScaleX="147418" custScaleY="142048" custLinFactX="-197396" custLinFactY="-128178" custLinFactNeighborX="-200000" custLinFactNeighborY="-200000">
        <dgm:presLayoutVars>
          <dgm:chMax val="1"/>
          <dgm:chPref val="1"/>
          <dgm:bulletEnabled val="1"/>
        </dgm:presLayoutVars>
      </dgm:prSet>
      <dgm:spPr/>
    </dgm:pt>
    <dgm:pt modelId="{D1B2D84C-1E13-4249-9551-C2AF935D7077}" type="pres">
      <dgm:prSet presAssocID="{CDE9D55D-2907-4295-8E08-BF9ED931CD56}" presName="Childtext1" presStyleLbl="revTx" presStyleIdx="3" presStyleCnt="4">
        <dgm:presLayoutVars>
          <dgm:chMax val="0"/>
          <dgm:chPref val="0"/>
          <dgm:bulletEnabled val="1"/>
        </dgm:presLayoutVars>
      </dgm:prSet>
      <dgm:spPr/>
    </dgm:pt>
    <dgm:pt modelId="{6DF8E2B6-B713-43E5-A843-230DB56A835A}" type="pres">
      <dgm:prSet presAssocID="{CDE9D55D-2907-4295-8E08-BF9ED931CD56}" presName="BalanceSpacing" presStyleCnt="0"/>
      <dgm:spPr/>
    </dgm:pt>
    <dgm:pt modelId="{D368D466-A91B-4A4D-8368-5FEBBB6DF70B}" type="pres">
      <dgm:prSet presAssocID="{CDE9D55D-2907-4295-8E08-BF9ED931CD56}" presName="BalanceSpacing1" presStyleCnt="0"/>
      <dgm:spPr/>
    </dgm:pt>
    <dgm:pt modelId="{7B0E9F79-A84B-48B8-9BD0-E3744E3D9A8B}" type="pres">
      <dgm:prSet presAssocID="{E58C1112-AB62-4ABB-B6EB-955610AA01C1}" presName="Accent1Text" presStyleLbl="node1" presStyleIdx="7" presStyleCnt="8" custScaleX="136348" custLinFactNeighborX="37219" custLinFactNeighborY="-24256"/>
      <dgm:spPr/>
    </dgm:pt>
  </dgm:ptLst>
  <dgm:cxnLst>
    <dgm:cxn modelId="{81683512-9F6D-482A-B281-B7D07B61261D}" type="presOf" srcId="{3D910D94-AE2B-4F2B-A45A-BBCEE1814638}" destId="{6C4F6D3C-8E58-481D-9760-4BCDCDB9FD29}" srcOrd="0" destOrd="0" presId="urn:microsoft.com/office/officeart/2008/layout/AlternatingHexagons"/>
    <dgm:cxn modelId="{4285C21E-05F6-4870-A261-E942AE627E78}" srcId="{519EB38E-C062-4CC2-AE20-44EFCCA9213B}" destId="{3D910D94-AE2B-4F2B-A45A-BBCEE1814638}" srcOrd="0" destOrd="0" parTransId="{F064B233-8FE4-4ED5-AF32-0B079D8827E7}" sibTransId="{03811C7E-008A-4DE0-84DB-C18C04902D93}"/>
    <dgm:cxn modelId="{48E6CC1F-577B-476C-8491-DAA661E3160F}" srcId="{519EB38E-C062-4CC2-AE20-44EFCCA9213B}" destId="{CDE9D55D-2907-4295-8E08-BF9ED931CD56}" srcOrd="3" destOrd="0" parTransId="{B78BA5DE-8DA4-4B8A-96F1-FC43371D481A}" sibTransId="{E58C1112-AB62-4ABB-B6EB-955610AA01C1}"/>
    <dgm:cxn modelId="{3E61D92A-BE24-4C80-83EC-3FDB37A1750F}" type="presOf" srcId="{DD96DBB3-AFDC-4946-B72E-4F13D4DDB8DB}" destId="{22199363-DFE4-4AD0-AEA4-3662118A3A33}" srcOrd="0" destOrd="0" presId="urn:microsoft.com/office/officeart/2008/layout/AlternatingHexagons"/>
    <dgm:cxn modelId="{ACC13B3A-E057-4F61-AFDF-A8514B8D3499}" srcId="{519EB38E-C062-4CC2-AE20-44EFCCA9213B}" destId="{49541E51-0B51-4164-B7ED-C183BB54BBEF}" srcOrd="1" destOrd="0" parTransId="{11238D83-107E-45C6-AA19-499712585E38}" sibTransId="{579578E6-8D75-49D7-BED5-88CAC9B15FBF}"/>
    <dgm:cxn modelId="{BA435A3B-B29C-4816-A45E-2FBF8FAD101B}" type="presOf" srcId="{49541E51-0B51-4164-B7ED-C183BB54BBEF}" destId="{CB9CE78F-72AB-4003-A99E-581F1049196A}" srcOrd="0" destOrd="0" presId="urn:microsoft.com/office/officeart/2008/layout/AlternatingHexagons"/>
    <dgm:cxn modelId="{04B88249-C6B2-4FF2-8612-54740D02B70E}" type="presOf" srcId="{03811C7E-008A-4DE0-84DB-C18C04902D93}" destId="{3EDA00F3-F2AB-4584-952B-36E8BFB0909B}" srcOrd="0" destOrd="0" presId="urn:microsoft.com/office/officeart/2008/layout/AlternatingHexagons"/>
    <dgm:cxn modelId="{86618F6B-554A-48CC-8F99-D360D25C5FD5}" type="presOf" srcId="{519EB38E-C062-4CC2-AE20-44EFCCA9213B}" destId="{6FB4B7A4-CC11-4CC6-BA6A-0426C44010B5}" srcOrd="0" destOrd="0" presId="urn:microsoft.com/office/officeart/2008/layout/AlternatingHexagons"/>
    <dgm:cxn modelId="{63806271-AEF0-413D-8A0A-085B499AEC32}" type="presOf" srcId="{579578E6-8D75-49D7-BED5-88CAC9B15FBF}" destId="{682E6084-68A0-4F04-B629-86CB6CE4DDCE}" srcOrd="0" destOrd="0" presId="urn:microsoft.com/office/officeart/2008/layout/AlternatingHexagons"/>
    <dgm:cxn modelId="{1A926785-75E4-4B0F-A1EA-603EAAE3162F}" type="presOf" srcId="{E58C1112-AB62-4ABB-B6EB-955610AA01C1}" destId="{7B0E9F79-A84B-48B8-9BD0-E3744E3D9A8B}" srcOrd="0" destOrd="0" presId="urn:microsoft.com/office/officeart/2008/layout/AlternatingHexagons"/>
    <dgm:cxn modelId="{859FC2AD-38B8-44DF-BC00-DA5D39AD84EF}" srcId="{3D910D94-AE2B-4F2B-A45A-BBCEE1814638}" destId="{95E1D559-8252-4EB2-B3FF-260A06949C60}" srcOrd="0" destOrd="0" parTransId="{1682DC7F-81A5-48A7-A491-1CE45F093E43}" sibTransId="{E297A1E4-5F71-4C6B-B3D3-44795874F61D}"/>
    <dgm:cxn modelId="{8A58D7BA-5D9C-41E1-AE24-68259C89F731}" type="presOf" srcId="{CDE9D55D-2907-4295-8E08-BF9ED931CD56}" destId="{20A2FCF7-DC4B-4741-BFA1-B4C757F99E37}" srcOrd="0" destOrd="0" presId="urn:microsoft.com/office/officeart/2008/layout/AlternatingHexagons"/>
    <dgm:cxn modelId="{C4209DD5-C3C9-47BC-A2FE-7082451B8DF4}" srcId="{519EB38E-C062-4CC2-AE20-44EFCCA9213B}" destId="{DD96DBB3-AFDC-4946-B72E-4F13D4DDB8DB}" srcOrd="2" destOrd="0" parTransId="{AF879068-52C2-40BA-BA6C-2D32E3E1978D}" sibTransId="{343067C2-3676-49AB-96FA-F5279A0BC2AF}"/>
    <dgm:cxn modelId="{B4FE74DE-47C9-41AE-905C-ED9277AB4E88}" type="presOf" srcId="{343067C2-3676-49AB-96FA-F5279A0BC2AF}" destId="{187CE370-1A49-4D31-803B-12F3B29E0B35}" srcOrd="0" destOrd="0" presId="urn:microsoft.com/office/officeart/2008/layout/AlternatingHexagons"/>
    <dgm:cxn modelId="{5EA02AF2-9C71-403F-839A-FA6AD106423D}" type="presOf" srcId="{95E1D559-8252-4EB2-B3FF-260A06949C60}" destId="{BC3D67A7-9F58-4214-AACC-2819C9100488}" srcOrd="0" destOrd="0" presId="urn:microsoft.com/office/officeart/2008/layout/AlternatingHexagons"/>
    <dgm:cxn modelId="{E3002335-4B7F-4288-844E-2645CBE02ECD}" type="presParOf" srcId="{6FB4B7A4-CC11-4CC6-BA6A-0426C44010B5}" destId="{92DCF465-41ED-44AD-BD14-10AE9613AC61}" srcOrd="0" destOrd="0" presId="urn:microsoft.com/office/officeart/2008/layout/AlternatingHexagons"/>
    <dgm:cxn modelId="{27FC10C7-B849-4B6C-85B7-1411EE827FC0}" type="presParOf" srcId="{92DCF465-41ED-44AD-BD14-10AE9613AC61}" destId="{6C4F6D3C-8E58-481D-9760-4BCDCDB9FD29}" srcOrd="0" destOrd="0" presId="urn:microsoft.com/office/officeart/2008/layout/AlternatingHexagons"/>
    <dgm:cxn modelId="{C3914FDB-E1B9-4F4A-BE5B-F2F3F9EEE474}" type="presParOf" srcId="{92DCF465-41ED-44AD-BD14-10AE9613AC61}" destId="{BC3D67A7-9F58-4214-AACC-2819C9100488}" srcOrd="1" destOrd="0" presId="urn:microsoft.com/office/officeart/2008/layout/AlternatingHexagons"/>
    <dgm:cxn modelId="{E0A74B53-A008-4C48-9653-4D43E53E7443}" type="presParOf" srcId="{92DCF465-41ED-44AD-BD14-10AE9613AC61}" destId="{E622522E-BAE6-4EB3-B23D-F4A3E822FD47}" srcOrd="2" destOrd="0" presId="urn:microsoft.com/office/officeart/2008/layout/AlternatingHexagons"/>
    <dgm:cxn modelId="{B002088D-23F6-47BA-BAFE-965F568E1C39}" type="presParOf" srcId="{92DCF465-41ED-44AD-BD14-10AE9613AC61}" destId="{AC4449F6-CD09-4BA4-9FE6-610E0B2C4002}" srcOrd="3" destOrd="0" presId="urn:microsoft.com/office/officeart/2008/layout/AlternatingHexagons"/>
    <dgm:cxn modelId="{AD6931B0-44A8-4BC3-82C8-D7A5AC637FC5}" type="presParOf" srcId="{92DCF465-41ED-44AD-BD14-10AE9613AC61}" destId="{3EDA00F3-F2AB-4584-952B-36E8BFB0909B}" srcOrd="4" destOrd="0" presId="urn:microsoft.com/office/officeart/2008/layout/AlternatingHexagons"/>
    <dgm:cxn modelId="{7E581302-3B3D-4345-BB67-5B8D267C1650}" type="presParOf" srcId="{6FB4B7A4-CC11-4CC6-BA6A-0426C44010B5}" destId="{D178681F-F8F0-4FC1-8BAF-924FDA6DBA24}" srcOrd="1" destOrd="0" presId="urn:microsoft.com/office/officeart/2008/layout/AlternatingHexagons"/>
    <dgm:cxn modelId="{564C5BB6-EAD0-49E8-B4B2-868B7EDEDCDE}" type="presParOf" srcId="{6FB4B7A4-CC11-4CC6-BA6A-0426C44010B5}" destId="{746F2E88-0351-4EB2-B994-810004F23BF6}" srcOrd="2" destOrd="0" presId="urn:microsoft.com/office/officeart/2008/layout/AlternatingHexagons"/>
    <dgm:cxn modelId="{A047387B-5273-4D68-82FC-3A8961B0CC02}" type="presParOf" srcId="{746F2E88-0351-4EB2-B994-810004F23BF6}" destId="{CB9CE78F-72AB-4003-A99E-581F1049196A}" srcOrd="0" destOrd="0" presId="urn:microsoft.com/office/officeart/2008/layout/AlternatingHexagons"/>
    <dgm:cxn modelId="{A674AEC3-3577-4F5A-B3C0-8AC255836F15}" type="presParOf" srcId="{746F2E88-0351-4EB2-B994-810004F23BF6}" destId="{7C19B1CA-9C8E-456A-8A36-AEA450491D71}" srcOrd="1" destOrd="0" presId="urn:microsoft.com/office/officeart/2008/layout/AlternatingHexagons"/>
    <dgm:cxn modelId="{CC5A4407-54F7-4F04-AFC4-35708FEAF79D}" type="presParOf" srcId="{746F2E88-0351-4EB2-B994-810004F23BF6}" destId="{93E99C85-2FB8-46B3-BB2B-6F46BA2D67BE}" srcOrd="2" destOrd="0" presId="urn:microsoft.com/office/officeart/2008/layout/AlternatingHexagons"/>
    <dgm:cxn modelId="{CFA843DF-D1F3-4E6A-9F1F-CA2EE86CC532}" type="presParOf" srcId="{746F2E88-0351-4EB2-B994-810004F23BF6}" destId="{1B22B2A2-E3CD-4BF0-806A-1B0295579B5F}" srcOrd="3" destOrd="0" presId="urn:microsoft.com/office/officeart/2008/layout/AlternatingHexagons"/>
    <dgm:cxn modelId="{BD73929D-1186-4979-AF56-87552220C6E6}" type="presParOf" srcId="{746F2E88-0351-4EB2-B994-810004F23BF6}" destId="{682E6084-68A0-4F04-B629-86CB6CE4DDCE}" srcOrd="4" destOrd="0" presId="urn:microsoft.com/office/officeart/2008/layout/AlternatingHexagons"/>
    <dgm:cxn modelId="{42CF583A-A3AD-4CE4-AC4B-CA9CBE8363DB}" type="presParOf" srcId="{6FB4B7A4-CC11-4CC6-BA6A-0426C44010B5}" destId="{9AF1B39D-1F30-4AF1-9B7D-010B7F26F73A}" srcOrd="3" destOrd="0" presId="urn:microsoft.com/office/officeart/2008/layout/AlternatingHexagons"/>
    <dgm:cxn modelId="{F391A4E8-B88F-4FD2-A511-B30B6695E423}" type="presParOf" srcId="{6FB4B7A4-CC11-4CC6-BA6A-0426C44010B5}" destId="{26A06857-20F1-40E5-8D9F-12960655BE50}" srcOrd="4" destOrd="0" presId="urn:microsoft.com/office/officeart/2008/layout/AlternatingHexagons"/>
    <dgm:cxn modelId="{43D443BB-ABF3-429B-9AE1-C21595835BC4}" type="presParOf" srcId="{26A06857-20F1-40E5-8D9F-12960655BE50}" destId="{22199363-DFE4-4AD0-AEA4-3662118A3A33}" srcOrd="0" destOrd="0" presId="urn:microsoft.com/office/officeart/2008/layout/AlternatingHexagons"/>
    <dgm:cxn modelId="{25068DA6-4F9F-430B-923A-E63CC350637B}" type="presParOf" srcId="{26A06857-20F1-40E5-8D9F-12960655BE50}" destId="{B821FB96-CF9A-43AF-ACBF-FEAE2543BCE6}" srcOrd="1" destOrd="0" presId="urn:microsoft.com/office/officeart/2008/layout/AlternatingHexagons"/>
    <dgm:cxn modelId="{73E3D8CD-129D-4427-ACC9-A182BD4743EA}" type="presParOf" srcId="{26A06857-20F1-40E5-8D9F-12960655BE50}" destId="{4DBF196B-BE83-43B5-8DB0-DDAAA3C4AD1E}" srcOrd="2" destOrd="0" presId="urn:microsoft.com/office/officeart/2008/layout/AlternatingHexagons"/>
    <dgm:cxn modelId="{9143CC7A-A8E4-4E2F-901F-5E5C9E1168B5}" type="presParOf" srcId="{26A06857-20F1-40E5-8D9F-12960655BE50}" destId="{D7159F8E-C67B-4385-B23C-CF805297DAD9}" srcOrd="3" destOrd="0" presId="urn:microsoft.com/office/officeart/2008/layout/AlternatingHexagons"/>
    <dgm:cxn modelId="{A5AD88A1-A6D0-4120-B7EE-BF9BFA79CDA7}" type="presParOf" srcId="{26A06857-20F1-40E5-8D9F-12960655BE50}" destId="{187CE370-1A49-4D31-803B-12F3B29E0B35}" srcOrd="4" destOrd="0" presId="urn:microsoft.com/office/officeart/2008/layout/AlternatingHexagons"/>
    <dgm:cxn modelId="{2658B5B6-0DF3-4842-A97D-4219A6B52FDB}" type="presParOf" srcId="{6FB4B7A4-CC11-4CC6-BA6A-0426C44010B5}" destId="{E4994D06-2100-4933-82C9-FDAE6B6EEBB2}" srcOrd="5" destOrd="0" presId="urn:microsoft.com/office/officeart/2008/layout/AlternatingHexagons"/>
    <dgm:cxn modelId="{D5632528-B8AF-42A2-953D-EAEC751154B1}" type="presParOf" srcId="{6FB4B7A4-CC11-4CC6-BA6A-0426C44010B5}" destId="{021A5FA5-6B45-4AC8-BE88-4ED3E1AB17D9}" srcOrd="6" destOrd="0" presId="urn:microsoft.com/office/officeart/2008/layout/AlternatingHexagons"/>
    <dgm:cxn modelId="{C02D497D-B906-4DA3-9440-11B3E22F2D18}" type="presParOf" srcId="{021A5FA5-6B45-4AC8-BE88-4ED3E1AB17D9}" destId="{20A2FCF7-DC4B-4741-BFA1-B4C757F99E37}" srcOrd="0" destOrd="0" presId="urn:microsoft.com/office/officeart/2008/layout/AlternatingHexagons"/>
    <dgm:cxn modelId="{F1BAA6E7-6B81-48C9-93EB-EC393C6A8529}" type="presParOf" srcId="{021A5FA5-6B45-4AC8-BE88-4ED3E1AB17D9}" destId="{D1B2D84C-1E13-4249-9551-C2AF935D7077}" srcOrd="1" destOrd="0" presId="urn:microsoft.com/office/officeart/2008/layout/AlternatingHexagons"/>
    <dgm:cxn modelId="{F0C4D139-68DB-4D31-8E43-5BEB1121CC36}" type="presParOf" srcId="{021A5FA5-6B45-4AC8-BE88-4ED3E1AB17D9}" destId="{6DF8E2B6-B713-43E5-A843-230DB56A835A}" srcOrd="2" destOrd="0" presId="urn:microsoft.com/office/officeart/2008/layout/AlternatingHexagons"/>
    <dgm:cxn modelId="{E152EA64-CC4F-42B9-8625-0B9B1D2FE196}" type="presParOf" srcId="{021A5FA5-6B45-4AC8-BE88-4ED3E1AB17D9}" destId="{D368D466-A91B-4A4D-8368-5FEBBB6DF70B}" srcOrd="3" destOrd="0" presId="urn:microsoft.com/office/officeart/2008/layout/AlternatingHexagons"/>
    <dgm:cxn modelId="{D462C25E-F515-4105-9077-CB0753C7C18A}" type="presParOf" srcId="{021A5FA5-6B45-4AC8-BE88-4ED3E1AB17D9}" destId="{7B0E9F79-A84B-48B8-9BD0-E3744E3D9A8B}" srcOrd="4" destOrd="0" presId="urn:microsoft.com/office/officeart/2008/layout/AlternatingHexagon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20553C-A2F4-4E7C-88AE-54729141F706}"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GB"/>
        </a:p>
      </dgm:t>
    </dgm:pt>
    <dgm:pt modelId="{BE69C746-6ECA-436D-96FA-08FA23E92F7F}">
      <dgm:prSet phldrT="[Text]"/>
      <dgm:spPr/>
      <dgm:t>
        <a:bodyPr/>
        <a:lstStyle/>
        <a:p>
          <a:r>
            <a:rPr lang="en-GB" dirty="0"/>
            <a:t>STEWARDS</a:t>
          </a:r>
        </a:p>
      </dgm:t>
    </dgm:pt>
    <dgm:pt modelId="{1426C0D1-DEB2-4EB4-AB8A-8BFC1A93253F}" type="parTrans" cxnId="{5F3AED5A-78F1-422C-BCA9-B905BABF6C37}">
      <dgm:prSet/>
      <dgm:spPr/>
      <dgm:t>
        <a:bodyPr/>
        <a:lstStyle/>
        <a:p>
          <a:endParaRPr lang="en-GB"/>
        </a:p>
      </dgm:t>
    </dgm:pt>
    <dgm:pt modelId="{28EF4BE1-CCE0-4743-91B7-937087009987}" type="sibTrans" cxnId="{5F3AED5A-78F1-422C-BCA9-B905BABF6C37}">
      <dgm:prSet/>
      <dgm:spPr/>
      <dgm:t>
        <a:bodyPr/>
        <a:lstStyle/>
        <a:p>
          <a:endParaRPr lang="en-GB"/>
        </a:p>
      </dgm:t>
    </dgm:pt>
    <dgm:pt modelId="{8516B758-7250-48A5-890E-FB260E47BF31}">
      <dgm:prSet phldrT="[Text]" custT="1"/>
      <dgm:spPr>
        <a:solidFill>
          <a:srgbClr val="92D050"/>
        </a:solidFill>
      </dgm:spPr>
      <dgm:t>
        <a:bodyPr/>
        <a:lstStyle/>
        <a:p>
          <a:r>
            <a:rPr lang="en-GB" sz="2400" b="1" dirty="0">
              <a:solidFill>
                <a:schemeClr val="bg1"/>
              </a:solidFill>
            </a:rPr>
            <a:t>Terms and conditions</a:t>
          </a:r>
        </a:p>
      </dgm:t>
    </dgm:pt>
    <dgm:pt modelId="{EAA32DD7-C98E-4D63-ADBB-E24A3D40FC78}" type="parTrans" cxnId="{B8F36A7D-AC91-42C4-BA13-329D80824C53}">
      <dgm:prSet/>
      <dgm:spPr/>
      <dgm:t>
        <a:bodyPr/>
        <a:lstStyle/>
        <a:p>
          <a:endParaRPr lang="en-GB"/>
        </a:p>
      </dgm:t>
    </dgm:pt>
    <dgm:pt modelId="{BD109016-25BC-470F-9A33-9ABF3120AA02}" type="sibTrans" cxnId="{B8F36A7D-AC91-42C4-BA13-329D80824C53}">
      <dgm:prSet/>
      <dgm:spPr/>
      <dgm:t>
        <a:bodyPr/>
        <a:lstStyle/>
        <a:p>
          <a:endParaRPr lang="en-GB"/>
        </a:p>
      </dgm:t>
    </dgm:pt>
    <dgm:pt modelId="{7361C15D-CC17-465D-A3D2-D3A84441880D}">
      <dgm:prSet phldrT="[Text]"/>
      <dgm:spPr/>
      <dgm:t>
        <a:bodyPr/>
        <a:lstStyle/>
        <a:p>
          <a:r>
            <a:rPr lang="en-GB" dirty="0"/>
            <a:t>SAFETY REPS</a:t>
          </a:r>
        </a:p>
      </dgm:t>
    </dgm:pt>
    <dgm:pt modelId="{B18C8825-BC76-4F49-A798-1EEE4A4975A4}" type="parTrans" cxnId="{29632728-21FA-4D1F-89A3-A90AF2084211}">
      <dgm:prSet/>
      <dgm:spPr/>
      <dgm:t>
        <a:bodyPr/>
        <a:lstStyle/>
        <a:p>
          <a:endParaRPr lang="en-GB"/>
        </a:p>
      </dgm:t>
    </dgm:pt>
    <dgm:pt modelId="{784CAF92-6FD0-4E1D-86F2-9C36BA767CAD}" type="sibTrans" cxnId="{29632728-21FA-4D1F-89A3-A90AF2084211}">
      <dgm:prSet/>
      <dgm:spPr/>
      <dgm:t>
        <a:bodyPr/>
        <a:lstStyle/>
        <a:p>
          <a:endParaRPr lang="en-GB"/>
        </a:p>
      </dgm:t>
    </dgm:pt>
    <dgm:pt modelId="{1C5E4DEE-9F06-41B3-B1C7-215AD4A9A13A}">
      <dgm:prSet phldrT="[Text]" custT="1"/>
      <dgm:spPr>
        <a:solidFill>
          <a:srgbClr val="92D050"/>
        </a:solidFill>
      </dgm:spPr>
      <dgm:t>
        <a:bodyPr/>
        <a:lstStyle/>
        <a:p>
          <a:r>
            <a:rPr lang="en-GB" sz="2400" b="1" dirty="0">
              <a:solidFill>
                <a:schemeClr val="bg1"/>
              </a:solidFill>
            </a:rPr>
            <a:t>Environmental health, safety &amp; well-being issues</a:t>
          </a:r>
        </a:p>
      </dgm:t>
    </dgm:pt>
    <dgm:pt modelId="{460CA34D-C35F-4C0F-970B-D7F903DAB782}" type="parTrans" cxnId="{3BABC694-86BE-4758-A99E-E15C489A6ECB}">
      <dgm:prSet/>
      <dgm:spPr/>
      <dgm:t>
        <a:bodyPr/>
        <a:lstStyle/>
        <a:p>
          <a:endParaRPr lang="en-GB"/>
        </a:p>
      </dgm:t>
    </dgm:pt>
    <dgm:pt modelId="{FF24D60F-25C0-4B19-9247-AE46ACB63590}" type="sibTrans" cxnId="{3BABC694-86BE-4758-A99E-E15C489A6ECB}">
      <dgm:prSet/>
      <dgm:spPr/>
      <dgm:t>
        <a:bodyPr/>
        <a:lstStyle/>
        <a:p>
          <a:endParaRPr lang="en-GB"/>
        </a:p>
      </dgm:t>
    </dgm:pt>
    <dgm:pt modelId="{D0D3EE94-456D-43C0-8A83-1817B708C79A}" type="pres">
      <dgm:prSet presAssocID="{7620553C-A2F4-4E7C-88AE-54729141F706}" presName="list" presStyleCnt="0">
        <dgm:presLayoutVars>
          <dgm:dir/>
          <dgm:animLvl val="lvl"/>
        </dgm:presLayoutVars>
      </dgm:prSet>
      <dgm:spPr/>
    </dgm:pt>
    <dgm:pt modelId="{4D29D455-CA8E-4A39-82B1-DEF7FA7AC373}" type="pres">
      <dgm:prSet presAssocID="{BE69C746-6ECA-436D-96FA-08FA23E92F7F}" presName="posSpace" presStyleCnt="0"/>
      <dgm:spPr/>
    </dgm:pt>
    <dgm:pt modelId="{03B5ABB6-D23E-421B-A3E5-BEEAF4D25D1F}" type="pres">
      <dgm:prSet presAssocID="{BE69C746-6ECA-436D-96FA-08FA23E92F7F}" presName="vertFlow" presStyleCnt="0"/>
      <dgm:spPr/>
    </dgm:pt>
    <dgm:pt modelId="{416AAA34-A788-4B27-9101-A2F4FFA4BE17}" type="pres">
      <dgm:prSet presAssocID="{BE69C746-6ECA-436D-96FA-08FA23E92F7F}" presName="topSpace" presStyleCnt="0"/>
      <dgm:spPr/>
    </dgm:pt>
    <dgm:pt modelId="{F515CF71-8B9D-47F8-874A-40C670FB1D32}" type="pres">
      <dgm:prSet presAssocID="{BE69C746-6ECA-436D-96FA-08FA23E92F7F}" presName="firstComp" presStyleCnt="0"/>
      <dgm:spPr/>
    </dgm:pt>
    <dgm:pt modelId="{BE7A1FA4-3B5F-414F-A458-FF8B125FDC24}" type="pres">
      <dgm:prSet presAssocID="{BE69C746-6ECA-436D-96FA-08FA23E92F7F}" presName="firstChild" presStyleLbl="bgAccFollowNode1" presStyleIdx="0" presStyleCnt="2" custScaleX="93318" custLinFactNeighborX="-16767" custLinFactNeighborY="-1066"/>
      <dgm:spPr/>
    </dgm:pt>
    <dgm:pt modelId="{6C33FBC4-063A-45B1-BF66-1A17E1D4AC75}" type="pres">
      <dgm:prSet presAssocID="{BE69C746-6ECA-436D-96FA-08FA23E92F7F}" presName="firstChildTx" presStyleLbl="bgAccFollowNode1" presStyleIdx="0" presStyleCnt="2">
        <dgm:presLayoutVars>
          <dgm:bulletEnabled val="1"/>
        </dgm:presLayoutVars>
      </dgm:prSet>
      <dgm:spPr/>
    </dgm:pt>
    <dgm:pt modelId="{87D58186-29CA-41EC-8998-B5AA8CEB83CF}" type="pres">
      <dgm:prSet presAssocID="{BE69C746-6ECA-436D-96FA-08FA23E92F7F}" presName="negSpace" presStyleCnt="0"/>
      <dgm:spPr/>
    </dgm:pt>
    <dgm:pt modelId="{601360AC-3422-41BF-8588-7BE10E5BE221}" type="pres">
      <dgm:prSet presAssocID="{BE69C746-6ECA-436D-96FA-08FA23E92F7F}" presName="circle" presStyleLbl="node1" presStyleIdx="0" presStyleCnt="2" custLinFactNeighborX="11976" custLinFactNeighborY="-22391"/>
      <dgm:spPr/>
    </dgm:pt>
    <dgm:pt modelId="{C8F5CA69-ABD9-41D1-86DF-57C9C3A9DCA9}" type="pres">
      <dgm:prSet presAssocID="{28EF4BE1-CCE0-4743-91B7-937087009987}" presName="transSpace" presStyleCnt="0"/>
      <dgm:spPr/>
    </dgm:pt>
    <dgm:pt modelId="{3906418E-BE78-42A7-A422-58BAC4E04595}" type="pres">
      <dgm:prSet presAssocID="{7361C15D-CC17-465D-A3D2-D3A84441880D}" presName="posSpace" presStyleCnt="0"/>
      <dgm:spPr/>
    </dgm:pt>
    <dgm:pt modelId="{70315E87-A7BB-45CD-8612-1DBE0FD37388}" type="pres">
      <dgm:prSet presAssocID="{7361C15D-CC17-465D-A3D2-D3A84441880D}" presName="vertFlow" presStyleCnt="0"/>
      <dgm:spPr/>
    </dgm:pt>
    <dgm:pt modelId="{F115E584-E089-45BA-9A92-EE7710C43C54}" type="pres">
      <dgm:prSet presAssocID="{7361C15D-CC17-465D-A3D2-D3A84441880D}" presName="topSpace" presStyleCnt="0"/>
      <dgm:spPr/>
    </dgm:pt>
    <dgm:pt modelId="{B797C639-E6B0-424D-A5B7-25152E78FA6A}" type="pres">
      <dgm:prSet presAssocID="{7361C15D-CC17-465D-A3D2-D3A84441880D}" presName="firstComp" presStyleCnt="0"/>
      <dgm:spPr/>
    </dgm:pt>
    <dgm:pt modelId="{83058348-0F5E-4355-8E7A-A4DF5288D61B}" type="pres">
      <dgm:prSet presAssocID="{7361C15D-CC17-465D-A3D2-D3A84441880D}" presName="firstChild" presStyleLbl="bgAccFollowNode1" presStyleIdx="1" presStyleCnt="2" custLinFactNeighborX="-10485" custLinFactNeighborY="-6245"/>
      <dgm:spPr/>
    </dgm:pt>
    <dgm:pt modelId="{34951DFD-D5CE-47F3-A929-5033CC088D9A}" type="pres">
      <dgm:prSet presAssocID="{7361C15D-CC17-465D-A3D2-D3A84441880D}" presName="firstChildTx" presStyleLbl="bgAccFollowNode1" presStyleIdx="1" presStyleCnt="2">
        <dgm:presLayoutVars>
          <dgm:bulletEnabled val="1"/>
        </dgm:presLayoutVars>
      </dgm:prSet>
      <dgm:spPr/>
    </dgm:pt>
    <dgm:pt modelId="{D53F1EED-7BAE-425B-8A75-52E655CFC8DA}" type="pres">
      <dgm:prSet presAssocID="{7361C15D-CC17-465D-A3D2-D3A84441880D}" presName="negSpace" presStyleCnt="0"/>
      <dgm:spPr/>
    </dgm:pt>
    <dgm:pt modelId="{1BAE825F-CB6F-4398-B02A-5051EE066955}" type="pres">
      <dgm:prSet presAssocID="{7361C15D-CC17-465D-A3D2-D3A84441880D}" presName="circle" presStyleLbl="node1" presStyleIdx="1" presStyleCnt="2" custLinFactNeighborX="-5843" custLinFactNeighborY="-22391"/>
      <dgm:spPr/>
    </dgm:pt>
  </dgm:ptLst>
  <dgm:cxnLst>
    <dgm:cxn modelId="{29632728-21FA-4D1F-89A3-A90AF2084211}" srcId="{7620553C-A2F4-4E7C-88AE-54729141F706}" destId="{7361C15D-CC17-465D-A3D2-D3A84441880D}" srcOrd="1" destOrd="0" parTransId="{B18C8825-BC76-4F49-A798-1EEE4A4975A4}" sibTransId="{784CAF92-6FD0-4E1D-86F2-9C36BA767CAD}"/>
    <dgm:cxn modelId="{0B9C245D-7B13-484B-9012-C8BC553090F8}" type="presOf" srcId="{7361C15D-CC17-465D-A3D2-D3A84441880D}" destId="{1BAE825F-CB6F-4398-B02A-5051EE066955}" srcOrd="0" destOrd="0" presId="urn:microsoft.com/office/officeart/2005/8/layout/hList9"/>
    <dgm:cxn modelId="{47226744-D94C-48D9-B032-93F4A5831D90}" type="presOf" srcId="{7620553C-A2F4-4E7C-88AE-54729141F706}" destId="{D0D3EE94-456D-43C0-8A83-1817B708C79A}" srcOrd="0" destOrd="0" presId="urn:microsoft.com/office/officeart/2005/8/layout/hList9"/>
    <dgm:cxn modelId="{5F3AED5A-78F1-422C-BCA9-B905BABF6C37}" srcId="{7620553C-A2F4-4E7C-88AE-54729141F706}" destId="{BE69C746-6ECA-436D-96FA-08FA23E92F7F}" srcOrd="0" destOrd="0" parTransId="{1426C0D1-DEB2-4EB4-AB8A-8BFC1A93253F}" sibTransId="{28EF4BE1-CCE0-4743-91B7-937087009987}"/>
    <dgm:cxn modelId="{B8F36A7D-AC91-42C4-BA13-329D80824C53}" srcId="{BE69C746-6ECA-436D-96FA-08FA23E92F7F}" destId="{8516B758-7250-48A5-890E-FB260E47BF31}" srcOrd="0" destOrd="0" parTransId="{EAA32DD7-C98E-4D63-ADBB-E24A3D40FC78}" sibTransId="{BD109016-25BC-470F-9A33-9ABF3120AA02}"/>
    <dgm:cxn modelId="{3BABC694-86BE-4758-A99E-E15C489A6ECB}" srcId="{7361C15D-CC17-465D-A3D2-D3A84441880D}" destId="{1C5E4DEE-9F06-41B3-B1C7-215AD4A9A13A}" srcOrd="0" destOrd="0" parTransId="{460CA34D-C35F-4C0F-970B-D7F903DAB782}" sibTransId="{FF24D60F-25C0-4B19-9247-AE46ACB63590}"/>
    <dgm:cxn modelId="{EA5220CF-31FE-4414-9FAE-612A141876FD}" type="presOf" srcId="{8516B758-7250-48A5-890E-FB260E47BF31}" destId="{6C33FBC4-063A-45B1-BF66-1A17E1D4AC75}" srcOrd="1" destOrd="0" presId="urn:microsoft.com/office/officeart/2005/8/layout/hList9"/>
    <dgm:cxn modelId="{F2A608DB-8935-468F-B305-D9DD5538D615}" type="presOf" srcId="{1C5E4DEE-9F06-41B3-B1C7-215AD4A9A13A}" destId="{34951DFD-D5CE-47F3-A929-5033CC088D9A}" srcOrd="1" destOrd="0" presId="urn:microsoft.com/office/officeart/2005/8/layout/hList9"/>
    <dgm:cxn modelId="{DF8A80E5-1EBF-4452-8B8F-0505E5428A9C}" type="presOf" srcId="{8516B758-7250-48A5-890E-FB260E47BF31}" destId="{BE7A1FA4-3B5F-414F-A458-FF8B125FDC24}" srcOrd="0" destOrd="0" presId="urn:microsoft.com/office/officeart/2005/8/layout/hList9"/>
    <dgm:cxn modelId="{12191FF1-5C54-4B11-8DCA-EF477390C825}" type="presOf" srcId="{1C5E4DEE-9F06-41B3-B1C7-215AD4A9A13A}" destId="{83058348-0F5E-4355-8E7A-A4DF5288D61B}" srcOrd="0" destOrd="0" presId="urn:microsoft.com/office/officeart/2005/8/layout/hList9"/>
    <dgm:cxn modelId="{89242AFE-87A6-4AF5-9DBB-4FBE26873132}" type="presOf" srcId="{BE69C746-6ECA-436D-96FA-08FA23E92F7F}" destId="{601360AC-3422-41BF-8588-7BE10E5BE221}" srcOrd="0" destOrd="0" presId="urn:microsoft.com/office/officeart/2005/8/layout/hList9"/>
    <dgm:cxn modelId="{EC914717-8F53-4070-90DB-D3FCCA1B32E9}" type="presParOf" srcId="{D0D3EE94-456D-43C0-8A83-1817B708C79A}" destId="{4D29D455-CA8E-4A39-82B1-DEF7FA7AC373}" srcOrd="0" destOrd="0" presId="urn:microsoft.com/office/officeart/2005/8/layout/hList9"/>
    <dgm:cxn modelId="{31E519C6-A0B1-4875-84B6-2BED8ADBBA32}" type="presParOf" srcId="{D0D3EE94-456D-43C0-8A83-1817B708C79A}" destId="{03B5ABB6-D23E-421B-A3E5-BEEAF4D25D1F}" srcOrd="1" destOrd="0" presId="urn:microsoft.com/office/officeart/2005/8/layout/hList9"/>
    <dgm:cxn modelId="{DC3CE342-D30E-450E-80F9-0D4DC11DAC46}" type="presParOf" srcId="{03B5ABB6-D23E-421B-A3E5-BEEAF4D25D1F}" destId="{416AAA34-A788-4B27-9101-A2F4FFA4BE17}" srcOrd="0" destOrd="0" presId="urn:microsoft.com/office/officeart/2005/8/layout/hList9"/>
    <dgm:cxn modelId="{458CB9C2-F799-485E-89D1-83F4517BE2FF}" type="presParOf" srcId="{03B5ABB6-D23E-421B-A3E5-BEEAF4D25D1F}" destId="{F515CF71-8B9D-47F8-874A-40C670FB1D32}" srcOrd="1" destOrd="0" presId="urn:microsoft.com/office/officeart/2005/8/layout/hList9"/>
    <dgm:cxn modelId="{4FD3DCEC-0635-4D99-B600-3733EE35365D}" type="presParOf" srcId="{F515CF71-8B9D-47F8-874A-40C670FB1D32}" destId="{BE7A1FA4-3B5F-414F-A458-FF8B125FDC24}" srcOrd="0" destOrd="0" presId="urn:microsoft.com/office/officeart/2005/8/layout/hList9"/>
    <dgm:cxn modelId="{3056E34E-10D4-49B0-AE8F-98D496C3F182}" type="presParOf" srcId="{F515CF71-8B9D-47F8-874A-40C670FB1D32}" destId="{6C33FBC4-063A-45B1-BF66-1A17E1D4AC75}" srcOrd="1" destOrd="0" presId="urn:microsoft.com/office/officeart/2005/8/layout/hList9"/>
    <dgm:cxn modelId="{31DE8390-1263-4DEA-82F3-EC471DE8488F}" type="presParOf" srcId="{D0D3EE94-456D-43C0-8A83-1817B708C79A}" destId="{87D58186-29CA-41EC-8998-B5AA8CEB83CF}" srcOrd="2" destOrd="0" presId="urn:microsoft.com/office/officeart/2005/8/layout/hList9"/>
    <dgm:cxn modelId="{430B5FCF-7029-47D5-8D36-C501D45D0786}" type="presParOf" srcId="{D0D3EE94-456D-43C0-8A83-1817B708C79A}" destId="{601360AC-3422-41BF-8588-7BE10E5BE221}" srcOrd="3" destOrd="0" presId="urn:microsoft.com/office/officeart/2005/8/layout/hList9"/>
    <dgm:cxn modelId="{68B73331-9AB3-4881-ACCF-2BF62521ED18}" type="presParOf" srcId="{D0D3EE94-456D-43C0-8A83-1817B708C79A}" destId="{C8F5CA69-ABD9-41D1-86DF-57C9C3A9DCA9}" srcOrd="4" destOrd="0" presId="urn:microsoft.com/office/officeart/2005/8/layout/hList9"/>
    <dgm:cxn modelId="{02B16740-225B-4582-A20E-B9DE83D71616}" type="presParOf" srcId="{D0D3EE94-456D-43C0-8A83-1817B708C79A}" destId="{3906418E-BE78-42A7-A422-58BAC4E04595}" srcOrd="5" destOrd="0" presId="urn:microsoft.com/office/officeart/2005/8/layout/hList9"/>
    <dgm:cxn modelId="{4C998444-9ED3-4A99-8D1C-6D97A6ECE7F7}" type="presParOf" srcId="{D0D3EE94-456D-43C0-8A83-1817B708C79A}" destId="{70315E87-A7BB-45CD-8612-1DBE0FD37388}" srcOrd="6" destOrd="0" presId="urn:microsoft.com/office/officeart/2005/8/layout/hList9"/>
    <dgm:cxn modelId="{3132C873-2B58-46D6-B2F0-1CC3D992049F}" type="presParOf" srcId="{70315E87-A7BB-45CD-8612-1DBE0FD37388}" destId="{F115E584-E089-45BA-9A92-EE7710C43C54}" srcOrd="0" destOrd="0" presId="urn:microsoft.com/office/officeart/2005/8/layout/hList9"/>
    <dgm:cxn modelId="{D53E21CE-4173-4165-BAE1-F0D48DBBCF82}" type="presParOf" srcId="{70315E87-A7BB-45CD-8612-1DBE0FD37388}" destId="{B797C639-E6B0-424D-A5B7-25152E78FA6A}" srcOrd="1" destOrd="0" presId="urn:microsoft.com/office/officeart/2005/8/layout/hList9"/>
    <dgm:cxn modelId="{CAED3489-9353-4999-BE1B-5EDA93C7D056}" type="presParOf" srcId="{B797C639-E6B0-424D-A5B7-25152E78FA6A}" destId="{83058348-0F5E-4355-8E7A-A4DF5288D61B}" srcOrd="0" destOrd="0" presId="urn:microsoft.com/office/officeart/2005/8/layout/hList9"/>
    <dgm:cxn modelId="{545AD931-BA33-4194-BC74-E811E81EEDE0}" type="presParOf" srcId="{B797C639-E6B0-424D-A5B7-25152E78FA6A}" destId="{34951DFD-D5CE-47F3-A929-5033CC088D9A}" srcOrd="1" destOrd="0" presId="urn:microsoft.com/office/officeart/2005/8/layout/hList9"/>
    <dgm:cxn modelId="{1CB60539-27FD-4909-A63A-E0B5F7767719}" type="presParOf" srcId="{D0D3EE94-456D-43C0-8A83-1817B708C79A}" destId="{D53F1EED-7BAE-425B-8A75-52E655CFC8DA}" srcOrd="7" destOrd="0" presId="urn:microsoft.com/office/officeart/2005/8/layout/hList9"/>
    <dgm:cxn modelId="{C4FB127A-9658-4159-8A62-3FDE4EB1A917}" type="presParOf" srcId="{D0D3EE94-456D-43C0-8A83-1817B708C79A}" destId="{1BAE825F-CB6F-4398-B02A-5051EE066955}" srcOrd="8" destOrd="0" presId="urn:microsoft.com/office/officeart/2005/8/layout/hList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F6D3C-8E58-481D-9760-4BCDCDB9FD29}">
      <dsp:nvSpPr>
        <dsp:cNvPr id="0" name=""/>
        <dsp:cNvSpPr/>
      </dsp:nvSpPr>
      <dsp:spPr>
        <a:xfrm rot="5400000">
          <a:off x="6154878" y="293964"/>
          <a:ext cx="1446065" cy="1772533"/>
        </a:xfrm>
        <a:prstGeom prst="hexagon">
          <a:avLst>
            <a:gd name="adj" fmla="val 25000"/>
            <a:gd name="vf" fmla="val 11547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Attend H&amp;S committees &amp; work with other union reps</a:t>
          </a:r>
        </a:p>
      </dsp:txBody>
      <dsp:txXfrm rot="-5400000">
        <a:off x="6287066" y="698209"/>
        <a:ext cx="1181689" cy="964043"/>
      </dsp:txXfrm>
    </dsp:sp>
    <dsp:sp modelId="{BC3D67A7-9F58-4214-AACC-2819C9100488}">
      <dsp:nvSpPr>
        <dsp:cNvPr id="0" name=""/>
        <dsp:cNvSpPr/>
      </dsp:nvSpPr>
      <dsp:spPr>
        <a:xfrm>
          <a:off x="6246215" y="492176"/>
          <a:ext cx="1305744" cy="702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endParaRPr lang="en-US" sz="3200" kern="1200" dirty="0"/>
        </a:p>
      </dsp:txBody>
      <dsp:txXfrm>
        <a:off x="6246215" y="492176"/>
        <a:ext cx="1305744" cy="702013"/>
      </dsp:txXfrm>
    </dsp:sp>
    <dsp:sp modelId="{3EDA00F3-F2AB-4584-952B-36E8BFB0909B}">
      <dsp:nvSpPr>
        <dsp:cNvPr id="0" name=""/>
        <dsp:cNvSpPr/>
      </dsp:nvSpPr>
      <dsp:spPr>
        <a:xfrm rot="5400000">
          <a:off x="989199" y="2338300"/>
          <a:ext cx="1681415" cy="1664674"/>
        </a:xfrm>
        <a:prstGeom prst="hexagon">
          <a:avLst>
            <a:gd name="adj" fmla="val 25000"/>
            <a:gd name="vf" fmla="val 11547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t>Do inspections  - identify  hazards facing us</a:t>
          </a:r>
        </a:p>
      </dsp:txBody>
      <dsp:txXfrm rot="-5400000">
        <a:off x="1273633" y="2608771"/>
        <a:ext cx="1112546" cy="1123733"/>
      </dsp:txXfrm>
    </dsp:sp>
    <dsp:sp modelId="{CB9CE78F-72AB-4003-A99E-581F1049196A}">
      <dsp:nvSpPr>
        <dsp:cNvPr id="0" name=""/>
        <dsp:cNvSpPr/>
      </dsp:nvSpPr>
      <dsp:spPr>
        <a:xfrm rot="5400000">
          <a:off x="7204587" y="1666948"/>
          <a:ext cx="1650362" cy="2279904"/>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Represent members when change &amp; new technology is proposed</a:t>
          </a:r>
        </a:p>
      </dsp:txBody>
      <dsp:txXfrm rot="-5400000">
        <a:off x="7269800" y="2256779"/>
        <a:ext cx="1519936" cy="1100242"/>
      </dsp:txXfrm>
    </dsp:sp>
    <dsp:sp modelId="{7C19B1CA-9C8E-456A-8A36-AEA450491D71}">
      <dsp:nvSpPr>
        <dsp:cNvPr id="0" name=""/>
        <dsp:cNvSpPr/>
      </dsp:nvSpPr>
      <dsp:spPr>
        <a:xfrm>
          <a:off x="3339880" y="1981158"/>
          <a:ext cx="1263623" cy="702013"/>
        </a:xfrm>
        <a:prstGeom prst="rect">
          <a:avLst/>
        </a:prstGeom>
        <a:noFill/>
        <a:ln>
          <a:noFill/>
        </a:ln>
        <a:effectLst/>
      </dsp:spPr>
      <dsp:style>
        <a:lnRef idx="0">
          <a:scrgbClr r="0" g="0" b="0"/>
        </a:lnRef>
        <a:fillRef idx="0">
          <a:scrgbClr r="0" g="0" b="0"/>
        </a:fillRef>
        <a:effectRef idx="0">
          <a:scrgbClr r="0" g="0" b="0"/>
        </a:effectRef>
        <a:fontRef idx="minor"/>
      </dsp:style>
    </dsp:sp>
    <dsp:sp modelId="{682E6084-68A0-4F04-B629-86CB6CE4DDCE}">
      <dsp:nvSpPr>
        <dsp:cNvPr id="0" name=""/>
        <dsp:cNvSpPr/>
      </dsp:nvSpPr>
      <dsp:spPr>
        <a:xfrm rot="5400000">
          <a:off x="9110894" y="516026"/>
          <a:ext cx="1574896" cy="1823001"/>
        </a:xfrm>
        <a:prstGeom prst="hexagon">
          <a:avLst>
            <a:gd name="adj" fmla="val 25000"/>
            <a:gd name="vf" fmla="val 11547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t>Investigate to find solutions to H&amp;S problems</a:t>
          </a:r>
        </a:p>
      </dsp:txBody>
      <dsp:txXfrm rot="-5400000">
        <a:off x="9290675" y="902562"/>
        <a:ext cx="1215334" cy="1049930"/>
      </dsp:txXfrm>
    </dsp:sp>
    <dsp:sp modelId="{22199363-DFE4-4AD0-AEA4-3662118A3A33}">
      <dsp:nvSpPr>
        <dsp:cNvPr id="0" name=""/>
        <dsp:cNvSpPr/>
      </dsp:nvSpPr>
      <dsp:spPr>
        <a:xfrm rot="5400000">
          <a:off x="8821408" y="3478037"/>
          <a:ext cx="1353680" cy="2120091"/>
        </a:xfrm>
        <a:prstGeom prst="hexagon">
          <a:avLst>
            <a:gd name="adj" fmla="val 25000"/>
            <a:gd name="vf" fmla="val 11547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t>Negotiate with employers to improve members’ H&amp;S </a:t>
          </a:r>
        </a:p>
      </dsp:txBody>
      <dsp:txXfrm rot="-5400000">
        <a:off x="8791551" y="4086856"/>
        <a:ext cx="1413394" cy="902454"/>
      </dsp:txXfrm>
    </dsp:sp>
    <dsp:sp modelId="{B821FB96-CF9A-43AF-ACBF-FEAE2543BCE6}">
      <dsp:nvSpPr>
        <dsp:cNvPr id="0" name=""/>
        <dsp:cNvSpPr/>
      </dsp:nvSpPr>
      <dsp:spPr>
        <a:xfrm>
          <a:off x="6246215" y="3306272"/>
          <a:ext cx="1305744" cy="702013"/>
        </a:xfrm>
        <a:prstGeom prst="rect">
          <a:avLst/>
        </a:prstGeom>
        <a:noFill/>
        <a:ln>
          <a:noFill/>
        </a:ln>
        <a:effectLst/>
      </dsp:spPr>
      <dsp:style>
        <a:lnRef idx="0">
          <a:scrgbClr r="0" g="0" b="0"/>
        </a:lnRef>
        <a:fillRef idx="0">
          <a:scrgbClr r="0" g="0" b="0"/>
        </a:fillRef>
        <a:effectRef idx="0">
          <a:scrgbClr r="0" g="0" b="0"/>
        </a:effectRef>
        <a:fontRef idx="minor"/>
      </dsp:style>
    </dsp:sp>
    <dsp:sp modelId="{187CE370-1A49-4D31-803B-12F3B29E0B35}">
      <dsp:nvSpPr>
        <dsp:cNvPr id="0" name=""/>
        <dsp:cNvSpPr/>
      </dsp:nvSpPr>
      <dsp:spPr>
        <a:xfrm rot="5400000">
          <a:off x="697866" y="3883297"/>
          <a:ext cx="1170021" cy="1957295"/>
        </a:xfrm>
        <a:prstGeom prst="hexagon">
          <a:avLst>
            <a:gd name="adj" fmla="val 25000"/>
            <a:gd name="vf" fmla="val 11547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t>Increase our awareness on H&amp;S</a:t>
          </a:r>
        </a:p>
      </dsp:txBody>
      <dsp:txXfrm rot="-5400000">
        <a:off x="630446" y="4471938"/>
        <a:ext cx="1304863" cy="780014"/>
      </dsp:txXfrm>
    </dsp:sp>
    <dsp:sp modelId="{20A2FCF7-DC4B-4741-BFA1-B4C757F99E37}">
      <dsp:nvSpPr>
        <dsp:cNvPr id="0" name=""/>
        <dsp:cNvSpPr/>
      </dsp:nvSpPr>
      <dsp:spPr>
        <a:xfrm rot="5400000">
          <a:off x="278418" y="398155"/>
          <a:ext cx="1661992" cy="150059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Ensure we comply with H&amp;S standards</a:t>
          </a:r>
        </a:p>
      </dsp:txBody>
      <dsp:txXfrm rot="-5400000">
        <a:off x="597072" y="581006"/>
        <a:ext cx="1024684" cy="1134894"/>
      </dsp:txXfrm>
    </dsp:sp>
    <dsp:sp modelId="{D1B2D84C-1E13-4249-9551-C2AF935D7077}">
      <dsp:nvSpPr>
        <dsp:cNvPr id="0" name=""/>
        <dsp:cNvSpPr/>
      </dsp:nvSpPr>
      <dsp:spPr>
        <a:xfrm>
          <a:off x="3339880" y="4637201"/>
          <a:ext cx="1263623" cy="702013"/>
        </a:xfrm>
        <a:prstGeom prst="rect">
          <a:avLst/>
        </a:prstGeom>
        <a:noFill/>
        <a:ln>
          <a:noFill/>
        </a:ln>
        <a:effectLst/>
      </dsp:spPr>
      <dsp:style>
        <a:lnRef idx="0">
          <a:scrgbClr r="0" g="0" b="0"/>
        </a:lnRef>
        <a:fillRef idx="0">
          <a:scrgbClr r="0" g="0" b="0"/>
        </a:fillRef>
        <a:effectRef idx="0">
          <a:scrgbClr r="0" g="0" b="0"/>
        </a:effectRef>
        <a:fontRef idx="minor"/>
      </dsp:style>
    </dsp:sp>
    <dsp:sp modelId="{7B0E9F79-A84B-48B8-9BD0-E3744E3D9A8B}">
      <dsp:nvSpPr>
        <dsp:cNvPr id="0" name=""/>
        <dsp:cNvSpPr/>
      </dsp:nvSpPr>
      <dsp:spPr>
        <a:xfrm rot="5400000">
          <a:off x="6047786" y="4010451"/>
          <a:ext cx="1170021" cy="1387912"/>
        </a:xfrm>
        <a:prstGeom prst="hexagon">
          <a:avLst>
            <a:gd name="adj" fmla="val 25000"/>
            <a:gd name="vf" fmla="val 11547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t>Inform  the CSP about our issues</a:t>
          </a:r>
        </a:p>
      </dsp:txBody>
      <dsp:txXfrm rot="-5400000">
        <a:off x="6170160" y="4314401"/>
        <a:ext cx="925274" cy="780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A1FA4-3B5F-414F-A458-FF8B125FDC24}">
      <dsp:nvSpPr>
        <dsp:cNvPr id="0" name=""/>
        <dsp:cNvSpPr/>
      </dsp:nvSpPr>
      <dsp:spPr>
        <a:xfrm>
          <a:off x="1221114" y="985321"/>
          <a:ext cx="2098767" cy="1607530"/>
        </a:xfrm>
        <a:prstGeom prst="rect">
          <a:avLst/>
        </a:prstGeom>
        <a:solidFill>
          <a:srgbClr val="92D050"/>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marL="0" lvl="0" indent="0" algn="l" defTabSz="1066800">
            <a:lnSpc>
              <a:spcPct val="90000"/>
            </a:lnSpc>
            <a:spcBef>
              <a:spcPct val="0"/>
            </a:spcBef>
            <a:spcAft>
              <a:spcPct val="35000"/>
            </a:spcAft>
            <a:buNone/>
          </a:pPr>
          <a:r>
            <a:rPr lang="en-GB" sz="2400" b="1" kern="1200" dirty="0">
              <a:solidFill>
                <a:schemeClr val="bg1"/>
              </a:solidFill>
            </a:rPr>
            <a:t>Terms and conditions</a:t>
          </a:r>
        </a:p>
      </dsp:txBody>
      <dsp:txXfrm>
        <a:off x="1556917" y="985321"/>
        <a:ext cx="1762964" cy="1607530"/>
      </dsp:txXfrm>
    </dsp:sp>
    <dsp:sp modelId="{601360AC-3422-41BF-8588-7BE10E5BE221}">
      <dsp:nvSpPr>
        <dsp:cNvPr id="0" name=""/>
        <dsp:cNvSpPr/>
      </dsp:nvSpPr>
      <dsp:spPr>
        <a:xfrm>
          <a:off x="290139" y="5"/>
          <a:ext cx="1606727" cy="16067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kern="1200" dirty="0"/>
            <a:t>STEWARDS</a:t>
          </a:r>
        </a:p>
      </dsp:txBody>
      <dsp:txXfrm>
        <a:off x="525439" y="235305"/>
        <a:ext cx="1136127" cy="1136127"/>
      </dsp:txXfrm>
    </dsp:sp>
    <dsp:sp modelId="{83058348-0F5E-4355-8E7A-A4DF5288D61B}">
      <dsp:nvSpPr>
        <dsp:cNvPr id="0" name=""/>
        <dsp:cNvSpPr/>
      </dsp:nvSpPr>
      <dsp:spPr>
        <a:xfrm>
          <a:off x="5051008" y="902067"/>
          <a:ext cx="2410090" cy="1607530"/>
        </a:xfrm>
        <a:prstGeom prst="rect">
          <a:avLst/>
        </a:prstGeom>
        <a:solidFill>
          <a:srgbClr val="92D050"/>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marL="0" lvl="0" indent="0" algn="l" defTabSz="1066800">
            <a:lnSpc>
              <a:spcPct val="90000"/>
            </a:lnSpc>
            <a:spcBef>
              <a:spcPct val="0"/>
            </a:spcBef>
            <a:spcAft>
              <a:spcPct val="35000"/>
            </a:spcAft>
            <a:buNone/>
          </a:pPr>
          <a:r>
            <a:rPr lang="en-GB" sz="2400" b="1" kern="1200" dirty="0">
              <a:solidFill>
                <a:schemeClr val="bg1"/>
              </a:solidFill>
            </a:rPr>
            <a:t>Environmental health, safety &amp; well-being issues</a:t>
          </a:r>
        </a:p>
      </dsp:txBody>
      <dsp:txXfrm>
        <a:off x="5436622" y="902067"/>
        <a:ext cx="2024476" cy="1607530"/>
      </dsp:txXfrm>
    </dsp:sp>
    <dsp:sp modelId="{1BAE825F-CB6F-4398-B02A-5051EE066955}">
      <dsp:nvSpPr>
        <dsp:cNvPr id="0" name=""/>
        <dsp:cNvSpPr/>
      </dsp:nvSpPr>
      <dsp:spPr>
        <a:xfrm>
          <a:off x="3802398" y="5"/>
          <a:ext cx="1606727" cy="16067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kern="1200" dirty="0"/>
            <a:t>SAFETY REPS</a:t>
          </a:r>
        </a:p>
      </dsp:txBody>
      <dsp:txXfrm>
        <a:off x="4037698" y="235305"/>
        <a:ext cx="1136127" cy="1136127"/>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3B8E210D-7FF2-A742-B32B-47074288530F}" type="datetimeFigureOut">
              <a:rPr lang="en-US" smtClean="0"/>
              <a:t>7/5/2019</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1"/>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1"/>
            <a:ext cx="2946347" cy="498214"/>
          </a:xfrm>
          <a:prstGeom prst="rect">
            <a:avLst/>
          </a:prstGeom>
        </p:spPr>
        <p:txBody>
          <a:bodyPr vert="horz" lIns="91440" tIns="45720" rIns="91440" bIns="45720" rtlCol="0" anchor="b"/>
          <a:lstStyle>
            <a:lvl1pPr algn="r">
              <a:defRPr sz="1200"/>
            </a:lvl1pPr>
          </a:lstStyle>
          <a:p>
            <a:fld id="{2D65D68C-EE3A-3248-AF17-0A8430663CAF}" type="slidenum">
              <a:rPr lang="en-US" smtClean="0"/>
              <a:t>‹#›</a:t>
            </a:fld>
            <a:endParaRPr lang="en-US"/>
          </a:p>
        </p:txBody>
      </p:sp>
    </p:spTree>
    <p:extLst>
      <p:ext uri="{BB962C8B-B14F-4D97-AF65-F5344CB8AC3E}">
        <p14:creationId xmlns:p14="http://schemas.microsoft.com/office/powerpoint/2010/main" val="487029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65D68C-EE3A-3248-AF17-0A8430663CAF}" type="slidenum">
              <a:rPr lang="en-US" smtClean="0"/>
              <a:t>1</a:t>
            </a:fld>
            <a:endParaRPr lang="en-US"/>
          </a:p>
        </p:txBody>
      </p:sp>
    </p:spTree>
    <p:extLst>
      <p:ext uri="{BB962C8B-B14F-4D97-AF65-F5344CB8AC3E}">
        <p14:creationId xmlns:p14="http://schemas.microsoft.com/office/powerpoint/2010/main" val="2851582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to members about where and when they can get hold of you.</a:t>
            </a:r>
          </a:p>
          <a:p>
            <a:endParaRPr lang="en-GB" dirty="0"/>
          </a:p>
          <a:p>
            <a:r>
              <a:rPr lang="en-GB" b="1"/>
              <a:t>Incident </a:t>
            </a:r>
            <a:r>
              <a:rPr lang="en-GB" b="1" dirty="0"/>
              <a:t>forms and inspections </a:t>
            </a:r>
            <a:r>
              <a:rPr lang="en-GB" dirty="0"/>
              <a:t>give managers added evidence to take an issue up to the higher levels of Trust management</a:t>
            </a:r>
          </a:p>
          <a:p>
            <a:endParaRPr lang="en-GB" b="1" dirty="0"/>
          </a:p>
          <a:p>
            <a:r>
              <a:rPr lang="en-GB" b="1" dirty="0"/>
              <a:t>Inspections</a:t>
            </a:r>
            <a:r>
              <a:rPr lang="en-GB" dirty="0"/>
              <a:t> – advise them it is helpful when they update you about any issues affecting them in order that you can priorities your time more effectively when carrying out your inspection.</a:t>
            </a:r>
          </a:p>
          <a:p>
            <a:endParaRPr lang="en-GB" dirty="0"/>
          </a:p>
          <a:p>
            <a:r>
              <a:rPr lang="en-GB" b="1" dirty="0"/>
              <a:t>Responding promptly when you are seeking their feedback, or about issues arising from your inspections. </a:t>
            </a:r>
            <a:r>
              <a:rPr lang="en-GB" dirty="0"/>
              <a:t>This is important as safety reps are doing inspections for members’ benefits.  We need members to be pro-active too  – for example notifying the appropriate people when they encounter  faulty equipment.  </a:t>
            </a:r>
          </a:p>
          <a:p>
            <a:endParaRPr lang="en-GB" dirty="0"/>
          </a:p>
          <a:p>
            <a:r>
              <a:rPr lang="en-GB" b="1" dirty="0"/>
              <a:t>Final bullet point </a:t>
            </a:r>
            <a:r>
              <a:rPr lang="en-GB" dirty="0"/>
              <a:t>– if you feel you need more reps to provide adequate coverage – then include this point and explain why you feel there would be benefits to them having an additional rep.  Hopefully after they have done the activity on identifying for themselves issues/problems they want addressed they will realise having more reps could help to getting things done.</a:t>
            </a:r>
          </a:p>
          <a:p>
            <a:endParaRPr lang="en-GB" dirty="0"/>
          </a:p>
          <a:p>
            <a:r>
              <a:rPr lang="en-GB" dirty="0"/>
              <a:t>Remind members that you are happy to support and advise whenever necessary.</a:t>
            </a:r>
          </a:p>
          <a:p>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10</a:t>
            </a:fld>
            <a:endParaRPr lang="en-US"/>
          </a:p>
        </p:txBody>
      </p:sp>
    </p:spTree>
    <p:extLst>
      <p:ext uri="{BB962C8B-B14F-4D97-AF65-F5344CB8AC3E}">
        <p14:creationId xmlns:p14="http://schemas.microsoft.com/office/powerpoint/2010/main" val="1641050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11</a:t>
            </a:fld>
            <a:endParaRPr lang="en-US"/>
          </a:p>
        </p:txBody>
      </p:sp>
    </p:spTree>
    <p:extLst>
      <p:ext uri="{BB962C8B-B14F-4D97-AF65-F5344CB8AC3E}">
        <p14:creationId xmlns:p14="http://schemas.microsoft.com/office/powerpoint/2010/main" val="3840091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power point presentation is to assist you in running an in-service training session with CSP members on improving their understanding of:</a:t>
            </a:r>
          </a:p>
          <a:p>
            <a:pPr marL="228600" indent="-228600">
              <a:buAutoNum type="arabicPeriod"/>
            </a:pPr>
            <a:r>
              <a:rPr lang="en-GB" dirty="0"/>
              <a:t>Your role as a safety rep, and to-</a:t>
            </a:r>
          </a:p>
          <a:p>
            <a:pPr marL="228600" indent="-228600">
              <a:buAutoNum type="arabicPeriod"/>
            </a:pPr>
            <a:r>
              <a:rPr lang="en-GB" dirty="0"/>
              <a:t>Raise their awareness and knowledge on what is a health and safety matter and why they should support you as their representative in ensuring good health and safety practices get introduced and maintained in your workplace	</a:t>
            </a:r>
          </a:p>
        </p:txBody>
      </p:sp>
      <p:sp>
        <p:nvSpPr>
          <p:cNvPr id="4" name="Slide Number Placeholder 3"/>
          <p:cNvSpPr>
            <a:spLocks noGrp="1"/>
          </p:cNvSpPr>
          <p:nvPr>
            <p:ph type="sldNum" sz="quarter" idx="10"/>
          </p:nvPr>
        </p:nvSpPr>
        <p:spPr/>
        <p:txBody>
          <a:bodyPr/>
          <a:lstStyle/>
          <a:p>
            <a:fld id="{2D65D68C-EE3A-3248-AF17-0A8430663CAF}" type="slidenum">
              <a:rPr lang="en-US" smtClean="0"/>
              <a:t>2</a:t>
            </a:fld>
            <a:endParaRPr lang="en-US"/>
          </a:p>
        </p:txBody>
      </p:sp>
    </p:spTree>
    <p:extLst>
      <p:ext uri="{BB962C8B-B14F-4D97-AF65-F5344CB8AC3E}">
        <p14:creationId xmlns:p14="http://schemas.microsoft.com/office/powerpoint/2010/main" val="952240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Arrange your members into groups and give them around ten minutes to discuss the above two questions.  The next two slides provide information on what safety reps do and also what they don’t do. </a:t>
            </a:r>
          </a:p>
        </p:txBody>
      </p:sp>
      <p:sp>
        <p:nvSpPr>
          <p:cNvPr id="4" name="Slide Number Placeholder 3"/>
          <p:cNvSpPr>
            <a:spLocks noGrp="1"/>
          </p:cNvSpPr>
          <p:nvPr>
            <p:ph type="sldNum" sz="quarter" idx="10"/>
          </p:nvPr>
        </p:nvSpPr>
        <p:spPr/>
        <p:txBody>
          <a:bodyPr/>
          <a:lstStyle/>
          <a:p>
            <a:fld id="{2D65D68C-EE3A-3248-AF17-0A8430663CAF}" type="slidenum">
              <a:rPr lang="en-US" smtClean="0"/>
              <a:t>3</a:t>
            </a:fld>
            <a:endParaRPr lang="en-US"/>
          </a:p>
        </p:txBody>
      </p:sp>
    </p:spTree>
    <p:extLst>
      <p:ext uri="{BB962C8B-B14F-4D97-AF65-F5344CB8AC3E}">
        <p14:creationId xmlns:p14="http://schemas.microsoft.com/office/powerpoint/2010/main" val="4275970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926" y="4702521"/>
            <a:ext cx="5439410" cy="4068945"/>
          </a:xfrm>
        </p:spPr>
        <p:txBody>
          <a:bodyPr/>
          <a:lstStyle/>
          <a:p>
            <a:r>
              <a:rPr lang="en-GB" b="1" dirty="0"/>
              <a:t>The key points you want to make here are:</a:t>
            </a:r>
          </a:p>
          <a:p>
            <a:r>
              <a:rPr lang="en-GB" b="1" dirty="0"/>
              <a:t>Inspections</a:t>
            </a:r>
            <a:r>
              <a:rPr lang="en-GB" dirty="0"/>
              <a:t> – this is your main job as a safety rep.  To inspect in areas where members work.  Inspections involve observing work areas and activities, interviewing member  and if required surveying them to identify causes of stress. </a:t>
            </a:r>
          </a:p>
          <a:p>
            <a:endParaRPr lang="en-GB" sz="800" dirty="0"/>
          </a:p>
          <a:p>
            <a:r>
              <a:rPr lang="en-GB" b="1" dirty="0"/>
              <a:t>Investigate</a:t>
            </a:r>
            <a:r>
              <a:rPr lang="en-GB" dirty="0"/>
              <a:t> </a:t>
            </a:r>
            <a:r>
              <a:rPr lang="en-GB" b="1" dirty="0"/>
              <a:t>accidents and near misses</a:t>
            </a:r>
            <a:r>
              <a:rPr lang="en-GB" dirty="0"/>
              <a:t>– under regulation (the brown book) reps can investigate potential hazards, dangerous occurrences, causes of accidents/occupational ill health and complaints from members regarding health and safety matters.</a:t>
            </a:r>
          </a:p>
          <a:p>
            <a:endParaRPr lang="en-GB" sz="800" dirty="0"/>
          </a:p>
          <a:p>
            <a:r>
              <a:rPr lang="en-GB" b="1" dirty="0"/>
              <a:t>Bullying &amp; stress </a:t>
            </a:r>
            <a:r>
              <a:rPr lang="en-GB" dirty="0"/>
              <a:t>These are hazards to members’ mental wellbeing and therefore also comes under health and safety.  Safety reps tend to tackle these issues in a way to stop them from occurring or to address the problem as a collective membership issue.  For example, conducting a stress survey of members - that can be completed anonymously highlighting bullying as an issue, which then gives the rep some evidence to present to the employer.  </a:t>
            </a:r>
          </a:p>
          <a:p>
            <a:endParaRPr lang="en-GB" sz="800" dirty="0"/>
          </a:p>
          <a:p>
            <a:r>
              <a:rPr lang="en-GB" b="1" dirty="0"/>
              <a:t>Change &amp; new technology </a:t>
            </a:r>
            <a:r>
              <a:rPr lang="en-GB" dirty="0"/>
              <a:t>Accredited safety reps’ rights are set out in the Safety Representatives &amp; Safety Committees Regulation, 1977. Employers required to  consult in good time with the safety rep on any measures which may substantially affect the health and safety of members and when new technologies are being planned/introduced into the workplace. </a:t>
            </a:r>
          </a:p>
        </p:txBody>
      </p:sp>
      <p:sp>
        <p:nvSpPr>
          <p:cNvPr id="4" name="Slide Number Placeholder 3"/>
          <p:cNvSpPr>
            <a:spLocks noGrp="1"/>
          </p:cNvSpPr>
          <p:nvPr>
            <p:ph type="sldNum" sz="quarter" idx="10"/>
          </p:nvPr>
        </p:nvSpPr>
        <p:spPr/>
        <p:txBody>
          <a:bodyPr/>
          <a:lstStyle/>
          <a:p>
            <a:fld id="{2D65D68C-EE3A-3248-AF17-0A8430663CAF}" type="slidenum">
              <a:rPr lang="en-US" smtClean="0"/>
              <a:t>4</a:t>
            </a:fld>
            <a:endParaRPr lang="en-US"/>
          </a:p>
        </p:txBody>
      </p:sp>
    </p:spTree>
    <p:extLst>
      <p:ext uri="{BB962C8B-B14F-4D97-AF65-F5344CB8AC3E}">
        <p14:creationId xmlns:p14="http://schemas.microsoft.com/office/powerpoint/2010/main" val="2010238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Risk Assessments </a:t>
            </a:r>
            <a:r>
              <a:rPr lang="en-GB" dirty="0"/>
              <a:t>- Under regulation (the </a:t>
            </a:r>
            <a:r>
              <a:rPr lang="en-GB" i="1" dirty="0"/>
              <a:t>Management of health and safety at work regulation, 1999) </a:t>
            </a:r>
            <a:r>
              <a:rPr lang="en-GB" dirty="0"/>
              <a:t>reps should be consulted at all stages of risk assessment planning and implementation, including:</a:t>
            </a:r>
          </a:p>
          <a:p>
            <a:pPr marL="171450" indent="-171450">
              <a:buFont typeface="Arial" panose="020B0604020202020204" pitchFamily="34" charset="0"/>
              <a:buChar char="•"/>
            </a:pPr>
            <a:r>
              <a:rPr lang="en-GB" dirty="0"/>
              <a:t>The number and appointment of risk assessors</a:t>
            </a:r>
          </a:p>
          <a:p>
            <a:pPr marL="171450" indent="-171450">
              <a:buFont typeface="Arial" panose="020B0604020202020204" pitchFamily="34" charset="0"/>
              <a:buChar char="•"/>
            </a:pPr>
            <a:r>
              <a:rPr lang="en-GB" dirty="0"/>
              <a:t>Training of risk assessors</a:t>
            </a:r>
          </a:p>
          <a:p>
            <a:pPr marL="171450" indent="-171450">
              <a:buFont typeface="Arial" panose="020B0604020202020204" pitchFamily="34" charset="0"/>
              <a:buChar char="•"/>
            </a:pPr>
            <a:r>
              <a:rPr lang="en-GB" dirty="0"/>
              <a:t>Planning of risk assessment priorities and programmes</a:t>
            </a:r>
          </a:p>
          <a:p>
            <a:pPr marL="171450" indent="-171450">
              <a:buFont typeface="Arial" panose="020B0604020202020204" pitchFamily="34" charset="0"/>
              <a:buChar char="•"/>
            </a:pPr>
            <a:r>
              <a:rPr lang="en-GB" dirty="0"/>
              <a:t>Receiving copies of written records</a:t>
            </a:r>
          </a:p>
          <a:p>
            <a:pPr marL="171450" indent="-171450">
              <a:buFont typeface="Arial" panose="020B0604020202020204" pitchFamily="34" charset="0"/>
              <a:buChar char="•"/>
            </a:pPr>
            <a:r>
              <a:rPr lang="en-GB" dirty="0"/>
              <a:t>The arrangements for monitoring and review of assessments. </a:t>
            </a:r>
          </a:p>
        </p:txBody>
      </p:sp>
      <p:sp>
        <p:nvSpPr>
          <p:cNvPr id="4" name="Slide Number Placeholder 3"/>
          <p:cNvSpPr>
            <a:spLocks noGrp="1"/>
          </p:cNvSpPr>
          <p:nvPr>
            <p:ph type="sldNum" sz="quarter" idx="10"/>
          </p:nvPr>
        </p:nvSpPr>
        <p:spPr/>
        <p:txBody>
          <a:bodyPr/>
          <a:lstStyle/>
          <a:p>
            <a:fld id="{2D65D68C-EE3A-3248-AF17-0A8430663CAF}" type="slidenum">
              <a:rPr lang="en-US" smtClean="0"/>
              <a:t>5</a:t>
            </a:fld>
            <a:endParaRPr lang="en-US"/>
          </a:p>
        </p:txBody>
      </p:sp>
    </p:spTree>
    <p:extLst>
      <p:ext uri="{BB962C8B-B14F-4D97-AF65-F5344CB8AC3E}">
        <p14:creationId xmlns:p14="http://schemas.microsoft.com/office/powerpoint/2010/main" val="548871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CSP members </a:t>
            </a:r>
            <a:r>
              <a:rPr lang="en-GB" dirty="0"/>
              <a:t>– safety reps are accountable to members because they elected you to undertake this role and in represent their interests with both the CSP and their employer.    In return members have a responsibility to accept decisions made by the majority of their peers and to support you in your role when required, for example, when taking up an issue on their behalf with the employer.  </a:t>
            </a:r>
          </a:p>
          <a:p>
            <a:endParaRPr lang="en-GB" dirty="0"/>
          </a:p>
          <a:p>
            <a:r>
              <a:rPr lang="en-GB" b="1" dirty="0"/>
              <a:t>The CSP </a:t>
            </a:r>
            <a:r>
              <a:rPr lang="en-GB" dirty="0"/>
              <a:t>– As a representative of the CSP it is important that our safety reps don’t act in a manner to put the CSP into disrepute with its members.  For example if you acted in a discriminatory way towards a disabled member.  </a:t>
            </a:r>
          </a:p>
          <a:p>
            <a:endParaRPr lang="en-GB" dirty="0"/>
          </a:p>
          <a:p>
            <a:r>
              <a:rPr lang="en-GB" b="1" dirty="0"/>
              <a:t>The Employer </a:t>
            </a:r>
            <a:r>
              <a:rPr lang="en-GB" dirty="0"/>
              <a:t>– in your role as a safety rep you are not legally responsible to the employer.  However, having a constructive working relationship is in everybody’s interest.  </a:t>
            </a:r>
          </a:p>
          <a:p>
            <a:endParaRPr lang="en-GB" dirty="0"/>
          </a:p>
          <a:p>
            <a:r>
              <a:rPr lang="en-GB" sz="1400" dirty="0"/>
              <a:t>In summary your duty as a safety rep is to primarily represent members’ concerns, which you do through discussion or negotiation with the employer in order that they can meet their legal obligations and duty of care to their staff. </a:t>
            </a:r>
          </a:p>
        </p:txBody>
      </p:sp>
      <p:sp>
        <p:nvSpPr>
          <p:cNvPr id="4" name="Slide Number Placeholder 3"/>
          <p:cNvSpPr>
            <a:spLocks noGrp="1"/>
          </p:cNvSpPr>
          <p:nvPr>
            <p:ph type="sldNum" sz="quarter" idx="10"/>
          </p:nvPr>
        </p:nvSpPr>
        <p:spPr/>
        <p:txBody>
          <a:bodyPr/>
          <a:lstStyle/>
          <a:p>
            <a:fld id="{2D65D68C-EE3A-3248-AF17-0A8430663CAF}" type="slidenum">
              <a:rPr lang="en-US" smtClean="0"/>
              <a:t>6</a:t>
            </a:fld>
            <a:endParaRPr lang="en-US"/>
          </a:p>
        </p:txBody>
      </p:sp>
    </p:spTree>
    <p:extLst>
      <p:ext uri="{BB962C8B-B14F-4D97-AF65-F5344CB8AC3E}">
        <p14:creationId xmlns:p14="http://schemas.microsoft.com/office/powerpoint/2010/main" val="229478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them 5 minutes to reflect on what they see as their key issues.  </a:t>
            </a:r>
          </a:p>
          <a:p>
            <a:endParaRPr lang="en-GB" dirty="0"/>
          </a:p>
          <a:p>
            <a:r>
              <a:rPr lang="en-GB" dirty="0"/>
              <a:t>After they have feedback, and if there is a vast list of issues they want you to take on ask them to prioritise, on what their top three issues are.  You may want to decide this via a show of hands on each issue.  </a:t>
            </a:r>
          </a:p>
          <a:p>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7</a:t>
            </a:fld>
            <a:endParaRPr lang="en-US"/>
          </a:p>
        </p:txBody>
      </p:sp>
    </p:spTree>
    <p:extLst>
      <p:ext uri="{BB962C8B-B14F-4D97-AF65-F5344CB8AC3E}">
        <p14:creationId xmlns:p14="http://schemas.microsoft.com/office/powerpoint/2010/main" val="3499007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927" y="4778721"/>
            <a:ext cx="5439410" cy="4348345"/>
          </a:xfrm>
        </p:spPr>
        <p:txBody>
          <a:bodyPr/>
          <a:lstStyle/>
          <a:p>
            <a:r>
              <a:rPr lang="en-GB" dirty="0"/>
              <a:t>Note this slide is a generic approach to how we tend to sort out health and safety problems at work. </a:t>
            </a:r>
          </a:p>
          <a:p>
            <a:endParaRPr lang="en-GB" dirty="0"/>
          </a:p>
          <a:p>
            <a:r>
              <a:rPr lang="en-GB" dirty="0"/>
              <a:t>Problems come to light in a variety of ways.  Examples include:</a:t>
            </a:r>
          </a:p>
          <a:p>
            <a:pPr marL="171450" indent="-171450">
              <a:buFont typeface="Arial" panose="020B0604020202020204" pitchFamily="34" charset="0"/>
              <a:buChar char="•"/>
            </a:pPr>
            <a:r>
              <a:rPr lang="en-GB" dirty="0"/>
              <a:t>An accident or near miss, </a:t>
            </a:r>
          </a:p>
          <a:p>
            <a:pPr marL="171450" indent="-171450">
              <a:buFont typeface="Arial" panose="020B0604020202020204" pitchFamily="34" charset="0"/>
              <a:buChar char="•"/>
            </a:pPr>
            <a:r>
              <a:rPr lang="en-GB" dirty="0"/>
              <a:t>After discussions with other colleagues </a:t>
            </a:r>
          </a:p>
          <a:p>
            <a:pPr marL="171450" indent="-171450">
              <a:buFont typeface="Arial" panose="020B0604020202020204" pitchFamily="34" charset="0"/>
              <a:buChar char="•"/>
            </a:pPr>
            <a:r>
              <a:rPr lang="en-GB" dirty="0"/>
              <a:t>following an inspection, risk assessment or </a:t>
            </a:r>
          </a:p>
          <a:p>
            <a:pPr marL="171450" indent="-171450">
              <a:buFont typeface="Arial" panose="020B0604020202020204" pitchFamily="34" charset="0"/>
              <a:buChar char="•"/>
            </a:pPr>
            <a:r>
              <a:rPr lang="en-GB" dirty="0"/>
              <a:t>through introduction of changes made to the workplace. </a:t>
            </a:r>
          </a:p>
          <a:p>
            <a:endParaRPr lang="en-GB" dirty="0"/>
          </a:p>
          <a:p>
            <a:r>
              <a:rPr lang="en-GB" dirty="0"/>
              <a:t>In terms of sorting out which approach to take – reps should seek advice when required and then consult members on their options.  </a:t>
            </a:r>
          </a:p>
          <a:p>
            <a:endParaRPr lang="en-GB" dirty="0"/>
          </a:p>
          <a:p>
            <a:r>
              <a:rPr lang="en-GB" dirty="0"/>
              <a:t>Organisation is key to being effective.  Members need to engage to improve their understanding and commitment to the issues safety reps are dealing with on their behalf.  Agree on what is the most helpful communication processes to put in place that allows you as their safety rep to quickly update them on your activities and how they can feedback and support you. </a:t>
            </a:r>
          </a:p>
          <a:p>
            <a:endParaRPr lang="en-GB" dirty="0"/>
          </a:p>
          <a:p>
            <a:r>
              <a:rPr lang="en-GB" dirty="0"/>
              <a:t>Explore Health and safety regulations to see what the employer’s obligations are to sort the problem out. </a:t>
            </a:r>
          </a:p>
          <a:p>
            <a:endParaRPr lang="en-GB" dirty="0"/>
          </a:p>
          <a:p>
            <a:r>
              <a:rPr lang="en-GB" dirty="0"/>
              <a:t>Putting it in writing – Provides a record of the issues/concerns and should include what you require from the employer to resolve it.   </a:t>
            </a:r>
          </a:p>
          <a:p>
            <a:endParaRPr lang="en-GB" dirty="0"/>
          </a:p>
          <a:p>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8</a:t>
            </a:fld>
            <a:endParaRPr lang="en-US"/>
          </a:p>
        </p:txBody>
      </p:sp>
    </p:spTree>
    <p:extLst>
      <p:ext uri="{BB962C8B-B14F-4D97-AF65-F5344CB8AC3E}">
        <p14:creationId xmlns:p14="http://schemas.microsoft.com/office/powerpoint/2010/main" val="3717150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927" y="4778721"/>
            <a:ext cx="5439410" cy="4780146"/>
          </a:xfrm>
        </p:spPr>
        <p:txBody>
          <a:bodyPr/>
          <a:lstStyle/>
          <a:p>
            <a:r>
              <a:rPr lang="en-GB" dirty="0"/>
              <a:t>(Note – if you are running tight for time you could drop this slide if you wish)</a:t>
            </a:r>
          </a:p>
          <a:p>
            <a:endParaRPr lang="en-GB" dirty="0"/>
          </a:p>
          <a:p>
            <a:r>
              <a:rPr lang="en-GB" dirty="0"/>
              <a:t>Stewards are usually involved with things to do with members’ terms and conditions – i.e. pay, hours, pensions, policies etc.  They often represent members on staff side when policies or local agreements are being drawn up or reviewed.  They also advocate on behalf of members either on a individual (e.g. disciplinary hearing) or collective basis – (e.g. lodging a formal grievance on behalf of a group of members about a work practice or a change to working conditions).</a:t>
            </a:r>
          </a:p>
          <a:p>
            <a:endParaRPr lang="en-GB" dirty="0"/>
          </a:p>
          <a:p>
            <a:r>
              <a:rPr lang="en-GB" dirty="0"/>
              <a:t>Health and safety reps are involved in monitoring working environments and members’ health and wellbeing </a:t>
            </a:r>
          </a:p>
          <a:p>
            <a:endParaRPr lang="en-GB" dirty="0"/>
          </a:p>
          <a:p>
            <a:r>
              <a:rPr lang="en-GB" dirty="0"/>
              <a:t>However there can be an overlap between these two roles – for example dealing with stress.  The causes of stress may be related to members’ terms and conditions and would be resolved by the steward pursuing a grievance or negotiating  on behalf of members.  However if the cause of stress was through over-work , then a safety rep conducting a survey on workplace stress could be an effective way to approach the problem. </a:t>
            </a:r>
          </a:p>
          <a:p>
            <a:r>
              <a:rPr lang="en-GB" dirty="0"/>
              <a:t>Another example is stewards and safety reps dealing with issues arising from sickness absence policies – say there was  a large number of new graduates getting injured on the job – the steward could be involved in  representing individual members on a return to work programme and the safety rep could be involved by highlighting that there is a trend which indicates a need to review risk assessment processes (both generic/individual) for new grads to ensure things like adequate training/provision of equipment is explored.</a:t>
            </a:r>
          </a:p>
          <a:p>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9</a:t>
            </a:fld>
            <a:endParaRPr lang="en-US"/>
          </a:p>
        </p:txBody>
      </p:sp>
    </p:spTree>
    <p:extLst>
      <p:ext uri="{BB962C8B-B14F-4D97-AF65-F5344CB8AC3E}">
        <p14:creationId xmlns:p14="http://schemas.microsoft.com/office/powerpoint/2010/main" val="1927223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92AAC5-EC85-EB4A-8FA5-E63B38239DDE}"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1117803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92AAC5-EC85-EB4A-8FA5-E63B38239DDE}"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864261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92AAC5-EC85-EB4A-8FA5-E63B38239DDE}"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63927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92AAC5-EC85-EB4A-8FA5-E63B38239DDE}"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744581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92AAC5-EC85-EB4A-8FA5-E63B38239DDE}"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79436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92AAC5-EC85-EB4A-8FA5-E63B38239DDE}" type="datetimeFigureOut">
              <a:rPr lang="en-US" smtClean="0"/>
              <a:t>7/5/2019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2083061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92AAC5-EC85-EB4A-8FA5-E63B38239DDE}" type="datetimeFigureOut">
              <a:rPr lang="en-US" smtClean="0"/>
              <a:t>7/5/2019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173700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92AAC5-EC85-EB4A-8FA5-E63B38239DDE}" type="datetimeFigureOut">
              <a:rPr lang="en-US" smtClean="0"/>
              <a:t>7/5/2019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98453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92AAC5-EC85-EB4A-8FA5-E63B38239DDE}" type="datetimeFigureOut">
              <a:rPr lang="en-US" smtClean="0"/>
              <a:t>7/5/2019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801052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92AAC5-EC85-EB4A-8FA5-E63B38239DDE}" type="datetimeFigureOut">
              <a:rPr lang="en-US" smtClean="0"/>
              <a:t>7/5/2019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722014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92AAC5-EC85-EB4A-8FA5-E63B38239DDE}" type="datetimeFigureOut">
              <a:rPr lang="en-US" smtClean="0"/>
              <a:t>7/5/2019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162072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2AAC5-EC85-EB4A-8FA5-E63B38239DDE}" type="datetimeFigureOut">
              <a:rPr lang="en-US" smtClean="0"/>
              <a:t>7/5/2019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C453F-66CE-9649-8778-FA1C7507999F}" type="slidenum">
              <a:rPr lang="en-US" smtClean="0"/>
              <a:t>‹#›</a:t>
            </a:fld>
            <a:endParaRPr lang="en-US"/>
          </a:p>
        </p:txBody>
      </p:sp>
    </p:spTree>
    <p:extLst>
      <p:ext uri="{BB962C8B-B14F-4D97-AF65-F5344CB8AC3E}">
        <p14:creationId xmlns:p14="http://schemas.microsoft.com/office/powerpoint/2010/main" val="98324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emf"/><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jpeg"/><Relationship Id="rId7" Type="http://schemas.openxmlformats.org/officeDocument/2006/relationships/diagramQuickStyle" Target="../diagrams/quickStyle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emf"/><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96750" y="2144880"/>
            <a:ext cx="7923376" cy="2119275"/>
          </a:xfrm>
          <a:prstGeom prst="rect">
            <a:avLst/>
          </a:prstGeom>
        </p:spPr>
      </p:pic>
    </p:spTree>
    <p:extLst>
      <p:ext uri="{BB962C8B-B14F-4D97-AF65-F5344CB8AC3E}">
        <p14:creationId xmlns:p14="http://schemas.microsoft.com/office/powerpoint/2010/main" val="431640117"/>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62746" y="151050"/>
            <a:ext cx="2039977" cy="545635"/>
          </a:xfrm>
          <a:prstGeom prst="rect">
            <a:avLst/>
          </a:prstGeom>
        </p:spPr>
      </p:pic>
      <p:sp>
        <p:nvSpPr>
          <p:cNvPr id="11" name="TextBox 10"/>
          <p:cNvSpPr txBox="1"/>
          <p:nvPr/>
        </p:nvSpPr>
        <p:spPr>
          <a:xfrm>
            <a:off x="1455387" y="1771483"/>
            <a:ext cx="8645482" cy="3539430"/>
          </a:xfrm>
          <a:prstGeom prst="rect">
            <a:avLst/>
          </a:prstGeom>
          <a:noFill/>
        </p:spPr>
        <p:txBody>
          <a:bodyPr wrap="square" rtlCol="0">
            <a:spAutoFit/>
          </a:bodyPr>
          <a:lstStyle/>
          <a:p>
            <a:pPr marL="457200" indent="-457200">
              <a:buFont typeface="Wingdings" panose="05000000000000000000" pitchFamily="2" charset="2"/>
              <a:buChar char="ü"/>
            </a:pPr>
            <a:r>
              <a:rPr lang="en-US" sz="2800" dirty="0">
                <a:solidFill>
                  <a:srgbClr val="002060"/>
                </a:solidFill>
                <a:latin typeface="Arial" charset="0"/>
                <a:ea typeface="Arial" charset="0"/>
                <a:cs typeface="Arial" charset="0"/>
              </a:rPr>
              <a:t>Complete incident forms if injured or there is a near miss (keep a copy)</a:t>
            </a:r>
          </a:p>
          <a:p>
            <a:pPr marL="457200" indent="-457200">
              <a:buFont typeface="Wingdings" panose="05000000000000000000" pitchFamily="2" charset="2"/>
              <a:buChar char="ü"/>
            </a:pPr>
            <a:r>
              <a:rPr lang="en-US" sz="2800" dirty="0">
                <a:solidFill>
                  <a:srgbClr val="002060"/>
                </a:solidFill>
                <a:latin typeface="Arial" charset="0"/>
                <a:ea typeface="Arial" charset="0"/>
                <a:cs typeface="Arial" charset="0"/>
              </a:rPr>
              <a:t>Notify your rep promptly of any H&amp;S concerns</a:t>
            </a:r>
          </a:p>
          <a:p>
            <a:pPr marL="457200" indent="-457200">
              <a:buFont typeface="Wingdings" panose="05000000000000000000" pitchFamily="2" charset="2"/>
              <a:buChar char="ü"/>
            </a:pPr>
            <a:r>
              <a:rPr lang="en-US" sz="2800" dirty="0">
                <a:solidFill>
                  <a:srgbClr val="002060"/>
                </a:solidFill>
                <a:latin typeface="Arial" charset="0"/>
                <a:ea typeface="Arial" charset="0"/>
                <a:cs typeface="Arial" charset="0"/>
              </a:rPr>
              <a:t>Support them when they do work inspections</a:t>
            </a:r>
          </a:p>
          <a:p>
            <a:pPr marL="457200" indent="-457200">
              <a:buFont typeface="Wingdings" panose="05000000000000000000" pitchFamily="2" charset="2"/>
              <a:buChar char="ü"/>
            </a:pPr>
            <a:r>
              <a:rPr lang="en-US" sz="2800" dirty="0">
                <a:solidFill>
                  <a:srgbClr val="002060"/>
                </a:solidFill>
                <a:latin typeface="Arial" charset="0"/>
                <a:ea typeface="Arial" charset="0"/>
                <a:cs typeface="Arial" charset="0"/>
              </a:rPr>
              <a:t>Follow their advice </a:t>
            </a:r>
          </a:p>
          <a:p>
            <a:pPr marL="457200" indent="-457200">
              <a:buFont typeface="Wingdings" panose="05000000000000000000" pitchFamily="2" charset="2"/>
              <a:buChar char="ü"/>
            </a:pPr>
            <a:r>
              <a:rPr lang="en-US" sz="2800" dirty="0">
                <a:solidFill>
                  <a:srgbClr val="002060"/>
                </a:solidFill>
                <a:latin typeface="Arial" charset="0"/>
                <a:ea typeface="Arial" charset="0"/>
                <a:cs typeface="Arial" charset="0"/>
              </a:rPr>
              <a:t>Keep yourself and others safe (safety is everybody’s concern</a:t>
            </a:r>
          </a:p>
          <a:p>
            <a:pPr marL="457200" indent="-457200">
              <a:buFont typeface="Wingdings" panose="05000000000000000000" pitchFamily="2" charset="2"/>
              <a:buChar char="ü"/>
            </a:pPr>
            <a:r>
              <a:rPr lang="en-US" sz="2800" dirty="0">
                <a:solidFill>
                  <a:srgbClr val="002060"/>
                </a:solidFill>
                <a:latin typeface="Arial" charset="0"/>
                <a:ea typeface="Arial" charset="0"/>
                <a:cs typeface="Arial" charset="0"/>
              </a:rPr>
              <a:t>If needed, consider becoming a safety rep</a:t>
            </a:r>
          </a:p>
        </p:txBody>
      </p:sp>
      <p:sp>
        <p:nvSpPr>
          <p:cNvPr id="12" name="Rectangle 11"/>
          <p:cNvSpPr/>
          <p:nvPr/>
        </p:nvSpPr>
        <p:spPr>
          <a:xfrm>
            <a:off x="1322037" y="931437"/>
            <a:ext cx="9220323" cy="605294"/>
          </a:xfrm>
          <a:prstGeom prst="rect">
            <a:avLst/>
          </a:prstGeom>
        </p:spPr>
        <p:txBody>
          <a:bodyPr wrap="square">
            <a:spAutoFit/>
          </a:bodyPr>
          <a:lstStyle/>
          <a:p>
            <a:pPr>
              <a:lnSpc>
                <a:spcPts val="4000"/>
              </a:lnSpc>
              <a:spcAft>
                <a:spcPts val="600"/>
              </a:spcAft>
            </a:pPr>
            <a:r>
              <a:rPr lang="en-US" sz="3600" b="1" kern="1000" spc="-100" dirty="0">
                <a:solidFill>
                  <a:srgbClr val="002060"/>
                </a:solidFill>
                <a:latin typeface="Arial" charset="0"/>
                <a:ea typeface="Arial" charset="0"/>
                <a:cs typeface="Arial" charset="0"/>
              </a:rPr>
              <a:t>What you can do to support your safety rep</a:t>
            </a:r>
            <a:r>
              <a:rPr lang="en-US" sz="3600" kern="1000" spc="-100" dirty="0">
                <a:solidFill>
                  <a:srgbClr val="002060"/>
                </a:solidFill>
                <a:latin typeface="Arial" charset="0"/>
                <a:ea typeface="Arial" charset="0"/>
                <a:cs typeface="Arial" charset="0"/>
              </a:rPr>
              <a:t> </a:t>
            </a:r>
          </a:p>
        </p:txBody>
      </p:sp>
    </p:spTree>
    <p:extLst>
      <p:ext uri="{BB962C8B-B14F-4D97-AF65-F5344CB8AC3E}">
        <p14:creationId xmlns:p14="http://schemas.microsoft.com/office/powerpoint/2010/main" val="226625429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96750" y="2144880"/>
            <a:ext cx="7923376" cy="2119275"/>
          </a:xfrm>
          <a:prstGeom prst="rect">
            <a:avLst/>
          </a:prstGeom>
        </p:spPr>
      </p:pic>
      <p:sp>
        <p:nvSpPr>
          <p:cNvPr id="6" name="Rectangle 5"/>
          <p:cNvSpPr/>
          <p:nvPr/>
        </p:nvSpPr>
        <p:spPr>
          <a:xfrm>
            <a:off x="7584618" y="6268173"/>
            <a:ext cx="4433208" cy="584775"/>
          </a:xfrm>
          <a:prstGeom prst="rect">
            <a:avLst/>
          </a:prstGeom>
          <a:noFill/>
        </p:spPr>
        <p:txBody>
          <a:bodyPr wrap="square">
            <a:spAutoFit/>
          </a:bodyPr>
          <a:lstStyle/>
          <a:p>
            <a:pPr algn="r"/>
            <a:r>
              <a:rPr lang="en-US" sz="4800" b="1" i="1" baseline="30000" dirty="0">
                <a:solidFill>
                  <a:srgbClr val="6F64C3"/>
                </a:solidFill>
                <a:latin typeface="Arial" charset="0"/>
                <a:ea typeface="Arial" charset="0"/>
                <a:cs typeface="Arial" charset="0"/>
              </a:rPr>
              <a:t>www.csp.org.uk</a:t>
            </a:r>
          </a:p>
        </p:txBody>
      </p:sp>
    </p:spTree>
    <p:extLst>
      <p:ext uri="{BB962C8B-B14F-4D97-AF65-F5344CB8AC3E}">
        <p14:creationId xmlns:p14="http://schemas.microsoft.com/office/powerpoint/2010/main" val="1449501813"/>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6" name="TextBox 5"/>
          <p:cNvSpPr txBox="1"/>
          <p:nvPr/>
        </p:nvSpPr>
        <p:spPr>
          <a:xfrm>
            <a:off x="1742807" y="2966096"/>
            <a:ext cx="8645482" cy="707886"/>
          </a:xfrm>
          <a:prstGeom prst="rect">
            <a:avLst/>
          </a:prstGeom>
          <a:noFill/>
        </p:spPr>
        <p:txBody>
          <a:bodyPr wrap="square" rtlCol="0">
            <a:spAutoFit/>
          </a:bodyPr>
          <a:lstStyle/>
          <a:p>
            <a:pPr>
              <a:buClr>
                <a:schemeClr val="accent4">
                  <a:lumMod val="60000"/>
                  <a:lumOff val="40000"/>
                </a:schemeClr>
              </a:buClr>
              <a:buSzPct val="115000"/>
            </a:pPr>
            <a:r>
              <a:rPr lang="en-US" sz="2400" b="1" baseline="30000" dirty="0">
                <a:solidFill>
                  <a:srgbClr val="002060"/>
                </a:solidFill>
                <a:latin typeface="Arial" charset="0"/>
                <a:ea typeface="Arial" charset="0"/>
                <a:cs typeface="Arial" charset="0"/>
              </a:rPr>
              <a:t>Presented</a:t>
            </a:r>
            <a:r>
              <a:rPr lang="en-US" sz="2400" b="1" dirty="0">
                <a:solidFill>
                  <a:srgbClr val="002060"/>
                </a:solidFill>
                <a:latin typeface="Arial" charset="0"/>
                <a:ea typeface="Arial" charset="0"/>
                <a:cs typeface="Arial" charset="0"/>
              </a:rPr>
              <a:t> by </a:t>
            </a:r>
            <a:endParaRPr lang="en-US" sz="2400" b="1" baseline="30000" dirty="0">
              <a:solidFill>
                <a:srgbClr val="002060"/>
              </a:solidFill>
              <a:latin typeface="Arial" charset="0"/>
              <a:ea typeface="Arial" charset="0"/>
              <a:cs typeface="Arial" charset="0"/>
            </a:endParaRPr>
          </a:p>
          <a:p>
            <a:pPr marL="342900" indent="-342900">
              <a:buClr>
                <a:schemeClr val="accent4">
                  <a:lumMod val="60000"/>
                  <a:lumOff val="40000"/>
                </a:schemeClr>
              </a:buClr>
              <a:buSzPct val="115000"/>
              <a:buFont typeface="Arial" charset="0"/>
              <a:buChar char="•"/>
            </a:pPr>
            <a:endParaRPr lang="en-US" sz="2400" baseline="30000" dirty="0">
              <a:solidFill>
                <a:srgbClr val="002060"/>
              </a:solidFill>
              <a:latin typeface="Arial" charset="0"/>
              <a:ea typeface="Arial" charset="0"/>
              <a:cs typeface="Arial" charset="0"/>
            </a:endParaRPr>
          </a:p>
        </p:txBody>
      </p:sp>
      <p:sp>
        <p:nvSpPr>
          <p:cNvPr id="7" name="Rectangle 6"/>
          <p:cNvSpPr/>
          <p:nvPr/>
        </p:nvSpPr>
        <p:spPr>
          <a:xfrm>
            <a:off x="1455387" y="1883413"/>
            <a:ext cx="9220323" cy="830997"/>
          </a:xfrm>
          <a:prstGeom prst="rect">
            <a:avLst/>
          </a:prstGeom>
        </p:spPr>
        <p:txBody>
          <a:bodyPr wrap="square">
            <a:spAutoFit/>
          </a:bodyPr>
          <a:lstStyle/>
          <a:p>
            <a:r>
              <a:rPr lang="en-US" sz="4800" b="1" kern="1000" spc="-100" dirty="0">
                <a:solidFill>
                  <a:srgbClr val="002060"/>
                </a:solidFill>
                <a:latin typeface="Arial" charset="0"/>
                <a:ea typeface="Arial" charset="0"/>
                <a:cs typeface="Arial" charset="0"/>
              </a:rPr>
              <a:t>The role of the CSP Safety Rep</a:t>
            </a:r>
          </a:p>
        </p:txBody>
      </p:sp>
    </p:spTree>
    <p:extLst>
      <p:ext uri="{BB962C8B-B14F-4D97-AF65-F5344CB8AC3E}">
        <p14:creationId xmlns:p14="http://schemas.microsoft.com/office/powerpoint/2010/main" val="69457667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62746" y="151050"/>
            <a:ext cx="2039977" cy="545635"/>
          </a:xfrm>
          <a:prstGeom prst="rect">
            <a:avLst/>
          </a:prstGeom>
        </p:spPr>
      </p:pic>
      <p:sp>
        <p:nvSpPr>
          <p:cNvPr id="11" name="TextBox 10"/>
          <p:cNvSpPr txBox="1"/>
          <p:nvPr/>
        </p:nvSpPr>
        <p:spPr>
          <a:xfrm>
            <a:off x="2030227" y="3293797"/>
            <a:ext cx="8645482" cy="1656864"/>
          </a:xfrm>
          <a:prstGeom prst="rect">
            <a:avLst/>
          </a:prstGeom>
          <a:noFill/>
        </p:spPr>
        <p:txBody>
          <a:bodyPr wrap="square" rtlCol="0">
            <a:spAutoFit/>
          </a:bodyPr>
          <a:lstStyle/>
          <a:p>
            <a:r>
              <a:rPr lang="en-US" sz="2800" baseline="30000" dirty="0">
                <a:solidFill>
                  <a:srgbClr val="002060"/>
                </a:solidFill>
                <a:latin typeface="Arial" charset="0"/>
                <a:ea typeface="Arial" charset="0"/>
                <a:cs typeface="Arial" charset="0"/>
              </a:rPr>
              <a:t>TASK</a:t>
            </a:r>
            <a:r>
              <a:rPr lang="en-US" sz="2400" baseline="30000" dirty="0">
                <a:solidFill>
                  <a:srgbClr val="002060"/>
                </a:solidFill>
                <a:latin typeface="Arial" charset="0"/>
                <a:ea typeface="Arial" charset="0"/>
                <a:cs typeface="Arial" charset="0"/>
              </a:rPr>
              <a:t>:</a:t>
            </a:r>
            <a:r>
              <a:rPr lang="en-US" sz="2400" dirty="0">
                <a:solidFill>
                  <a:srgbClr val="002060"/>
                </a:solidFill>
                <a:latin typeface="Arial" charset="0"/>
                <a:ea typeface="Arial" charset="0"/>
                <a:cs typeface="Arial" charset="0"/>
              </a:rPr>
              <a:t> </a:t>
            </a:r>
            <a:r>
              <a:rPr lang="en-US" sz="2800" dirty="0">
                <a:solidFill>
                  <a:srgbClr val="002060"/>
                </a:solidFill>
                <a:latin typeface="Arial" charset="0"/>
                <a:ea typeface="Arial" charset="0"/>
                <a:cs typeface="Arial" charset="0"/>
              </a:rPr>
              <a:t>In groups discuss:</a:t>
            </a:r>
          </a:p>
          <a:p>
            <a:endParaRPr lang="en-US" sz="2800" baseline="30000" dirty="0">
              <a:solidFill>
                <a:srgbClr val="002060"/>
              </a:solidFill>
              <a:latin typeface="Arial" charset="0"/>
              <a:ea typeface="Arial" charset="0"/>
              <a:cs typeface="Arial" charset="0"/>
            </a:endParaRPr>
          </a:p>
          <a:p>
            <a:pPr marL="342900" indent="-342900">
              <a:buClr>
                <a:schemeClr val="accent4">
                  <a:lumMod val="60000"/>
                  <a:lumOff val="40000"/>
                </a:schemeClr>
              </a:buClr>
              <a:buSzPct val="115000"/>
              <a:buFont typeface="Arial" charset="0"/>
              <a:buChar char="•"/>
            </a:pPr>
            <a:r>
              <a:rPr lang="en-US" sz="3600" baseline="30000" dirty="0">
                <a:solidFill>
                  <a:srgbClr val="002060"/>
                </a:solidFill>
                <a:latin typeface="Arial" charset="0"/>
                <a:ea typeface="Arial" charset="0"/>
                <a:cs typeface="Arial" charset="0"/>
              </a:rPr>
              <a:t>What does your safety rep do?</a:t>
            </a:r>
          </a:p>
          <a:p>
            <a:pPr marL="342900" indent="-342900">
              <a:buClr>
                <a:schemeClr val="accent4">
                  <a:lumMod val="60000"/>
                  <a:lumOff val="40000"/>
                </a:schemeClr>
              </a:buClr>
              <a:buSzPct val="115000"/>
              <a:buFont typeface="Arial" charset="0"/>
              <a:buChar char="•"/>
            </a:pPr>
            <a:endParaRPr lang="en-US" sz="1050" baseline="30000" dirty="0">
              <a:solidFill>
                <a:srgbClr val="002060"/>
              </a:solidFill>
              <a:latin typeface="Arial" charset="0"/>
              <a:ea typeface="Arial" charset="0"/>
              <a:cs typeface="Arial" charset="0"/>
            </a:endParaRPr>
          </a:p>
          <a:p>
            <a:pPr marL="342900" indent="-342900">
              <a:buClr>
                <a:schemeClr val="accent4">
                  <a:lumMod val="60000"/>
                  <a:lumOff val="40000"/>
                </a:schemeClr>
              </a:buClr>
              <a:buSzPct val="115000"/>
              <a:buFont typeface="Arial" charset="0"/>
              <a:buChar char="•"/>
            </a:pPr>
            <a:r>
              <a:rPr lang="en-US" sz="3600" baseline="30000" dirty="0">
                <a:solidFill>
                  <a:srgbClr val="002060"/>
                </a:solidFill>
                <a:latin typeface="Arial" charset="0"/>
                <a:ea typeface="Arial" charset="0"/>
                <a:cs typeface="Arial" charset="0"/>
              </a:rPr>
              <a:t>Who are they responsible to?</a:t>
            </a:r>
          </a:p>
        </p:txBody>
      </p:sp>
      <p:sp>
        <p:nvSpPr>
          <p:cNvPr id="12" name="Rectangle 11"/>
          <p:cNvSpPr/>
          <p:nvPr/>
        </p:nvSpPr>
        <p:spPr>
          <a:xfrm>
            <a:off x="1742807" y="2346924"/>
            <a:ext cx="9220323" cy="605487"/>
          </a:xfrm>
          <a:prstGeom prst="rect">
            <a:avLst/>
          </a:prstGeom>
        </p:spPr>
        <p:txBody>
          <a:bodyPr wrap="square">
            <a:spAutoFit/>
          </a:bodyPr>
          <a:lstStyle/>
          <a:p>
            <a:pPr>
              <a:lnSpc>
                <a:spcPts val="4000"/>
              </a:lnSpc>
              <a:spcAft>
                <a:spcPts val="600"/>
              </a:spcAft>
            </a:pPr>
            <a:r>
              <a:rPr lang="en-US" sz="4400" b="1" kern="1000" spc="-100" dirty="0">
                <a:solidFill>
                  <a:srgbClr val="002060"/>
                </a:solidFill>
                <a:latin typeface="Arial" charset="0"/>
                <a:ea typeface="Arial" charset="0"/>
                <a:cs typeface="Arial" charset="0"/>
              </a:rPr>
              <a:t>What is the role of a safety rep? </a:t>
            </a:r>
          </a:p>
        </p:txBody>
      </p:sp>
    </p:spTree>
    <p:extLst>
      <p:ext uri="{BB962C8B-B14F-4D97-AF65-F5344CB8AC3E}">
        <p14:creationId xmlns:p14="http://schemas.microsoft.com/office/powerpoint/2010/main" val="37568685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747" y="-473314"/>
            <a:ext cx="12460941" cy="7854074"/>
          </a:xfrm>
          <a:prstGeom prst="rect">
            <a:avLst/>
          </a:prstGeom>
        </p:spPr>
      </p:pic>
      <p:pic>
        <p:nvPicPr>
          <p:cNvPr id="5" name="Picture 4"/>
          <p:cNvPicPr>
            <a:picLocks noChangeAspect="1"/>
          </p:cNvPicPr>
          <p:nvPr/>
        </p:nvPicPr>
        <p:blipFill>
          <a:blip r:embed="rId4"/>
          <a:stretch>
            <a:fillRect/>
          </a:stretch>
        </p:blipFill>
        <p:spPr>
          <a:xfrm>
            <a:off x="162747" y="151050"/>
            <a:ext cx="2048704" cy="545635"/>
          </a:xfrm>
          <a:prstGeom prst="rect">
            <a:avLst/>
          </a:prstGeom>
        </p:spPr>
      </p:pic>
      <p:sp>
        <p:nvSpPr>
          <p:cNvPr id="10" name="Rectangle 9"/>
          <p:cNvSpPr/>
          <p:nvPr/>
        </p:nvSpPr>
        <p:spPr>
          <a:xfrm>
            <a:off x="375795" y="183782"/>
            <a:ext cx="11323864" cy="769441"/>
          </a:xfrm>
          <a:prstGeom prst="rect">
            <a:avLst/>
          </a:prstGeom>
        </p:spPr>
        <p:txBody>
          <a:bodyPr wrap="square">
            <a:spAutoFit/>
          </a:bodyPr>
          <a:lstStyle/>
          <a:p>
            <a:pPr algn="ctr"/>
            <a:r>
              <a:rPr lang="en-US" sz="4400" b="1" kern="1000" dirty="0">
                <a:solidFill>
                  <a:srgbClr val="FFC000"/>
                </a:solidFill>
                <a:latin typeface="Arial" charset="0"/>
                <a:ea typeface="Arial" charset="0"/>
                <a:cs typeface="Arial" charset="0"/>
              </a:rPr>
              <a:t>WHAT IS THE ROLE OF A SAFETY REP?</a:t>
            </a:r>
            <a:endParaRPr lang="en-US" sz="4400" b="1" kern="1000" spc="-150" dirty="0">
              <a:solidFill>
                <a:srgbClr val="FFC000"/>
              </a:solidFill>
              <a:latin typeface="Arial Black" charset="0"/>
              <a:ea typeface="Arial Black" charset="0"/>
              <a:cs typeface="Arial Black" charset="0"/>
            </a:endParaRPr>
          </a:p>
        </p:txBody>
      </p:sp>
      <p:graphicFrame>
        <p:nvGraphicFramePr>
          <p:cNvPr id="11" name="Diagram 10"/>
          <p:cNvGraphicFramePr/>
          <p:nvPr>
            <p:extLst>
              <p:ext uri="{D42A27DB-BD31-4B8C-83A1-F6EECF244321}">
                <p14:modId xmlns:p14="http://schemas.microsoft.com/office/powerpoint/2010/main" val="1337213520"/>
              </p:ext>
            </p:extLst>
          </p:nvPr>
        </p:nvGraphicFramePr>
        <p:xfrm>
          <a:off x="1102038" y="1036320"/>
          <a:ext cx="10891841" cy="58216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13895240"/>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2746" y="151050"/>
            <a:ext cx="2039977" cy="545635"/>
          </a:xfrm>
          <a:prstGeom prst="rect">
            <a:avLst/>
          </a:prstGeom>
        </p:spPr>
      </p:pic>
      <p:sp>
        <p:nvSpPr>
          <p:cNvPr id="11" name="TextBox 10"/>
          <p:cNvSpPr txBox="1"/>
          <p:nvPr/>
        </p:nvSpPr>
        <p:spPr>
          <a:xfrm>
            <a:off x="1480740" y="2684197"/>
            <a:ext cx="8645482" cy="3231654"/>
          </a:xfrm>
          <a:prstGeom prst="rect">
            <a:avLst/>
          </a:prstGeom>
          <a:noFill/>
        </p:spPr>
        <p:txBody>
          <a:bodyPr wrap="square" rtlCol="0">
            <a:spAutoFit/>
          </a:bodyPr>
          <a:lstStyle/>
          <a:p>
            <a:endParaRPr lang="en-US" sz="2400" baseline="30000" dirty="0">
              <a:solidFill>
                <a:srgbClr val="002060"/>
              </a:solidFill>
              <a:latin typeface="Arial" charset="0"/>
              <a:ea typeface="Arial" charset="0"/>
              <a:cs typeface="Arial" charset="0"/>
            </a:endParaRPr>
          </a:p>
          <a:p>
            <a:pPr marL="342900" indent="-342900">
              <a:buClr>
                <a:schemeClr val="accent4">
                  <a:lumMod val="60000"/>
                  <a:lumOff val="40000"/>
                </a:schemeClr>
              </a:buClr>
              <a:buSzPct val="115000"/>
              <a:buFont typeface="Arial" panose="020B0604020202020204" pitchFamily="34" charset="0"/>
              <a:buChar char="•"/>
            </a:pPr>
            <a:r>
              <a:rPr lang="en-US" sz="2400" b="1" dirty="0">
                <a:solidFill>
                  <a:srgbClr val="002060"/>
                </a:solidFill>
                <a:latin typeface="Arial" charset="0"/>
                <a:ea typeface="Arial" charset="0"/>
                <a:cs typeface="Arial" charset="0"/>
              </a:rPr>
              <a:t>Risk Assessments </a:t>
            </a:r>
            <a:r>
              <a:rPr lang="en-US" dirty="0">
                <a:solidFill>
                  <a:srgbClr val="002060"/>
                </a:solidFill>
                <a:latin typeface="Arial" charset="0"/>
                <a:ea typeface="Arial" charset="0"/>
                <a:cs typeface="Arial" charset="0"/>
              </a:rPr>
              <a:t>– </a:t>
            </a:r>
            <a:r>
              <a:rPr lang="en-US" sz="2400" dirty="0">
                <a:solidFill>
                  <a:srgbClr val="002060"/>
                </a:solidFill>
                <a:latin typeface="Arial" charset="0"/>
                <a:ea typeface="Arial" charset="0"/>
                <a:cs typeface="Arial" charset="0"/>
              </a:rPr>
              <a:t>this is the employer’s responsibility but we have the right to be consulted about them</a:t>
            </a:r>
          </a:p>
          <a:p>
            <a:pPr marL="285750" indent="-285750">
              <a:buClr>
                <a:schemeClr val="accent4">
                  <a:lumMod val="60000"/>
                  <a:lumOff val="40000"/>
                </a:schemeClr>
              </a:buClr>
              <a:buSzPct val="115000"/>
              <a:buFont typeface="Arial" panose="020B0604020202020204" pitchFamily="34" charset="0"/>
              <a:buChar char="•"/>
            </a:pPr>
            <a:endParaRPr lang="en-US" dirty="0">
              <a:solidFill>
                <a:srgbClr val="002060"/>
              </a:solidFill>
              <a:latin typeface="Arial" charset="0"/>
              <a:ea typeface="Arial" charset="0"/>
              <a:cs typeface="Arial" charset="0"/>
            </a:endParaRPr>
          </a:p>
          <a:p>
            <a:pPr marL="342900" indent="-342900">
              <a:buClr>
                <a:schemeClr val="accent4">
                  <a:lumMod val="60000"/>
                  <a:lumOff val="40000"/>
                </a:schemeClr>
              </a:buClr>
              <a:buSzPct val="115000"/>
              <a:buFont typeface="Arial" panose="020B0604020202020204" pitchFamily="34" charset="0"/>
              <a:buChar char="•"/>
            </a:pPr>
            <a:r>
              <a:rPr lang="en-US" sz="2400" b="1" dirty="0">
                <a:solidFill>
                  <a:srgbClr val="002060"/>
                </a:solidFill>
                <a:latin typeface="Arial" charset="0"/>
                <a:ea typeface="Arial" charset="0"/>
                <a:cs typeface="Arial" charset="0"/>
              </a:rPr>
              <a:t>Any Clinical or patient safety issue </a:t>
            </a:r>
            <a:r>
              <a:rPr lang="en-US" dirty="0">
                <a:solidFill>
                  <a:srgbClr val="002060"/>
                </a:solidFill>
                <a:latin typeface="Arial" charset="0"/>
                <a:ea typeface="Arial" charset="0"/>
                <a:cs typeface="Arial" charset="0"/>
              </a:rPr>
              <a:t>– </a:t>
            </a:r>
            <a:r>
              <a:rPr lang="en-US" sz="2400" dirty="0">
                <a:solidFill>
                  <a:srgbClr val="002060"/>
                </a:solidFill>
                <a:latin typeface="Arial" charset="0"/>
                <a:ea typeface="Arial" charset="0"/>
                <a:cs typeface="Arial" charset="0"/>
              </a:rPr>
              <a:t>unless it relates to our members’ health &amp;safety</a:t>
            </a:r>
          </a:p>
          <a:p>
            <a:pPr>
              <a:buClr>
                <a:schemeClr val="accent4">
                  <a:lumMod val="60000"/>
                  <a:lumOff val="40000"/>
                </a:schemeClr>
              </a:buClr>
              <a:buSzPct val="115000"/>
            </a:pPr>
            <a:endParaRPr lang="en-US" dirty="0">
              <a:solidFill>
                <a:srgbClr val="002060"/>
              </a:solidFill>
              <a:latin typeface="Arial" charset="0"/>
              <a:ea typeface="Arial" charset="0"/>
              <a:cs typeface="Arial" charset="0"/>
            </a:endParaRPr>
          </a:p>
          <a:p>
            <a:pPr marL="342900" indent="-342900">
              <a:buClr>
                <a:schemeClr val="accent4">
                  <a:lumMod val="60000"/>
                  <a:lumOff val="40000"/>
                </a:schemeClr>
              </a:buClr>
              <a:buSzPct val="115000"/>
              <a:buFont typeface="Arial" charset="0"/>
              <a:buChar char="•"/>
            </a:pPr>
            <a:endParaRPr lang="en-US" baseline="30000" dirty="0">
              <a:solidFill>
                <a:srgbClr val="002060"/>
              </a:solidFill>
              <a:latin typeface="Arial" charset="0"/>
              <a:ea typeface="Arial" charset="0"/>
              <a:cs typeface="Arial" charset="0"/>
            </a:endParaRPr>
          </a:p>
          <a:p>
            <a:pPr marL="285750" indent="-285750">
              <a:buClr>
                <a:schemeClr val="accent4">
                  <a:lumMod val="60000"/>
                  <a:lumOff val="40000"/>
                </a:schemeClr>
              </a:buClr>
              <a:buSzPct val="115000"/>
              <a:buFont typeface="Arial" panose="020B0604020202020204" pitchFamily="34" charset="0"/>
              <a:buChar char="•"/>
            </a:pPr>
            <a:endParaRPr lang="en-US" baseline="30000" dirty="0">
              <a:solidFill>
                <a:srgbClr val="002060"/>
              </a:solidFill>
              <a:latin typeface="Arial" charset="0"/>
              <a:ea typeface="Arial" charset="0"/>
              <a:cs typeface="Arial" charset="0"/>
            </a:endParaRPr>
          </a:p>
          <a:p>
            <a:pPr marL="342900" indent="-342900">
              <a:buClr>
                <a:schemeClr val="accent4">
                  <a:lumMod val="60000"/>
                  <a:lumOff val="40000"/>
                </a:schemeClr>
              </a:buClr>
              <a:buSzPct val="115000"/>
              <a:buFont typeface="Arial" charset="0"/>
              <a:buChar char="•"/>
            </a:pPr>
            <a:endParaRPr lang="en-US" sz="2400" b="1" baseline="30000" dirty="0">
              <a:solidFill>
                <a:srgbClr val="002060"/>
              </a:solidFill>
              <a:latin typeface="Arial" charset="0"/>
              <a:ea typeface="Arial" charset="0"/>
              <a:cs typeface="Arial" charset="0"/>
            </a:endParaRPr>
          </a:p>
          <a:p>
            <a:pPr marL="342900" indent="-342900">
              <a:buClr>
                <a:schemeClr val="accent4">
                  <a:lumMod val="60000"/>
                  <a:lumOff val="40000"/>
                </a:schemeClr>
              </a:buClr>
              <a:buSzPct val="115000"/>
              <a:buFont typeface="Arial" charset="0"/>
              <a:buChar char="•"/>
            </a:pPr>
            <a:endParaRPr lang="en-US" sz="2400" b="1" baseline="30000" dirty="0">
              <a:solidFill>
                <a:srgbClr val="002060"/>
              </a:solidFill>
              <a:latin typeface="Arial" charset="0"/>
              <a:ea typeface="Arial" charset="0"/>
              <a:cs typeface="Arial" charset="0"/>
            </a:endParaRPr>
          </a:p>
        </p:txBody>
      </p:sp>
      <p:sp>
        <p:nvSpPr>
          <p:cNvPr id="12" name="Rectangle 11"/>
          <p:cNvSpPr/>
          <p:nvPr/>
        </p:nvSpPr>
        <p:spPr>
          <a:xfrm>
            <a:off x="1480740" y="1789988"/>
            <a:ext cx="9220323" cy="617157"/>
          </a:xfrm>
          <a:prstGeom prst="rect">
            <a:avLst/>
          </a:prstGeom>
        </p:spPr>
        <p:txBody>
          <a:bodyPr wrap="square">
            <a:spAutoFit/>
          </a:bodyPr>
          <a:lstStyle/>
          <a:p>
            <a:pPr>
              <a:lnSpc>
                <a:spcPts val="4000"/>
              </a:lnSpc>
              <a:spcAft>
                <a:spcPts val="600"/>
              </a:spcAft>
            </a:pPr>
            <a:r>
              <a:rPr lang="en-US" sz="4800" b="1" kern="1000" spc="-100" dirty="0">
                <a:solidFill>
                  <a:srgbClr val="002060"/>
                </a:solidFill>
                <a:latin typeface="Arial" charset="0"/>
                <a:ea typeface="Arial" charset="0"/>
                <a:cs typeface="Arial" charset="0"/>
              </a:rPr>
              <a:t>What we don’t do</a:t>
            </a:r>
          </a:p>
        </p:txBody>
      </p:sp>
    </p:spTree>
    <p:extLst>
      <p:ext uri="{BB962C8B-B14F-4D97-AF65-F5344CB8AC3E}">
        <p14:creationId xmlns:p14="http://schemas.microsoft.com/office/powerpoint/2010/main" val="195734947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276351" y="2473963"/>
            <a:ext cx="10363200" cy="2492990"/>
          </a:xfrm>
          <a:prstGeom prst="rect">
            <a:avLst/>
          </a:prstGeom>
        </p:spPr>
        <p:txBody>
          <a:bodyPr wrap="square">
            <a:spAutoFit/>
          </a:bodyPr>
          <a:lstStyle/>
          <a:p>
            <a:r>
              <a:rPr lang="en-US" sz="4800" b="1" kern="1000" spc="-100" dirty="0">
                <a:solidFill>
                  <a:schemeClr val="bg1"/>
                </a:solidFill>
                <a:latin typeface="Arial" charset="0"/>
                <a:ea typeface="Arial" charset="0"/>
                <a:cs typeface="Arial" charset="0"/>
              </a:rPr>
              <a:t>Who are safety reps responsible to?</a:t>
            </a:r>
          </a:p>
          <a:p>
            <a:pPr marL="2514600" lvl="4" indent="-685800">
              <a:buFont typeface="Wingdings" panose="05000000000000000000" pitchFamily="2" charset="2"/>
              <a:buChar char="ü"/>
            </a:pPr>
            <a:r>
              <a:rPr lang="en-US" sz="3600" b="1" kern="1000" spc="-100" dirty="0">
                <a:solidFill>
                  <a:schemeClr val="bg1"/>
                </a:solidFill>
                <a:latin typeface="Arial" charset="0"/>
                <a:ea typeface="Arial" charset="0"/>
                <a:cs typeface="Arial" charset="0"/>
              </a:rPr>
              <a:t>CSP members</a:t>
            </a:r>
          </a:p>
          <a:p>
            <a:pPr marL="2514600" lvl="4" indent="-685800">
              <a:buFont typeface="Wingdings" panose="05000000000000000000" pitchFamily="2" charset="2"/>
              <a:buChar char="ü"/>
            </a:pPr>
            <a:r>
              <a:rPr lang="en-US" sz="3600" b="1" kern="1000" spc="-100" dirty="0">
                <a:solidFill>
                  <a:schemeClr val="bg1"/>
                </a:solidFill>
                <a:latin typeface="Arial" charset="0"/>
                <a:ea typeface="Arial" charset="0"/>
                <a:cs typeface="Arial" charset="0"/>
              </a:rPr>
              <a:t>CSP</a:t>
            </a:r>
          </a:p>
          <a:p>
            <a:pPr lvl="4"/>
            <a:r>
              <a:rPr lang="en-US" sz="3600" b="1" kern="1000" spc="-100" dirty="0">
                <a:solidFill>
                  <a:schemeClr val="bg1"/>
                </a:solidFill>
                <a:latin typeface="Arial" charset="0"/>
                <a:ea typeface="Arial" charset="0"/>
                <a:cs typeface="Arial" charset="0"/>
              </a:rPr>
              <a:t>?  Employer</a:t>
            </a:r>
          </a:p>
        </p:txBody>
      </p:sp>
    </p:spTree>
    <p:extLst>
      <p:ext uri="{BB962C8B-B14F-4D97-AF65-F5344CB8AC3E}">
        <p14:creationId xmlns:p14="http://schemas.microsoft.com/office/powerpoint/2010/main" val="54091136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62746" y="151050"/>
            <a:ext cx="2039977" cy="545635"/>
          </a:xfrm>
          <a:prstGeom prst="rect">
            <a:avLst/>
          </a:prstGeom>
        </p:spPr>
      </p:pic>
      <p:sp>
        <p:nvSpPr>
          <p:cNvPr id="11" name="TextBox 10"/>
          <p:cNvSpPr txBox="1"/>
          <p:nvPr/>
        </p:nvSpPr>
        <p:spPr>
          <a:xfrm>
            <a:off x="1891352" y="2908987"/>
            <a:ext cx="8645482" cy="1938992"/>
          </a:xfrm>
          <a:prstGeom prst="rect">
            <a:avLst/>
          </a:prstGeom>
          <a:noFill/>
        </p:spPr>
        <p:txBody>
          <a:bodyPr wrap="square" rtlCol="0">
            <a:spAutoFit/>
          </a:bodyPr>
          <a:lstStyle/>
          <a:p>
            <a:r>
              <a:rPr lang="en-US" sz="2400" baseline="30000" dirty="0">
                <a:solidFill>
                  <a:srgbClr val="002060"/>
                </a:solidFill>
                <a:latin typeface="Arial" charset="0"/>
                <a:ea typeface="Arial" charset="0"/>
                <a:cs typeface="Arial" charset="0"/>
              </a:rPr>
              <a:t>TASK:</a:t>
            </a:r>
            <a:r>
              <a:rPr lang="en-US" sz="2400" dirty="0">
                <a:solidFill>
                  <a:srgbClr val="002060"/>
                </a:solidFill>
                <a:latin typeface="Arial" charset="0"/>
                <a:ea typeface="Arial" charset="0"/>
                <a:cs typeface="Arial" charset="0"/>
              </a:rPr>
              <a:t> </a:t>
            </a:r>
          </a:p>
          <a:p>
            <a:r>
              <a:rPr lang="en-US" sz="3200" dirty="0">
                <a:solidFill>
                  <a:srgbClr val="002060"/>
                </a:solidFill>
                <a:latin typeface="Arial" charset="0"/>
                <a:ea typeface="Arial" charset="0"/>
                <a:cs typeface="Arial" charset="0"/>
              </a:rPr>
              <a:t>In groups discuss the health and safety problems you have encountered at work and which you think should be addressed</a:t>
            </a:r>
          </a:p>
        </p:txBody>
      </p:sp>
      <p:sp>
        <p:nvSpPr>
          <p:cNvPr id="12" name="Rectangle 11"/>
          <p:cNvSpPr/>
          <p:nvPr/>
        </p:nvSpPr>
        <p:spPr>
          <a:xfrm>
            <a:off x="1455387" y="2098567"/>
            <a:ext cx="9517413" cy="605294"/>
          </a:xfrm>
          <a:prstGeom prst="rect">
            <a:avLst/>
          </a:prstGeom>
        </p:spPr>
        <p:txBody>
          <a:bodyPr wrap="square">
            <a:spAutoFit/>
          </a:bodyPr>
          <a:lstStyle/>
          <a:p>
            <a:pPr>
              <a:lnSpc>
                <a:spcPts val="4000"/>
              </a:lnSpc>
              <a:spcAft>
                <a:spcPts val="600"/>
              </a:spcAft>
            </a:pPr>
            <a:r>
              <a:rPr lang="en-US" sz="4400" kern="1000" spc="-100" dirty="0">
                <a:solidFill>
                  <a:srgbClr val="002060"/>
                </a:solidFill>
                <a:latin typeface="Arial" charset="0"/>
                <a:ea typeface="Arial" charset="0"/>
                <a:cs typeface="Arial" charset="0"/>
              </a:rPr>
              <a:t>What are your Health &amp; Safety Issues? </a:t>
            </a:r>
          </a:p>
        </p:txBody>
      </p:sp>
    </p:spTree>
    <p:extLst>
      <p:ext uri="{BB962C8B-B14F-4D97-AF65-F5344CB8AC3E}">
        <p14:creationId xmlns:p14="http://schemas.microsoft.com/office/powerpoint/2010/main" val="228472766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62746" y="151050"/>
            <a:ext cx="2039977" cy="545635"/>
          </a:xfrm>
          <a:prstGeom prst="rect">
            <a:avLst/>
          </a:prstGeom>
        </p:spPr>
      </p:pic>
      <p:sp>
        <p:nvSpPr>
          <p:cNvPr id="11" name="TextBox 10"/>
          <p:cNvSpPr txBox="1"/>
          <p:nvPr/>
        </p:nvSpPr>
        <p:spPr>
          <a:xfrm>
            <a:off x="1455387" y="2828470"/>
            <a:ext cx="8645482" cy="2554545"/>
          </a:xfrm>
          <a:prstGeom prst="rect">
            <a:avLst/>
          </a:prstGeom>
          <a:noFill/>
        </p:spPr>
        <p:txBody>
          <a:bodyPr wrap="square" rtlCol="0">
            <a:spAutoFit/>
          </a:bodyPr>
          <a:lstStyle/>
          <a:p>
            <a:pPr marL="514350" indent="-514350">
              <a:buAutoNum type="arabicPeriod"/>
            </a:pPr>
            <a:r>
              <a:rPr lang="en-US" sz="3200" dirty="0">
                <a:solidFill>
                  <a:srgbClr val="002060"/>
                </a:solidFill>
                <a:latin typeface="Arial" charset="0"/>
                <a:ea typeface="Arial" charset="0"/>
                <a:cs typeface="Arial" charset="0"/>
              </a:rPr>
              <a:t>Identifying the problem &amp; what is causing it</a:t>
            </a:r>
          </a:p>
          <a:p>
            <a:pPr marL="514350" indent="-514350">
              <a:buAutoNum type="arabicPeriod"/>
            </a:pPr>
            <a:r>
              <a:rPr lang="en-US" sz="3200" dirty="0">
                <a:solidFill>
                  <a:srgbClr val="002060"/>
                </a:solidFill>
                <a:latin typeface="Arial" charset="0"/>
                <a:ea typeface="Arial" charset="0"/>
                <a:cs typeface="Arial" charset="0"/>
              </a:rPr>
              <a:t>What is the best approach to take and how</a:t>
            </a:r>
          </a:p>
          <a:p>
            <a:pPr marL="514350" indent="-514350">
              <a:buAutoNum type="arabicPeriod"/>
            </a:pPr>
            <a:r>
              <a:rPr lang="en-US" sz="3200" dirty="0">
                <a:solidFill>
                  <a:srgbClr val="002060"/>
                </a:solidFill>
                <a:latin typeface="Arial" charset="0"/>
                <a:ea typeface="Arial" charset="0"/>
                <a:cs typeface="Arial" charset="0"/>
              </a:rPr>
              <a:t>Getting organized</a:t>
            </a:r>
          </a:p>
          <a:p>
            <a:pPr marL="514350" indent="-514350">
              <a:buAutoNum type="arabicPeriod"/>
            </a:pPr>
            <a:r>
              <a:rPr lang="en-US" sz="3200" dirty="0">
                <a:solidFill>
                  <a:srgbClr val="002060"/>
                </a:solidFill>
                <a:latin typeface="Arial" charset="0"/>
                <a:ea typeface="Arial" charset="0"/>
                <a:cs typeface="Arial" charset="0"/>
              </a:rPr>
              <a:t>Using the law</a:t>
            </a:r>
          </a:p>
          <a:p>
            <a:pPr marL="514350" indent="-514350">
              <a:buAutoNum type="arabicPeriod"/>
            </a:pPr>
            <a:r>
              <a:rPr lang="en-US" sz="3200" dirty="0">
                <a:solidFill>
                  <a:srgbClr val="002060"/>
                </a:solidFill>
                <a:latin typeface="Arial" charset="0"/>
                <a:ea typeface="Arial" charset="0"/>
                <a:cs typeface="Arial" charset="0"/>
              </a:rPr>
              <a:t>Putting it in writing</a:t>
            </a:r>
          </a:p>
        </p:txBody>
      </p:sp>
      <p:sp>
        <p:nvSpPr>
          <p:cNvPr id="12" name="Rectangle 11"/>
          <p:cNvSpPr/>
          <p:nvPr/>
        </p:nvSpPr>
        <p:spPr>
          <a:xfrm>
            <a:off x="1455387" y="2098567"/>
            <a:ext cx="9220323" cy="605294"/>
          </a:xfrm>
          <a:prstGeom prst="rect">
            <a:avLst/>
          </a:prstGeom>
        </p:spPr>
        <p:txBody>
          <a:bodyPr wrap="square">
            <a:spAutoFit/>
          </a:bodyPr>
          <a:lstStyle/>
          <a:p>
            <a:pPr>
              <a:lnSpc>
                <a:spcPts val="4000"/>
              </a:lnSpc>
              <a:spcAft>
                <a:spcPts val="600"/>
              </a:spcAft>
            </a:pPr>
            <a:r>
              <a:rPr lang="en-US" sz="4000" b="1" kern="1000" spc="-100" dirty="0">
                <a:solidFill>
                  <a:srgbClr val="002060"/>
                </a:solidFill>
                <a:latin typeface="Arial" charset="0"/>
                <a:ea typeface="Arial" charset="0"/>
                <a:cs typeface="Arial" charset="0"/>
              </a:rPr>
              <a:t>Resolving health &amp; safety problems</a:t>
            </a:r>
            <a:r>
              <a:rPr lang="en-US" sz="4000" kern="1000" spc="-100" dirty="0">
                <a:solidFill>
                  <a:srgbClr val="002060"/>
                </a:solidFill>
                <a:latin typeface="Arial" charset="0"/>
                <a:ea typeface="Arial" charset="0"/>
                <a:cs typeface="Arial" charset="0"/>
              </a:rPr>
              <a:t> </a:t>
            </a:r>
          </a:p>
        </p:txBody>
      </p:sp>
    </p:spTree>
    <p:extLst>
      <p:ext uri="{BB962C8B-B14F-4D97-AF65-F5344CB8AC3E}">
        <p14:creationId xmlns:p14="http://schemas.microsoft.com/office/powerpoint/2010/main" val="314246304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62746" y="151050"/>
            <a:ext cx="2039977" cy="545635"/>
          </a:xfrm>
          <a:prstGeom prst="rect">
            <a:avLst/>
          </a:prstGeom>
        </p:spPr>
      </p:pic>
      <p:sp>
        <p:nvSpPr>
          <p:cNvPr id="12" name="Rectangle 11"/>
          <p:cNvSpPr/>
          <p:nvPr/>
        </p:nvSpPr>
        <p:spPr>
          <a:xfrm>
            <a:off x="1790667" y="1528090"/>
            <a:ext cx="9220323" cy="570477"/>
          </a:xfrm>
          <a:prstGeom prst="rect">
            <a:avLst/>
          </a:prstGeom>
        </p:spPr>
        <p:txBody>
          <a:bodyPr wrap="square">
            <a:spAutoFit/>
          </a:bodyPr>
          <a:lstStyle/>
          <a:p>
            <a:pPr>
              <a:lnSpc>
                <a:spcPts val="4000"/>
              </a:lnSpc>
              <a:spcAft>
                <a:spcPts val="600"/>
              </a:spcAft>
            </a:pPr>
            <a:r>
              <a:rPr lang="en-US" sz="3200" b="1" kern="1000" spc="-100" dirty="0">
                <a:solidFill>
                  <a:srgbClr val="002060"/>
                </a:solidFill>
                <a:latin typeface="Arial" charset="0"/>
                <a:ea typeface="Arial" charset="0"/>
                <a:cs typeface="Arial" charset="0"/>
              </a:rPr>
              <a:t>Differences between safety reps and stewards</a:t>
            </a:r>
            <a:endParaRPr lang="en-US" sz="3200" kern="1000" spc="-100" dirty="0">
              <a:solidFill>
                <a:srgbClr val="002060"/>
              </a:solidFill>
              <a:latin typeface="Arial" charset="0"/>
              <a:ea typeface="Arial" charset="0"/>
              <a:cs typeface="Arial" charset="0"/>
            </a:endParaRPr>
          </a:p>
        </p:txBody>
      </p:sp>
      <p:graphicFrame>
        <p:nvGraphicFramePr>
          <p:cNvPr id="5" name="Diagram 4"/>
          <p:cNvGraphicFramePr/>
          <p:nvPr>
            <p:extLst>
              <p:ext uri="{D42A27DB-BD31-4B8C-83A1-F6EECF244321}">
                <p14:modId xmlns:p14="http://schemas.microsoft.com/office/powerpoint/2010/main" val="1282528721"/>
              </p:ext>
            </p:extLst>
          </p:nvPr>
        </p:nvGraphicFramePr>
        <p:xfrm>
          <a:off x="1912587" y="2531884"/>
          <a:ext cx="7715304" cy="29697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972451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wnload [Read-Only]" id="{AA2C2B42-5821-4C98-BD8A-F86B8E242564}" vid="{449D175A-D595-4D95-920A-01F9D50091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CSP_Corporate Powerpoint Template 2018</Template>
  <TotalTime>294</TotalTime>
  <Words>1668</Words>
  <Application>Microsoft Office PowerPoint</Application>
  <PresentationFormat>Widescreen</PresentationFormat>
  <Paragraphs>124</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Black</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Chartered Society of Physiotherapy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Steele</dc:creator>
  <cp:lastModifiedBy>Stuart Brannan</cp:lastModifiedBy>
  <cp:revision>44</cp:revision>
  <cp:lastPrinted>2019-07-04T17:28:03Z</cp:lastPrinted>
  <dcterms:created xsi:type="dcterms:W3CDTF">2019-07-04T13:07:57Z</dcterms:created>
  <dcterms:modified xsi:type="dcterms:W3CDTF">2019-07-05T13:10:36Z</dcterms:modified>
</cp:coreProperties>
</file>