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7" r:id="rId2"/>
  </p:sldMasterIdLst>
  <p:notesMasterIdLst>
    <p:notesMasterId r:id="rId47"/>
  </p:notesMasterIdLst>
  <p:sldIdLst>
    <p:sldId id="275" r:id="rId3"/>
    <p:sldId id="265" r:id="rId4"/>
    <p:sldId id="272" r:id="rId5"/>
    <p:sldId id="279" r:id="rId6"/>
    <p:sldId id="301" r:id="rId7"/>
    <p:sldId id="298" r:id="rId8"/>
    <p:sldId id="300" r:id="rId9"/>
    <p:sldId id="299" r:id="rId10"/>
    <p:sldId id="302" r:id="rId11"/>
    <p:sldId id="303" r:id="rId12"/>
    <p:sldId id="304" r:id="rId13"/>
    <p:sldId id="308" r:id="rId14"/>
    <p:sldId id="309" r:id="rId15"/>
    <p:sldId id="312" r:id="rId16"/>
    <p:sldId id="313" r:id="rId17"/>
    <p:sldId id="306" r:id="rId18"/>
    <p:sldId id="307" r:id="rId19"/>
    <p:sldId id="316" r:id="rId20"/>
    <p:sldId id="317" r:id="rId21"/>
    <p:sldId id="318" r:id="rId22"/>
    <p:sldId id="319" r:id="rId23"/>
    <p:sldId id="327" r:id="rId24"/>
    <p:sldId id="320" r:id="rId25"/>
    <p:sldId id="321" r:id="rId26"/>
    <p:sldId id="322" r:id="rId27"/>
    <p:sldId id="323" r:id="rId28"/>
    <p:sldId id="324" r:id="rId29"/>
    <p:sldId id="325" r:id="rId30"/>
    <p:sldId id="326" r:id="rId31"/>
    <p:sldId id="328" r:id="rId32"/>
    <p:sldId id="329" r:id="rId33"/>
    <p:sldId id="330" r:id="rId34"/>
    <p:sldId id="331" r:id="rId35"/>
    <p:sldId id="332" r:id="rId36"/>
    <p:sldId id="333" r:id="rId37"/>
    <p:sldId id="335" r:id="rId38"/>
    <p:sldId id="336" r:id="rId39"/>
    <p:sldId id="337" r:id="rId40"/>
    <p:sldId id="334" r:id="rId41"/>
    <p:sldId id="276" r:id="rId42"/>
    <p:sldId id="278" r:id="rId43"/>
    <p:sldId id="274" r:id="rId44"/>
    <p:sldId id="339" r:id="rId45"/>
    <p:sldId id="338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0D0CE"/>
    <a:srgbClr val="EE3424"/>
    <a:srgbClr val="622567"/>
    <a:srgbClr val="53565A"/>
    <a:srgbClr val="017A87"/>
    <a:srgbClr val="A7A8AA"/>
    <a:srgbClr val="0065BD"/>
    <a:srgbClr val="003478"/>
    <a:srgbClr val="D55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644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A2B192-08C5-4A65-B731-BF06E2C202EE}" type="datetimeFigureOut">
              <a:rPr lang="en-GB" smtClean="0"/>
              <a:t>25/01/2019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10F59-B6D3-4F3D-88F8-F71E80D5D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893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11795" y="600500"/>
            <a:ext cx="8372897" cy="6032311"/>
          </a:xfrm>
          <a:prstGeom prst="rect">
            <a:avLst/>
          </a:prstGeom>
          <a:solidFill>
            <a:srgbClr val="D0D0CE"/>
          </a:solidFill>
          <a:ln w="72009" cap="sq">
            <a:solidFill>
              <a:srgbClr val="D0D0CE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32012" y="255567"/>
            <a:ext cx="8352429" cy="6100549"/>
          </a:xfrm>
          <a:prstGeom prst="rect">
            <a:avLst/>
          </a:prstGeom>
          <a:noFill/>
          <a:ln w="152400" cap="sq">
            <a:gradFill flip="none" rotWithShape="1">
              <a:gsLst>
                <a:gs pos="0">
                  <a:srgbClr val="622567"/>
                </a:gs>
                <a:gs pos="100000">
                  <a:srgbClr val="FF0000"/>
                </a:gs>
              </a:gsLst>
              <a:lin ang="0" scaled="1"/>
              <a:tileRect/>
            </a:gra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8011" y="2417199"/>
            <a:ext cx="7772400" cy="861347"/>
          </a:xfrm>
        </p:spPr>
        <p:txBody>
          <a:bodyPr>
            <a:noAutofit/>
          </a:bodyPr>
          <a:lstStyle>
            <a:lvl1pPr algn="ctr">
              <a:defRPr sz="13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8011" y="3417977"/>
            <a:ext cx="7772400" cy="866261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subtitle</a:t>
            </a:r>
            <a:endParaRPr lang="en-US" dirty="0"/>
          </a:p>
        </p:txBody>
      </p:sp>
      <p:pic>
        <p:nvPicPr>
          <p:cNvPr id="8" name="Picture 7" descr="Essex logo black U:BL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731" y="5636395"/>
            <a:ext cx="1478182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97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BA2B-FFDF-461C-8592-593CA9C9893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25/01/2019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8010-6F97-4A92-8DBE-9CA8C9022A6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541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BA2B-FFDF-461C-8592-593CA9C9893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25/01/2019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8010-6F97-4A92-8DBE-9CA8C9022A6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23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BA2B-FFDF-461C-8592-593CA9C9893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25/01/2019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8010-6F97-4A92-8DBE-9CA8C9022A6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157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BA2B-FFDF-461C-8592-593CA9C9893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25/01/2019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8010-6F97-4A92-8DBE-9CA8C9022A6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82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BA2B-FFDF-461C-8592-593CA9C9893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25/01/2019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8010-6F97-4A92-8DBE-9CA8C9022A6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139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BA2B-FFDF-461C-8592-593CA9C9893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25/01/2019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8010-6F97-4A92-8DBE-9CA8C9022A6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56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BA2B-FFDF-461C-8592-593CA9C9893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25/01/2019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8010-6F97-4A92-8DBE-9CA8C9022A6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13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BA2B-FFDF-461C-8592-593CA9C9893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25/01/2019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8010-6F97-4A92-8DBE-9CA8C9022A6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844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BA2B-FFDF-461C-8592-593CA9C9893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25/01/2019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8010-6F97-4A92-8DBE-9CA8C9022A6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2207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BA2B-FFDF-461C-8592-593CA9C9893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25/01/2019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8010-6F97-4A92-8DBE-9CA8C9022A6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677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82312" y="288000"/>
            <a:ext cx="8568000" cy="6282000"/>
          </a:xfrm>
          <a:prstGeom prst="rect">
            <a:avLst/>
          </a:prstGeom>
          <a:noFill/>
          <a:ln w="152400" cap="sq">
            <a:gradFill flip="none" rotWithShape="1">
              <a:gsLst>
                <a:gs pos="0">
                  <a:srgbClr val="622567"/>
                </a:gs>
                <a:gs pos="100000">
                  <a:srgbClr val="FF0000"/>
                </a:gs>
              </a:gsLst>
              <a:lin ang="0" scaled="1"/>
              <a:tileRect/>
            </a:gra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8011" y="2417199"/>
            <a:ext cx="7772400" cy="861347"/>
          </a:xfrm>
        </p:spPr>
        <p:txBody>
          <a:bodyPr>
            <a:noAutofit/>
          </a:bodyPr>
          <a:lstStyle>
            <a:lvl1pPr algn="ctr">
              <a:defRPr sz="13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8011" y="3417977"/>
            <a:ext cx="7772400" cy="866261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subtitle</a:t>
            </a:r>
            <a:endParaRPr lang="en-US" dirty="0"/>
          </a:p>
        </p:txBody>
      </p:sp>
      <p:pic>
        <p:nvPicPr>
          <p:cNvPr id="8" name="Picture 7" descr="essex logo white unbled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091" y="434319"/>
            <a:ext cx="1977259" cy="720000"/>
          </a:xfrm>
          <a:prstGeom prst="rect">
            <a:avLst/>
          </a:prstGeom>
        </p:spPr>
      </p:pic>
      <p:pic>
        <p:nvPicPr>
          <p:cNvPr id="7" name="Picture 6" descr="Essex logo black U:BLE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9568" y="5849361"/>
            <a:ext cx="1478182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36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88000" y="288000"/>
            <a:ext cx="8568000" cy="6282000"/>
          </a:xfrm>
          <a:prstGeom prst="rect">
            <a:avLst/>
          </a:prstGeom>
          <a:noFill/>
          <a:ln w="152400" cap="sq">
            <a:gradFill flip="none" rotWithShape="1">
              <a:gsLst>
                <a:gs pos="0">
                  <a:srgbClr val="622567"/>
                </a:gs>
                <a:gs pos="100000">
                  <a:srgbClr val="EE3424"/>
                </a:gs>
              </a:gsLst>
              <a:lin ang="0" scaled="1"/>
              <a:tileRect/>
            </a:gra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531090"/>
            <a:ext cx="8162925" cy="886547"/>
          </a:xfrm>
        </p:spPr>
        <p:txBody>
          <a:bodyPr anchor="t">
            <a:noAutofit/>
          </a:bodyPr>
          <a:lstStyle>
            <a:lvl1pPr algn="l">
              <a:defRPr sz="5400" baseline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299" y="1638300"/>
            <a:ext cx="8162925" cy="4126346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2400"/>
              </a:spcAft>
              <a:buClr>
                <a:schemeClr val="accent3"/>
              </a:buClr>
              <a:buFont typeface="Wingdings" charset="2"/>
              <a:buNone/>
              <a:defRPr sz="3600" baseline="0">
                <a:solidFill>
                  <a:schemeClr val="bg2"/>
                </a:solidFill>
                <a:latin typeface="Arial"/>
                <a:cs typeface="Arial"/>
              </a:defRPr>
            </a:lvl1pPr>
            <a:lvl2pPr marL="457200" indent="0">
              <a:buClr>
                <a:schemeClr val="accent3"/>
              </a:buClr>
              <a:buFont typeface="Wingdings" charset="2"/>
              <a:buNone/>
              <a:defRPr>
                <a:solidFill>
                  <a:schemeClr val="accent1"/>
                </a:solidFill>
                <a:latin typeface="Arial"/>
                <a:cs typeface="Arial"/>
              </a:defRPr>
            </a:lvl2pPr>
            <a:lvl3pPr marL="914400" indent="0">
              <a:buClr>
                <a:schemeClr val="accent3"/>
              </a:buClr>
              <a:buFont typeface="Wingdings" charset="2"/>
              <a:buNone/>
              <a:defRPr>
                <a:solidFill>
                  <a:schemeClr val="accent1"/>
                </a:solidFill>
                <a:latin typeface="Arial"/>
                <a:cs typeface="Arial"/>
              </a:defRPr>
            </a:lvl3pPr>
            <a:lvl4pPr marL="1371600" indent="0">
              <a:buClr>
                <a:schemeClr val="accent3"/>
              </a:buClr>
              <a:buFont typeface="Wingdings" charset="2"/>
              <a:buNone/>
              <a:defRPr>
                <a:solidFill>
                  <a:schemeClr val="accent1"/>
                </a:solidFill>
                <a:latin typeface="Arial"/>
                <a:cs typeface="Arial"/>
              </a:defRPr>
            </a:lvl4pPr>
            <a:lvl5pPr marL="1828800" indent="0">
              <a:buClr>
                <a:schemeClr val="accent3"/>
              </a:buClr>
              <a:buFont typeface="Wingdings" charset="2"/>
              <a:buNone/>
              <a:defRPr>
                <a:solidFill>
                  <a:schemeClr val="accent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Essex logo black U:BL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9093" y="5858886"/>
            <a:ext cx="1478182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76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88000" y="288000"/>
            <a:ext cx="8568000" cy="6282000"/>
          </a:xfrm>
          <a:prstGeom prst="rect">
            <a:avLst/>
          </a:prstGeom>
          <a:noFill/>
          <a:ln w="152400" cap="sq">
            <a:gradFill flip="none" rotWithShape="1">
              <a:gsLst>
                <a:gs pos="0">
                  <a:srgbClr val="622567"/>
                </a:gs>
                <a:gs pos="100000">
                  <a:srgbClr val="EE3424"/>
                </a:gs>
              </a:gsLst>
              <a:lin ang="0" scaled="1"/>
              <a:tileRect/>
            </a:gra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531090"/>
            <a:ext cx="8153400" cy="886547"/>
          </a:xfrm>
        </p:spPr>
        <p:txBody>
          <a:bodyPr anchor="t">
            <a:noAutofit/>
          </a:bodyPr>
          <a:lstStyle>
            <a:lvl1pPr algn="l">
              <a:defRPr sz="5400" baseline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Click to edit master title</a:t>
            </a:r>
            <a:endParaRPr lang="en-US" dirty="0"/>
          </a:p>
        </p:txBody>
      </p:sp>
      <p:pic>
        <p:nvPicPr>
          <p:cNvPr id="8" name="Picture 7" descr="Essex logo black U:BL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9093" y="5858886"/>
            <a:ext cx="1478182" cy="540000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95300" y="1619250"/>
            <a:ext cx="8153400" cy="4095750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6043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88000" y="288000"/>
            <a:ext cx="8568000" cy="6282000"/>
          </a:xfrm>
          <a:prstGeom prst="rect">
            <a:avLst/>
          </a:prstGeom>
          <a:noFill/>
          <a:ln w="152400" cap="sq">
            <a:gradFill flip="none" rotWithShape="1">
              <a:gsLst>
                <a:gs pos="0">
                  <a:srgbClr val="622567"/>
                </a:gs>
                <a:gs pos="100000">
                  <a:srgbClr val="EE3424"/>
                </a:gs>
              </a:gsLst>
              <a:lin ang="0" scaled="1"/>
              <a:tileRect/>
            </a:gra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5775" y="464415"/>
            <a:ext cx="8162925" cy="886547"/>
          </a:xfrm>
        </p:spPr>
        <p:txBody>
          <a:bodyPr anchor="t">
            <a:normAutofit/>
          </a:bodyPr>
          <a:lstStyle>
            <a:lvl1pPr algn="l">
              <a:defRPr sz="540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5" y="1437699"/>
            <a:ext cx="8162925" cy="4296351"/>
          </a:xfrm>
        </p:spPr>
        <p:txBody>
          <a:bodyPr/>
          <a:lstStyle>
            <a:lvl1pPr marL="342900" indent="-342900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buClr>
                <a:srgbClr val="EE3424"/>
              </a:buClr>
              <a:buFont typeface="Wingdings" charset="2"/>
              <a:buChar char="§"/>
              <a:defRPr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742950" indent="-285750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buClr>
                <a:srgbClr val="EE3424"/>
              </a:buClr>
              <a:buFont typeface="Wingdings" charset="2"/>
              <a:buChar char="§"/>
              <a:defRPr baseline="0">
                <a:solidFill>
                  <a:srgbClr val="000000"/>
                </a:solidFill>
                <a:latin typeface="Arial"/>
                <a:cs typeface="Arial"/>
              </a:defRPr>
            </a:lvl2pPr>
            <a:lvl3pPr marL="1143000" indent="-228600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buClr>
                <a:srgbClr val="EE3424"/>
              </a:buClr>
              <a:buFont typeface="Wingdings" charset="2"/>
              <a:buChar char="§"/>
              <a:defRPr baseline="0">
                <a:solidFill>
                  <a:srgbClr val="000000"/>
                </a:solidFill>
                <a:latin typeface="Arial"/>
                <a:cs typeface="Arial"/>
              </a:defRPr>
            </a:lvl3pPr>
            <a:lvl4pPr marL="1600200" indent="-228600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buClr>
                <a:srgbClr val="EE3424"/>
              </a:buClr>
              <a:buFont typeface="Wingdings" charset="2"/>
              <a:buChar char="§"/>
              <a:defRPr baseline="0">
                <a:solidFill>
                  <a:srgbClr val="000000"/>
                </a:solidFill>
                <a:latin typeface="Arial"/>
                <a:cs typeface="Arial"/>
              </a:defRPr>
            </a:lvl4pPr>
            <a:lvl5pPr marL="2057400" indent="-228600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buClr>
                <a:srgbClr val="EE3424"/>
              </a:buClr>
              <a:buFont typeface="Wingdings" charset="2"/>
              <a:buChar char="§"/>
              <a:defRPr baseline="0">
                <a:solidFill>
                  <a:srgbClr val="00000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 descr="Essex logo black U:BL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618" y="5849361"/>
            <a:ext cx="1478182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49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88000" y="288000"/>
            <a:ext cx="8568000" cy="6282000"/>
          </a:xfrm>
          <a:prstGeom prst="rect">
            <a:avLst/>
          </a:prstGeom>
          <a:noFill/>
          <a:ln w="152400" cap="sq">
            <a:gradFill flip="none" rotWithShape="1">
              <a:gsLst>
                <a:gs pos="0">
                  <a:srgbClr val="622567"/>
                </a:gs>
                <a:gs pos="100000">
                  <a:srgbClr val="EE3424"/>
                </a:gs>
              </a:gsLst>
              <a:lin ang="0" scaled="1"/>
              <a:tileRect/>
            </a:gra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5774" y="531090"/>
            <a:ext cx="8143875" cy="886547"/>
          </a:xfrm>
        </p:spPr>
        <p:txBody>
          <a:bodyPr anchor="t">
            <a:noAutofit/>
          </a:bodyPr>
          <a:lstStyle>
            <a:lvl1pPr algn="l">
              <a:lnSpc>
                <a:spcPts val="4500"/>
              </a:lnSpc>
              <a:defRPr sz="540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5" y="1428750"/>
            <a:ext cx="4686300" cy="4914900"/>
          </a:xfrm>
        </p:spPr>
        <p:txBody>
          <a:bodyPr>
            <a:norm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2400"/>
              </a:spcAft>
              <a:buClr>
                <a:schemeClr val="accent3"/>
              </a:buClr>
              <a:buFont typeface="Wingdings" charset="2"/>
              <a:buNone/>
              <a:defRPr sz="3000" baseline="0">
                <a:solidFill>
                  <a:schemeClr val="bg2"/>
                </a:solidFill>
                <a:latin typeface="Arial"/>
                <a:cs typeface="Arial"/>
              </a:defRPr>
            </a:lvl1pPr>
            <a:lvl2pPr marL="457200" indent="0">
              <a:buClr>
                <a:schemeClr val="accent3"/>
              </a:buClr>
              <a:buFont typeface="Wingdings" charset="2"/>
              <a:buNone/>
              <a:defRPr>
                <a:solidFill>
                  <a:schemeClr val="accent1"/>
                </a:solidFill>
                <a:latin typeface="Arial"/>
                <a:cs typeface="Arial"/>
              </a:defRPr>
            </a:lvl2pPr>
            <a:lvl3pPr marL="914400" indent="0">
              <a:buClr>
                <a:schemeClr val="accent3"/>
              </a:buClr>
              <a:buFont typeface="Wingdings" charset="2"/>
              <a:buNone/>
              <a:defRPr>
                <a:solidFill>
                  <a:schemeClr val="accent1"/>
                </a:solidFill>
                <a:latin typeface="Arial"/>
                <a:cs typeface="Arial"/>
              </a:defRPr>
            </a:lvl3pPr>
            <a:lvl4pPr marL="1371600" indent="0">
              <a:buClr>
                <a:schemeClr val="accent3"/>
              </a:buClr>
              <a:buFont typeface="Wingdings" charset="2"/>
              <a:buNone/>
              <a:defRPr>
                <a:solidFill>
                  <a:schemeClr val="accent1"/>
                </a:solidFill>
                <a:latin typeface="Arial"/>
                <a:cs typeface="Arial"/>
              </a:defRPr>
            </a:lvl4pPr>
            <a:lvl5pPr marL="1828800" indent="0">
              <a:buClr>
                <a:schemeClr val="accent3"/>
              </a:buClr>
              <a:buFont typeface="Wingdings" charset="2"/>
              <a:buNone/>
              <a:defRPr>
                <a:solidFill>
                  <a:schemeClr val="accent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Essex logo black U:BL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618" y="5849361"/>
            <a:ext cx="1478182" cy="540000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286375" y="1417637"/>
            <a:ext cx="3343275" cy="4297363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9895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88000" y="288000"/>
            <a:ext cx="8568000" cy="6282000"/>
          </a:xfrm>
          <a:prstGeom prst="rect">
            <a:avLst/>
          </a:prstGeom>
          <a:noFill/>
          <a:ln w="152400" cap="sq">
            <a:gradFill flip="none" rotWithShape="1">
              <a:gsLst>
                <a:gs pos="0">
                  <a:srgbClr val="622567"/>
                </a:gs>
                <a:gs pos="100000">
                  <a:srgbClr val="EE3424"/>
                </a:gs>
              </a:gsLst>
              <a:lin ang="0" scaled="1"/>
              <a:tileRect/>
            </a:gra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75" y="531090"/>
            <a:ext cx="4686300" cy="886547"/>
          </a:xfrm>
        </p:spPr>
        <p:txBody>
          <a:bodyPr anchor="t">
            <a:normAutofit/>
          </a:bodyPr>
          <a:lstStyle>
            <a:lvl1pPr algn="l">
              <a:lnSpc>
                <a:spcPts val="4500"/>
              </a:lnSpc>
              <a:defRPr sz="5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Click to edit master title</a:t>
            </a:r>
            <a:endParaRPr lang="en-US" dirty="0"/>
          </a:p>
        </p:txBody>
      </p:sp>
      <p:pic>
        <p:nvPicPr>
          <p:cNvPr id="8" name="Picture 7" descr="Essex logo black U:BL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618" y="5849361"/>
            <a:ext cx="1478182" cy="540000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14350" y="531090"/>
            <a:ext cx="3286126" cy="2793135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14350" y="3524250"/>
            <a:ext cx="3286126" cy="2771775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952875" y="1351974"/>
            <a:ext cx="4686300" cy="4374572"/>
          </a:xfrm>
        </p:spPr>
        <p:txBody>
          <a:bodyPr>
            <a:normAutofit/>
          </a:bodyPr>
          <a:lstStyle>
            <a:lvl1pPr marL="342900" indent="-342900">
              <a:lnSpc>
                <a:spcPts val="3000"/>
              </a:lnSpc>
              <a:buClr>
                <a:srgbClr val="EE3424"/>
              </a:buClr>
              <a:buFont typeface="Wingdings" charset="2"/>
              <a:buChar char="§"/>
              <a:defRPr sz="2800" baseline="0">
                <a:solidFill>
                  <a:schemeClr val="bg2"/>
                </a:solidFill>
                <a:latin typeface="Arial"/>
                <a:cs typeface="Arial"/>
              </a:defRPr>
            </a:lvl1pPr>
            <a:lvl2pPr marL="742950" indent="-285750">
              <a:lnSpc>
                <a:spcPts val="3000"/>
              </a:lnSpc>
              <a:buClr>
                <a:srgbClr val="EE3424"/>
              </a:buClr>
              <a:buFont typeface="Wingdings" charset="2"/>
              <a:buChar char="§"/>
              <a:defRPr sz="2400" baseline="0">
                <a:solidFill>
                  <a:schemeClr val="bg2"/>
                </a:solidFill>
                <a:latin typeface="Arial"/>
                <a:cs typeface="Arial"/>
              </a:defRPr>
            </a:lvl2pPr>
            <a:lvl3pPr marL="1143000" indent="-228600">
              <a:lnSpc>
                <a:spcPts val="3000"/>
              </a:lnSpc>
              <a:buClr>
                <a:srgbClr val="EE3424"/>
              </a:buClr>
              <a:buFont typeface="Wingdings" charset="2"/>
              <a:buChar char="§"/>
              <a:defRPr sz="2000" baseline="0">
                <a:solidFill>
                  <a:schemeClr val="bg2"/>
                </a:solidFill>
                <a:latin typeface="Arial"/>
                <a:cs typeface="Arial"/>
              </a:defRPr>
            </a:lvl3pPr>
            <a:lvl4pPr marL="1600200" indent="-228600">
              <a:lnSpc>
                <a:spcPts val="3000"/>
              </a:lnSpc>
              <a:buClr>
                <a:srgbClr val="EE3424"/>
              </a:buClr>
              <a:buFont typeface="Wingdings" charset="2"/>
              <a:buChar char="§"/>
              <a:defRPr sz="1800" baseline="0">
                <a:solidFill>
                  <a:schemeClr val="bg2"/>
                </a:solidFill>
                <a:latin typeface="Arial"/>
                <a:cs typeface="Arial"/>
              </a:defRPr>
            </a:lvl4pPr>
            <a:lvl5pPr marL="2057400" indent="-228600">
              <a:lnSpc>
                <a:spcPts val="3000"/>
              </a:lnSpc>
              <a:buClr>
                <a:srgbClr val="EE3424"/>
              </a:buClr>
              <a:buFont typeface="Wingdings" charset="2"/>
              <a:buChar char="§"/>
              <a:defRPr sz="1800" baseline="0">
                <a:solidFill>
                  <a:schemeClr val="bg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34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88000" y="288000"/>
            <a:ext cx="8568000" cy="6282000"/>
          </a:xfrm>
          <a:prstGeom prst="rect">
            <a:avLst/>
          </a:prstGeom>
          <a:noFill/>
          <a:ln w="152400" cap="sq">
            <a:gradFill flip="none" rotWithShape="1">
              <a:gsLst>
                <a:gs pos="2000">
                  <a:srgbClr val="622567"/>
                </a:gs>
                <a:gs pos="100000">
                  <a:srgbClr val="EE3424"/>
                </a:gs>
              </a:gsLst>
              <a:lin ang="0" scaled="1"/>
              <a:tileRect/>
            </a:gra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Essex logo black U:BL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618" y="5849361"/>
            <a:ext cx="1478182" cy="540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04825" y="3098707"/>
            <a:ext cx="4683344" cy="660585"/>
          </a:xfrm>
        </p:spPr>
        <p:txBody>
          <a:bodyPr>
            <a:normAutofit/>
          </a:bodyPr>
          <a:lstStyle>
            <a:lvl1pPr marL="0" indent="0">
              <a:buClr>
                <a:schemeClr val="accent2"/>
              </a:buClr>
              <a:buFontTx/>
              <a:buNone/>
              <a:defRPr sz="440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2pPr>
            <a:lvl3pPr marL="11430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3pPr>
            <a:lvl4pPr marL="16002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4pPr>
            <a:lvl5pPr marL="2057400" indent="-228600">
              <a:buClr>
                <a:schemeClr val="accent2"/>
              </a:buClr>
              <a:buFont typeface="Wingdings" charset="2"/>
              <a:buChar char="§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title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04825" y="498769"/>
            <a:ext cx="4675800" cy="2511131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380497" y="481338"/>
            <a:ext cx="3258678" cy="5252712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04824" y="3800099"/>
            <a:ext cx="4683345" cy="2505452"/>
          </a:xfrm>
        </p:spPr>
        <p:txBody>
          <a:bodyPr>
            <a:normAutofit/>
          </a:bodyPr>
          <a:lstStyle>
            <a:lvl1pPr marL="342900" indent="-342900">
              <a:lnSpc>
                <a:spcPts val="3000"/>
              </a:lnSpc>
              <a:buClr>
                <a:srgbClr val="EE3424"/>
              </a:buClr>
              <a:buFont typeface="Wingdings" charset="2"/>
              <a:buChar char="§"/>
              <a:defRPr sz="2800" baseline="0">
                <a:solidFill>
                  <a:schemeClr val="bg2"/>
                </a:solidFill>
                <a:latin typeface="Arial"/>
                <a:cs typeface="Arial"/>
              </a:defRPr>
            </a:lvl1pPr>
            <a:lvl2pPr marL="742950" indent="-285750">
              <a:lnSpc>
                <a:spcPts val="3000"/>
              </a:lnSpc>
              <a:buClr>
                <a:srgbClr val="EE3424"/>
              </a:buClr>
              <a:buFont typeface="Wingdings" charset="2"/>
              <a:buChar char="§"/>
              <a:defRPr sz="2400" baseline="0">
                <a:solidFill>
                  <a:schemeClr val="bg2"/>
                </a:solidFill>
                <a:latin typeface="Arial"/>
                <a:cs typeface="Arial"/>
              </a:defRPr>
            </a:lvl2pPr>
            <a:lvl3pPr marL="1143000" indent="-228600">
              <a:lnSpc>
                <a:spcPts val="3000"/>
              </a:lnSpc>
              <a:buClr>
                <a:srgbClr val="EE3424"/>
              </a:buClr>
              <a:buFont typeface="Wingdings" charset="2"/>
              <a:buChar char="§"/>
              <a:defRPr sz="2000" baseline="0">
                <a:solidFill>
                  <a:schemeClr val="bg2"/>
                </a:solidFill>
                <a:latin typeface="Arial"/>
                <a:cs typeface="Arial"/>
              </a:defRPr>
            </a:lvl3pPr>
            <a:lvl4pPr marL="1600200" indent="-228600">
              <a:lnSpc>
                <a:spcPts val="3000"/>
              </a:lnSpc>
              <a:buClr>
                <a:srgbClr val="EE3424"/>
              </a:buClr>
              <a:buFont typeface="Wingdings" charset="2"/>
              <a:buChar char="§"/>
              <a:defRPr sz="1800" baseline="0">
                <a:solidFill>
                  <a:schemeClr val="bg2"/>
                </a:solidFill>
                <a:latin typeface="Arial"/>
                <a:cs typeface="Arial"/>
              </a:defRPr>
            </a:lvl4pPr>
            <a:lvl5pPr marL="2057400" indent="-228600">
              <a:lnSpc>
                <a:spcPts val="3000"/>
              </a:lnSpc>
              <a:buClr>
                <a:srgbClr val="EE3424"/>
              </a:buClr>
              <a:buFont typeface="Wingdings" charset="2"/>
              <a:buChar char="§"/>
              <a:defRPr sz="1800" baseline="0">
                <a:solidFill>
                  <a:schemeClr val="bg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542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BA2B-FFDF-461C-8592-593CA9C9893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25/01/2019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8010-6F97-4A92-8DBE-9CA8C9022A6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180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36EA6-6F1D-A848-9813-5EB3ED77BB10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FD882-663F-AD4E-8FE9-9737BC963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6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651" r:id="rId3"/>
    <p:sldLayoutId id="2147483655" r:id="rId4"/>
    <p:sldLayoutId id="2147483650" r:id="rId5"/>
    <p:sldLayoutId id="2147483652" r:id="rId6"/>
    <p:sldLayoutId id="2147483653" r:id="rId7"/>
    <p:sldLayoutId id="2147483654" r:id="rId8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918BA2B-FFDF-461C-8592-593CA9C9893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25/01/2019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5308010-6F97-4A92-8DBE-9CA8C9022A6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2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8011" y="1257301"/>
            <a:ext cx="7772400" cy="2021246"/>
          </a:xfrm>
        </p:spPr>
        <p:txBody>
          <a:bodyPr/>
          <a:lstStyle/>
          <a:p>
            <a:r>
              <a:rPr lang="en-GB" sz="4800" dirty="0" smtClean="0">
                <a:solidFill>
                  <a:srgbClr val="000000"/>
                </a:solidFill>
              </a:rPr>
              <a:t>Physiotherapy and Musculoskeletal Ultrasound Imaging</a:t>
            </a:r>
            <a:endParaRPr lang="en-GB" sz="4800" dirty="0">
              <a:solidFill>
                <a:srgbClr val="0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8011" y="4163786"/>
            <a:ext cx="7772400" cy="120452"/>
          </a:xfrm>
        </p:spPr>
        <p:txBody>
          <a:bodyPr/>
          <a:lstStyle/>
          <a:p>
            <a:r>
              <a:rPr lang="en-GB" sz="2800" dirty="0" smtClean="0">
                <a:solidFill>
                  <a:srgbClr val="000000"/>
                </a:solidFill>
              </a:rPr>
              <a:t>Dr Sue Innes</a:t>
            </a:r>
          </a:p>
          <a:p>
            <a:r>
              <a:rPr lang="en-GB" sz="2800" dirty="0" smtClean="0">
                <a:solidFill>
                  <a:srgbClr val="000000"/>
                </a:solidFill>
              </a:rPr>
              <a:t>Postgraduate Musculoskeletal and Sonography Lead</a:t>
            </a:r>
            <a:endParaRPr lang="en-GB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74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 smtClean="0"/>
              <a:t>Bursae</a:t>
            </a:r>
            <a:endParaRPr lang="en-GB" sz="44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6672" y="1628775"/>
            <a:ext cx="3475038" cy="2185988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6672" y="3933825"/>
            <a:ext cx="3455988" cy="218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4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dirty="0" smtClean="0"/>
              <a:t>Tendons</a:t>
            </a:r>
            <a:endParaRPr lang="en-GB" sz="48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1341438"/>
            <a:ext cx="3311525" cy="1584325"/>
          </a:xfrm>
          <a:prstGeom prst="rect">
            <a:avLst/>
          </a:prstGeom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9" descr="MRI ~ sagittal model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628775"/>
            <a:ext cx="3816350" cy="23050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1692275" y="2349500"/>
            <a:ext cx="431800" cy="360363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5651500" y="1628775"/>
            <a:ext cx="2447925" cy="1008063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781300"/>
            <a:ext cx="331152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5724525" y="2781300"/>
            <a:ext cx="2447925" cy="6477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50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dirty="0" smtClean="0"/>
              <a:t>Nerves</a:t>
            </a:r>
            <a:endParaRPr lang="en-GB" sz="48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628775"/>
            <a:ext cx="3856037" cy="2185988"/>
          </a:xfrm>
          <a:prstGeom prst="rect">
            <a:avLst/>
          </a:prstGeom>
        </p:spPr>
      </p:pic>
      <p:pic>
        <p:nvPicPr>
          <p:cNvPr id="6" name="Picture 9" descr="MRI ~ sagittal model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628775"/>
            <a:ext cx="4103688" cy="21859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2124075" y="3141663"/>
            <a:ext cx="409575" cy="21590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6300788" y="2060575"/>
            <a:ext cx="792162" cy="863600"/>
          </a:xfrm>
          <a:prstGeom prst="ellips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1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dirty="0" smtClean="0"/>
              <a:t>Muscle</a:t>
            </a:r>
            <a:endParaRPr lang="en-GB" sz="48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4" name="Picture 6" descr="ADAM_BRITTE_20080922142203_1423570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4" t="21410" r="8417" b="46272"/>
          <a:stretch>
            <a:fillRect/>
          </a:stretch>
        </p:blipFill>
        <p:spPr>
          <a:xfrm>
            <a:off x="2349727" y="1747838"/>
            <a:ext cx="3887787" cy="1393825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9727" y="3260726"/>
            <a:ext cx="3959225" cy="1435100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727" y="4843463"/>
            <a:ext cx="3959225" cy="154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349727" y="2755901"/>
            <a:ext cx="1327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>
                <a:solidFill>
                  <a:srgbClr val="FFFF00"/>
                </a:solidFill>
              </a:rPr>
              <a:t>Transverse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329089" y="4287838"/>
            <a:ext cx="141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>
                <a:solidFill>
                  <a:srgbClr val="FFFF00"/>
                </a:solidFill>
              </a:rPr>
              <a:t>Longitudinal</a:t>
            </a:r>
          </a:p>
        </p:txBody>
      </p:sp>
    </p:spTree>
    <p:extLst>
      <p:ext uri="{BB962C8B-B14F-4D97-AF65-F5344CB8AC3E}">
        <p14:creationId xmlns:p14="http://schemas.microsoft.com/office/powerpoint/2010/main" val="290888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dirty="0" smtClean="0"/>
              <a:t>Ligaments</a:t>
            </a:r>
            <a:endParaRPr lang="en-GB" sz="4800" dirty="0"/>
          </a:p>
        </p:txBody>
      </p:sp>
      <p:pic>
        <p:nvPicPr>
          <p:cNvPr id="6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1239" y="2157372"/>
            <a:ext cx="4686300" cy="345765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137915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4" y="465365"/>
            <a:ext cx="8143875" cy="726622"/>
          </a:xfrm>
        </p:spPr>
        <p:txBody>
          <a:bodyPr/>
          <a:lstStyle/>
          <a:p>
            <a:r>
              <a:rPr lang="en-GB" sz="4800" dirty="0" smtClean="0"/>
              <a:t>Blood vessels</a:t>
            </a:r>
            <a:endParaRPr lang="en-GB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184525" y="1363662"/>
            <a:ext cx="3343275" cy="4297363"/>
          </a:xfrm>
        </p:spPr>
      </p:sp>
      <p:pic>
        <p:nvPicPr>
          <p:cNvPr id="5" name="Picture 6" descr="011004081549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1862" y="3924528"/>
            <a:ext cx="3887787" cy="24018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7" descr="01100408155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484313"/>
            <a:ext cx="3816350" cy="23304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4859338" y="2565400"/>
            <a:ext cx="3024187" cy="576263"/>
          </a:xfrm>
          <a:prstGeom prst="ellips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5724525" y="4652963"/>
            <a:ext cx="1223963" cy="1008062"/>
          </a:xfrm>
          <a:prstGeom prst="ellips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9" name="Picture 8" descr="MRI ~ sagittal model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1484313"/>
            <a:ext cx="4103688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297113" y="2852738"/>
            <a:ext cx="503237" cy="384178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4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531090"/>
            <a:ext cx="8153400" cy="1322203"/>
          </a:xfrm>
        </p:spPr>
        <p:txBody>
          <a:bodyPr/>
          <a:lstStyle/>
          <a:p>
            <a:r>
              <a:rPr lang="en-GB" sz="2800" dirty="0" smtClean="0"/>
              <a:t>US can image many MSK tissues of interest to physiotherapists as systems have improved from:</a:t>
            </a:r>
            <a:endParaRPr lang="en-GB" sz="28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4" name="Picture 2" descr="https://s-media-cache-ak0.pinimg.com/564x/61/79/98/61799872001ea74fd6c571d834c693f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9131"/>
            <a:ext cx="5146766" cy="460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To: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014" y="1910443"/>
            <a:ext cx="2400299" cy="369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5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299" y="449036"/>
            <a:ext cx="8162925" cy="968601"/>
          </a:xfrm>
        </p:spPr>
        <p:txBody>
          <a:bodyPr/>
          <a:lstStyle/>
          <a:p>
            <a:r>
              <a:rPr lang="en-GB" sz="3600" dirty="0">
                <a:solidFill>
                  <a:srgbClr val="000000"/>
                </a:solidFill>
              </a:rPr>
              <a:t>So what do physios want to do with MSK US?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Investigated in doctorate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Publications pending….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Mixed methods study using questionnaires and interviews to find out about physios experiences of MSK US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67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dirty="0" smtClean="0"/>
              <a:t>Results – 5 themes</a:t>
            </a:r>
            <a:endParaRPr lang="en-GB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571500" lvl="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4400" dirty="0" smtClean="0">
                <a:solidFill>
                  <a:srgbClr val="000000"/>
                </a:solidFill>
              </a:rPr>
              <a:t>Professional </a:t>
            </a:r>
            <a:r>
              <a:rPr lang="en-GB" sz="4400" dirty="0">
                <a:solidFill>
                  <a:srgbClr val="000000"/>
                </a:solidFill>
              </a:rPr>
              <a:t>skill set – physiotherapists’ suitability for MSKUSI</a:t>
            </a:r>
          </a:p>
          <a:p>
            <a:pPr marL="571500" lvl="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000000"/>
                </a:solidFill>
              </a:rPr>
              <a:t>Factors that have impacted physiotherapists’ ability to use MSKUSI</a:t>
            </a:r>
          </a:p>
          <a:p>
            <a:pPr marL="571500" lvl="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000000"/>
                </a:solidFill>
              </a:rPr>
              <a:t>Physiotherapists’ motivation to use ultrasound - improving patient focused care</a:t>
            </a:r>
          </a:p>
          <a:p>
            <a:pPr marL="571500" lvl="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000000"/>
                </a:solidFill>
              </a:rPr>
              <a:t>Quality assurance strategies</a:t>
            </a:r>
          </a:p>
          <a:p>
            <a:pPr marL="571500" lvl="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000000"/>
                </a:solidFill>
              </a:rPr>
              <a:t>Application of biopsychosocial model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672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Plan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MSK US background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Why are physios interested?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Accessing education in MSK US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77832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>
                <a:solidFill>
                  <a:srgbClr val="000000"/>
                </a:solidFill>
              </a:rPr>
              <a:t>1. Professional </a:t>
            </a:r>
            <a:r>
              <a:rPr lang="en-GB" sz="2800" dirty="0">
                <a:solidFill>
                  <a:srgbClr val="000000"/>
                </a:solidFill>
              </a:rPr>
              <a:t>skill set – physiotherapists’ suitability for MSKUSI</a:t>
            </a:r>
            <a:br>
              <a:rPr lang="en-GB" sz="2800" dirty="0">
                <a:solidFill>
                  <a:srgbClr val="000000"/>
                </a:solidFill>
              </a:rPr>
            </a:b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Participants reported a close association between their core physiotherapy skills and knowledge and those of </a:t>
            </a:r>
            <a:r>
              <a:rPr lang="en-GB" sz="2400" dirty="0" smtClean="0">
                <a:solidFill>
                  <a:srgbClr val="000000"/>
                </a:solidFill>
              </a:rPr>
              <a:t>MSKUSI</a:t>
            </a:r>
          </a:p>
          <a:p>
            <a:pPr marL="342900" indent="-342900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‘this is the icing on the cake, this is something that strengthens my position as a physiotherapist…..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it is absolutely about combining the two, to put me in a better position than I was before I had ultrasound’ 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(PT5)</a:t>
            </a:r>
            <a:endParaRPr lang="en-GB" sz="24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4064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>
                <a:solidFill>
                  <a:srgbClr val="000000"/>
                </a:solidFill>
              </a:rPr>
              <a:t>1. Professional </a:t>
            </a:r>
            <a:r>
              <a:rPr lang="en-GB" sz="2800" dirty="0">
                <a:solidFill>
                  <a:srgbClr val="000000"/>
                </a:solidFill>
              </a:rPr>
              <a:t>skill set – physiotherapists’ suitability for MSKUSI</a:t>
            </a:r>
            <a:br>
              <a:rPr lang="en-GB" sz="2800" dirty="0">
                <a:solidFill>
                  <a:srgbClr val="000000"/>
                </a:solidFill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The dynamic application of MSKUSI aligns well with physiotherapists’ interest in functional movement analysis. </a:t>
            </a:r>
            <a:endParaRPr lang="en-GB" dirty="0" smtClean="0">
              <a:solidFill>
                <a:srgbClr val="00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rgbClr val="000000"/>
                </a:solidFill>
              </a:rPr>
              <a:t>‘The patient with that impingement pain who says ‘this is when I get it’, then you can put the scan on at that point and I think that is great.’ </a:t>
            </a:r>
            <a:r>
              <a:rPr lang="en-GB" dirty="0">
                <a:solidFill>
                  <a:srgbClr val="000000"/>
                </a:solidFill>
              </a:rPr>
              <a:t>(PT5)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28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solidFill>
                  <a:srgbClr val="4B306A">
                    <a:lumMod val="50000"/>
                  </a:srgbClr>
                </a:solidFill>
              </a:rPr>
              <a:t>1</a:t>
            </a:r>
            <a:r>
              <a:rPr lang="en-GB" sz="2800" dirty="0" smtClean="0">
                <a:solidFill>
                  <a:srgbClr val="4B306A">
                    <a:lumMod val="50000"/>
                  </a:srgbClr>
                </a:solidFill>
              </a:rPr>
              <a:t>. Professional Skill Set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GB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‘…and </a:t>
            </a:r>
            <a:r>
              <a:rPr lang="en-GB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 scanned the part where she thinks the pain is beforehand and after her jumping around and hopping around, I scanned her again. And there it was…… and my radiologist who had been qualified MSK experienced for 10 years said 'I wouldn't have done that in a million years'.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(PT1)</a:t>
            </a:r>
            <a:endParaRPr lang="en-GB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082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lvl="0" indent="-571500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</a:pPr>
            <a:r>
              <a:rPr lang="en-GB" sz="28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2. Factors </a:t>
            </a:r>
            <a:r>
              <a:rPr lang="en-GB" sz="28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that have impacted physiotherapists’ ability to use MSKUSI</a:t>
            </a:r>
            <a:r>
              <a:rPr lang="en-GB" sz="21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/>
            </a:r>
            <a:br>
              <a:rPr lang="en-GB" sz="21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299" y="1885950"/>
            <a:ext cx="8162925" cy="3878696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Barriers to MSKUSI utilisation by physiotherapists includes limited mentor access, lack of machine availability, lack of managerial support and opposition from other professional groups. </a:t>
            </a:r>
            <a:endParaRPr lang="en-GB" sz="20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Some participants were able to report high levels of support from education providers, mentors and colleagues from medical specialisms</a:t>
            </a:r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18663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en-GB" sz="2800" dirty="0" smtClean="0">
                <a:ea typeface="Times New Roman" panose="02020603050405020304" pitchFamily="18" charset="0"/>
              </a:rPr>
              <a:t>3. Physiotherapists</a:t>
            </a:r>
            <a:r>
              <a:rPr lang="en-GB" sz="2800" dirty="0">
                <a:ea typeface="Times New Roman" panose="02020603050405020304" pitchFamily="18" charset="0"/>
              </a:rPr>
              <a:t>’ Motivation to Use Ultrasound - Improving Patient Focused Care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299" y="1802674"/>
            <a:ext cx="8162925" cy="3961972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Participants reported MSKUSI has a role verifying clinical examination findings and contributes to the physiotherapist establishing a diagnosis</a:t>
            </a:r>
            <a:r>
              <a:rPr lang="en-GB" sz="2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Several participants regarded the MSKUSI process as an extension of their clinical examination.</a:t>
            </a:r>
            <a:endParaRPr lang="en-GB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93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000" i="1" dirty="0">
                <a:solidFill>
                  <a:srgbClr val="000000"/>
                </a:solidFill>
              </a:rPr>
              <a:t>‘…always I will do my subjective assessment; take their history, do a clinical examination and then I very much see my clinical examination and my ultrasound as a continuation of each other. And I will do a lot of clinical examination under ultrasound’</a:t>
            </a:r>
            <a:r>
              <a:rPr lang="en-GB" sz="3000" dirty="0">
                <a:solidFill>
                  <a:srgbClr val="000000"/>
                </a:solidFill>
              </a:rPr>
              <a:t>   (PT1).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220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>
                <a:solidFill>
                  <a:srgbClr val="4B306A">
                    <a:lumMod val="50000"/>
                  </a:srgbClr>
                </a:solidFill>
                <a:ea typeface="Times New Roman" panose="02020603050405020304" pitchFamily="18" charset="0"/>
              </a:rPr>
              <a:t>3. Physiotherapists</a:t>
            </a:r>
            <a:r>
              <a:rPr lang="en-GB" sz="2800" dirty="0">
                <a:solidFill>
                  <a:srgbClr val="4B306A">
                    <a:lumMod val="50000"/>
                  </a:srgbClr>
                </a:solidFill>
                <a:ea typeface="Times New Roman" panose="02020603050405020304" pitchFamily="18" charset="0"/>
              </a:rPr>
              <a:t>’ Motivation to Use Ultrasound - Improving Patient Focused Care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299" y="2114550"/>
            <a:ext cx="8162925" cy="3650096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Participants reported patients’ belief and trust in the physiotherapists’ message was enhanced with MSKUSI and may positively influence patients’ compliance with management </a:t>
            </a:r>
            <a:endParaRPr lang="en-GB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04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>
                <a:solidFill>
                  <a:srgbClr val="4B306A">
                    <a:lumMod val="50000"/>
                  </a:srgbClr>
                </a:solidFill>
                <a:ea typeface="Times New Roman" panose="02020603050405020304" pitchFamily="18" charset="0"/>
              </a:rPr>
              <a:t>3. Physiotherapists</a:t>
            </a:r>
            <a:r>
              <a:rPr lang="en-GB" sz="2800" dirty="0">
                <a:solidFill>
                  <a:srgbClr val="4B306A">
                    <a:lumMod val="50000"/>
                  </a:srgbClr>
                </a:solidFill>
                <a:ea typeface="Times New Roman" panose="02020603050405020304" pitchFamily="18" charset="0"/>
              </a:rPr>
              <a:t>’ Motivation to Use Ultrasound - Improving Patient Focused Care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GB" sz="2800" dirty="0">
                <a:latin typeface="Arial" panose="020B0604020202020204" pitchFamily="34" charset="0"/>
                <a:ea typeface="Calibri" panose="020F0502020204030204" pitchFamily="34" charset="0"/>
              </a:rPr>
              <a:t>‘</a:t>
            </a:r>
            <a:r>
              <a:rPr lang="en-GB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 think that it definitely helps with understanding and education is an important part of trying to dictate compliance, I think there might be that. I think it gives confidence, therapeutic alliance, believing someone, being credible’</a:t>
            </a:r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(PT 5)</a:t>
            </a:r>
            <a:endParaRPr lang="en-GB" sz="28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78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5. Application of Biopsychosocial Model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299" y="1663337"/>
            <a:ext cx="8162925" cy="4101309"/>
          </a:xfrm>
        </p:spPr>
        <p:txBody>
          <a:bodyPr>
            <a:normAutofit fontScale="77500" lnSpcReduction="2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Participants incorporated MSKUSI findings into the biopsychosocial of musculoskeletal assessment and </a:t>
            </a: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management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Communication strategies were implemented to minimise unhelpful beliefs and behaviour associated with sustained pain presentations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endParaRPr lang="en-GB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90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299" y="531091"/>
            <a:ext cx="8162925" cy="546596"/>
          </a:xfrm>
        </p:spPr>
        <p:txBody>
          <a:bodyPr/>
          <a:lstStyle/>
          <a:p>
            <a:r>
              <a:rPr lang="en-GB" sz="2800" dirty="0">
                <a:solidFill>
                  <a:srgbClr val="4B306A">
                    <a:lumMod val="50000"/>
                  </a:srgbClr>
                </a:solidFill>
              </a:rPr>
              <a:t>5. Application of Biopsychosocial Model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299" y="1689463"/>
            <a:ext cx="8162925" cy="4075183"/>
          </a:xfrm>
        </p:spPr>
        <p:txBody>
          <a:bodyPr>
            <a:normAutofit fontScale="62500" lnSpcReduction="20000"/>
          </a:bodyPr>
          <a:lstStyle/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Participants reported a belief that communication to patients from MSKUSI represents an opportunity to educate patients about their presentations. Separating out the communication from the scanning experience reflects a missed opportunity for patients to understand their </a:t>
            </a: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condition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Participants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reported significant variation in practice between professional groups and an awareness that some practitioners do not fully utilise the unique communication opportunity associated with MSKUSI. </a:t>
            </a:r>
            <a:endParaRPr lang="en-GB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947057"/>
            <a:ext cx="8153400" cy="718456"/>
          </a:xfrm>
        </p:spPr>
        <p:txBody>
          <a:bodyPr/>
          <a:lstStyle/>
          <a:p>
            <a:r>
              <a:rPr lang="en-GB" sz="3600" dirty="0" smtClean="0">
                <a:solidFill>
                  <a:srgbClr val="000000"/>
                </a:solidFill>
              </a:rPr>
              <a:t>MSK US – What are these images of?</a:t>
            </a:r>
            <a:endParaRPr lang="en-GB" sz="3600" dirty="0">
              <a:solidFill>
                <a:srgbClr val="000000"/>
              </a:solidFill>
            </a:endParaRPr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" r="4142"/>
          <a:stretch>
            <a:fillRect/>
          </a:stretch>
        </p:blipFill>
        <p:spPr bwMode="auto">
          <a:xfrm>
            <a:off x="873578" y="2277835"/>
            <a:ext cx="3077936" cy="2359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257" y="2277835"/>
            <a:ext cx="3118757" cy="2359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83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solidFill>
                  <a:srgbClr val="4B306A">
                    <a:lumMod val="50000"/>
                  </a:srgbClr>
                </a:solidFill>
              </a:rPr>
              <a:t>5. Application of Biopsychosocial Model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‘because if you can reassure somebody ‘that things look OK really we can't see anything necessary too wrong’. It is a really powerful message to somebody who is in that kind of situation’ </a:t>
            </a:r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(PT8)</a:t>
            </a:r>
            <a:endParaRPr lang="en-GB" sz="28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134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solidFill>
                  <a:srgbClr val="4B306A">
                    <a:lumMod val="50000"/>
                  </a:srgbClr>
                </a:solidFill>
              </a:rPr>
              <a:t>5. Application of Biopsychosocial Model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GB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‘So then, all of a sudden, I have got that responsible position of using ultrasound in a way that does not then make the patient scared, </a:t>
            </a:r>
            <a:r>
              <a:rPr lang="en-GB" sz="2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catastrophising</a:t>
            </a:r>
            <a:r>
              <a:rPr lang="en-GB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concern about findings that are not relevant’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</a:pPr>
            <a:endParaRPr lang="en-GB" sz="2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GB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‘It doesn’t matter if the cat has just died – if you see something, treat it’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181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MSK US Education</a:t>
            </a:r>
            <a:endParaRPr lang="en-GB" dirty="0"/>
          </a:p>
        </p:txBody>
      </p:sp>
      <p:pic>
        <p:nvPicPr>
          <p:cNvPr id="1032" name="Picture 8" descr="https://i.warosu.org/data/tg/img/0305/74/139372130209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77" y="1638300"/>
            <a:ext cx="4070371" cy="412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23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MSK US Education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299" y="1881051"/>
            <a:ext cx="8162925" cy="3883595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00000"/>
                </a:solidFill>
              </a:rPr>
              <a:t>Professions and professionals want different things – impacts mentoring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00000"/>
                </a:solidFill>
              </a:rPr>
              <a:t>Professional body that accredits US education CASE is currently undergoing  +</a:t>
            </a:r>
            <a:r>
              <a:rPr lang="en-GB" sz="2800" dirty="0" err="1" smtClean="0">
                <a:solidFill>
                  <a:srgbClr val="000000"/>
                </a:solidFill>
              </a:rPr>
              <a:t>ive</a:t>
            </a:r>
            <a:r>
              <a:rPr lang="en-GB" sz="2800" dirty="0" smtClean="0">
                <a:solidFill>
                  <a:srgbClr val="000000"/>
                </a:solidFill>
              </a:rPr>
              <a:t> change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00000"/>
                </a:solidFill>
              </a:rPr>
              <a:t>Gaining competence in MSK US involves commitment</a:t>
            </a:r>
            <a:endParaRPr lang="en-GB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70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MSK US education must: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Be responsive to individual professions and professionals needs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Include competency testing that is fit for purpose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Minimum recognised by employers is </a:t>
            </a:r>
            <a:r>
              <a:rPr lang="en-GB" dirty="0" err="1" smtClean="0">
                <a:solidFill>
                  <a:srgbClr val="000000"/>
                </a:solidFill>
              </a:rPr>
              <a:t>PGCert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06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299" y="531090"/>
            <a:ext cx="8162925" cy="742539"/>
          </a:xfrm>
        </p:spPr>
        <p:txBody>
          <a:bodyPr/>
          <a:lstStyle/>
          <a:p>
            <a:r>
              <a:rPr lang="en-GB" dirty="0" smtClean="0"/>
              <a:t>Application of MSK US: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299" y="1628503"/>
            <a:ext cx="8162925" cy="4249783"/>
          </a:xfrm>
        </p:spPr>
        <p:txBody>
          <a:bodyPr>
            <a:normAutofit fontScale="92500" lnSpcReduction="1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/>
              <a:t>Diagnostic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/>
              <a:t>Interventional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/>
              <a:t>Rehabilitative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/>
              <a:t>Sub-specialisms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dirty="0" smtClean="0"/>
              <a:t>Continence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dirty="0" smtClean="0"/>
              <a:t>Rheumatology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003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/>
              <a:t>Carpenter with </a:t>
            </a:r>
            <a:r>
              <a:rPr lang="en-GB" sz="4000" dirty="0" err="1" smtClean="0"/>
              <a:t>prepatellar</a:t>
            </a:r>
            <a:r>
              <a:rPr lang="en-GB" sz="4000" dirty="0" smtClean="0"/>
              <a:t> bursitis</a:t>
            </a:r>
            <a:endParaRPr lang="en-GB" sz="40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490663"/>
            <a:ext cx="78359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630613" y="4908550"/>
            <a:ext cx="2511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Patellar tendon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958975" y="2944813"/>
            <a:ext cx="2511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Pre-patellar bursa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309688" y="5259388"/>
            <a:ext cx="1387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PATELLA</a:t>
            </a:r>
          </a:p>
        </p:txBody>
      </p:sp>
    </p:spTree>
    <p:extLst>
      <p:ext uri="{BB962C8B-B14F-4D97-AF65-F5344CB8AC3E}">
        <p14:creationId xmlns:p14="http://schemas.microsoft.com/office/powerpoint/2010/main" val="108792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531090"/>
            <a:ext cx="8153400" cy="1289546"/>
          </a:xfrm>
        </p:spPr>
        <p:txBody>
          <a:bodyPr/>
          <a:lstStyle/>
          <a:p>
            <a:r>
              <a:rPr lang="en-GB" sz="3600" dirty="0" smtClean="0"/>
              <a:t>RA – 1</a:t>
            </a:r>
            <a:r>
              <a:rPr lang="en-GB" sz="3600" baseline="30000" dirty="0" smtClean="0"/>
              <a:t>st</a:t>
            </a:r>
            <a:r>
              <a:rPr lang="en-GB" sz="3600" dirty="0" smtClean="0"/>
              <a:t> MTP erosion</a:t>
            </a:r>
            <a:r>
              <a:rPr lang="en-GB" sz="3600" dirty="0"/>
              <a:t>;</a:t>
            </a:r>
            <a:r>
              <a:rPr lang="en-GB" sz="3600" dirty="0" smtClean="0"/>
              <a:t> </a:t>
            </a:r>
            <a:br>
              <a:rPr lang="en-GB" sz="3600" dirty="0" smtClean="0"/>
            </a:br>
            <a:r>
              <a:rPr lang="en-GB" sz="3600" dirty="0" smtClean="0"/>
              <a:t>(Sensitivity US&gt;X-Ray)</a:t>
            </a:r>
            <a:endParaRPr lang="en-GB" sz="36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95300" y="2122714"/>
            <a:ext cx="8153400" cy="3592286"/>
          </a:xfrm>
        </p:spPr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2521857"/>
            <a:ext cx="44704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0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531090"/>
            <a:ext cx="8153400" cy="1526310"/>
          </a:xfrm>
        </p:spPr>
        <p:txBody>
          <a:bodyPr/>
          <a:lstStyle/>
          <a:p>
            <a:r>
              <a:rPr lang="en-GB" sz="3200" dirty="0" smtClean="0"/>
              <a:t>Active RA – use of Doppler to show disease activity, (inflammation). Impact on patient of imaging with medication compliance?</a:t>
            </a:r>
            <a:endParaRPr lang="en-GB" sz="32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95300" y="1967592"/>
            <a:ext cx="8153400" cy="3894365"/>
          </a:xfrm>
        </p:spPr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038" y="2255157"/>
            <a:ext cx="74549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319588" y="3244850"/>
            <a:ext cx="6826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FFFFFF"/>
                </a:solidFill>
              </a:rPr>
              <a:t>MC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89038" y="3005138"/>
            <a:ext cx="1330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FFFF"/>
                </a:solidFill>
              </a:rPr>
              <a:t>Phalanx</a:t>
            </a:r>
          </a:p>
        </p:txBody>
      </p:sp>
    </p:spTree>
    <p:extLst>
      <p:ext uri="{BB962C8B-B14F-4D97-AF65-F5344CB8AC3E}">
        <p14:creationId xmlns:p14="http://schemas.microsoft.com/office/powerpoint/2010/main" val="225843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Plantar fascia assessment and measurement</a:t>
            </a:r>
            <a:endParaRPr lang="en-GB" sz="3200" dirty="0"/>
          </a:p>
        </p:txBody>
      </p:sp>
      <p:pic>
        <p:nvPicPr>
          <p:cNvPr id="4" name="Content Placeholder 3" descr="011211131549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401" b="-20401"/>
          <a:stretch>
            <a:fillRect/>
          </a:stretch>
        </p:blipFill>
        <p:spPr>
          <a:xfrm>
            <a:off x="457200" y="1600200"/>
            <a:ext cx="4038600" cy="4525963"/>
          </a:xfrm>
          <a:prstGeom prst="rect">
            <a:avLst/>
          </a:prstGeom>
        </p:spPr>
      </p:pic>
      <p:pic>
        <p:nvPicPr>
          <p:cNvPr id="5" name="Content Placeholder 5" descr="01121113154934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212" b="-19212"/>
          <a:stretch>
            <a:fillRect/>
          </a:stretch>
        </p:blipFill>
        <p:spPr>
          <a:xfrm>
            <a:off x="4634593" y="1662906"/>
            <a:ext cx="3681645" cy="4400550"/>
          </a:xfrm>
        </p:spPr>
      </p:pic>
    </p:spTree>
    <p:extLst>
      <p:ext uri="{BB962C8B-B14F-4D97-AF65-F5344CB8AC3E}">
        <p14:creationId xmlns:p14="http://schemas.microsoft.com/office/powerpoint/2010/main" val="188002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707" y="726621"/>
            <a:ext cx="8294914" cy="691016"/>
          </a:xfrm>
        </p:spPr>
        <p:txBody>
          <a:bodyPr/>
          <a:lstStyle/>
          <a:p>
            <a:r>
              <a:rPr lang="en-GB" sz="3200" dirty="0" smtClean="0"/>
              <a:t>MSK US can visualise many MSK structures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GB" sz="2800" dirty="0">
                <a:solidFill>
                  <a:srgbClr val="003478"/>
                </a:solidFill>
                <a:latin typeface="Calibri" charset="0"/>
                <a:cs typeface="Arial" panose="020B0604020202020204" pitchFamily="34" charset="0"/>
              </a:rPr>
              <a:t>Skin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GB" sz="2800" dirty="0">
                <a:solidFill>
                  <a:srgbClr val="003478"/>
                </a:solidFill>
                <a:latin typeface="Calibri" charset="0"/>
                <a:cs typeface="Arial" panose="020B0604020202020204" pitchFamily="34" charset="0"/>
              </a:rPr>
              <a:t>Fat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GB" sz="2800" dirty="0">
                <a:solidFill>
                  <a:srgbClr val="003478"/>
                </a:solidFill>
                <a:latin typeface="Calibri" charset="0"/>
                <a:cs typeface="Arial" panose="020B0604020202020204" pitchFamily="34" charset="0"/>
              </a:rPr>
              <a:t>Muscle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GB" sz="2800" dirty="0">
                <a:solidFill>
                  <a:srgbClr val="003478"/>
                </a:solidFill>
                <a:latin typeface="Calibri" charset="0"/>
                <a:cs typeface="Arial" panose="020B0604020202020204" pitchFamily="34" charset="0"/>
              </a:rPr>
              <a:t>Tendon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GB" sz="2800" dirty="0">
                <a:solidFill>
                  <a:srgbClr val="003478"/>
                </a:solidFill>
                <a:latin typeface="Calibri" charset="0"/>
                <a:cs typeface="Arial" panose="020B0604020202020204" pitchFamily="34" charset="0"/>
              </a:rPr>
              <a:t>Ligament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GB" sz="2800" dirty="0">
                <a:solidFill>
                  <a:srgbClr val="003478"/>
                </a:solidFill>
                <a:latin typeface="Calibri" charset="0"/>
                <a:cs typeface="Arial" panose="020B0604020202020204" pitchFamily="34" charset="0"/>
              </a:rPr>
              <a:t>Nerve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GB" sz="2800" dirty="0">
                <a:solidFill>
                  <a:srgbClr val="003478"/>
                </a:solidFill>
                <a:latin typeface="Calibri" charset="0"/>
                <a:cs typeface="Arial" panose="020B0604020202020204" pitchFamily="34" charset="0"/>
              </a:rPr>
              <a:t>Blood vessels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GB" sz="2800" dirty="0">
                <a:solidFill>
                  <a:srgbClr val="003478"/>
                </a:solidFill>
                <a:latin typeface="Calibri" charset="0"/>
                <a:cs typeface="Arial" panose="020B0604020202020204" pitchFamily="34" charset="0"/>
              </a:rPr>
              <a:t>Bursa/ Fluid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GB" sz="2800" dirty="0">
                <a:solidFill>
                  <a:srgbClr val="003478"/>
                </a:solidFill>
                <a:latin typeface="Calibri" charset="0"/>
                <a:cs typeface="Arial" panose="020B0604020202020204" pitchFamily="34" charset="0"/>
              </a:rPr>
              <a:t>Bone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75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US guided injection sub acromial bursa</a:t>
            </a:r>
            <a:endParaRPr lang="en-GB" sz="3200" dirty="0"/>
          </a:p>
        </p:txBody>
      </p:sp>
      <p:pic>
        <p:nvPicPr>
          <p:cNvPr id="4" name="Content Placeholder 3" descr="http://phoenixshoulderandknee.com/wp-content/uploads/2013/09/Ultrasound-Injection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9869" y="1548493"/>
            <a:ext cx="5240742" cy="41259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611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  <a:ln w="38100"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r>
              <a:rPr lang="en-GB" dirty="0" smtClean="0"/>
              <a:t>SAB injection – ‘rainbow’ view in plane technique </a:t>
            </a:r>
            <a:endParaRPr lang="en-GB" dirty="0"/>
          </a:p>
        </p:txBody>
      </p:sp>
      <p:pic>
        <p:nvPicPr>
          <p:cNvPr id="3" name="SABinjection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3984.528"/>
                </p14:media>
              </p:ext>
            </p:extLst>
          </p:nvPr>
        </p:nvPicPr>
        <p:blipFill rotWithShape="1">
          <a:blip r:embed="rId4"/>
          <a:srcRect l="10753" r="22684"/>
          <a:stretch/>
        </p:blipFill>
        <p:spPr>
          <a:xfrm>
            <a:off x="4090596" y="1700808"/>
            <a:ext cx="4747378" cy="4011909"/>
          </a:xfrm>
          <a:prstGeom prst="rect">
            <a:avLst/>
          </a:prstGeom>
        </p:spPr>
      </p:pic>
      <p:pic>
        <p:nvPicPr>
          <p:cNvPr id="4" name="Picture 3" descr="H:\Users\Richard\Desktop\us injection 0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3106738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00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 smtClean="0"/>
              <a:t>What are the advantages to guided injections?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5" y="1567543"/>
            <a:ext cx="8162925" cy="4166507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Efficacy – some dispute remains in the literature but several studies report increased efficacy</a:t>
            </a:r>
          </a:p>
          <a:p>
            <a:r>
              <a:rPr lang="en-GB" dirty="0" smtClean="0"/>
              <a:t>Accuracy – assuredness regarding structure injected</a:t>
            </a:r>
          </a:p>
          <a:p>
            <a:pPr lvl="1"/>
            <a:r>
              <a:rPr lang="en-GB" dirty="0" smtClean="0"/>
              <a:t>Trail of evidence for medico-legal support</a:t>
            </a:r>
          </a:p>
          <a:p>
            <a:pPr lvl="1"/>
            <a:r>
              <a:rPr lang="en-GB" dirty="0" smtClean="0"/>
              <a:t>Avoidance of structures, e.g. blood vessels, anatomical anomalies</a:t>
            </a:r>
          </a:p>
          <a:p>
            <a:r>
              <a:rPr lang="en-GB" dirty="0" smtClean="0"/>
              <a:t>Impact on patient experience and expectation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230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299" y="531090"/>
            <a:ext cx="8162925" cy="652731"/>
          </a:xfrm>
        </p:spPr>
        <p:txBody>
          <a:bodyPr/>
          <a:lstStyle/>
          <a:p>
            <a:r>
              <a:rPr lang="en-GB" dirty="0" smtClean="0"/>
              <a:t>MSK US: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299" y="1363437"/>
            <a:ext cx="8162925" cy="4514850"/>
          </a:xfrm>
        </p:spPr>
        <p:txBody>
          <a:bodyPr>
            <a:normAutofit fontScale="70000" lnSpcReduction="20000"/>
          </a:bodyPr>
          <a:lstStyle/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Can assist diagnosis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Assist interventions</a:t>
            </a:r>
          </a:p>
          <a:p>
            <a:pPr marL="571500" indent="-5715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Provide information to patients</a:t>
            </a:r>
          </a:p>
          <a:p>
            <a:pPr marL="1028700" lvl="1" indent="-5715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Impact needs to be evaluated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Monitor recovery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Training required is considerable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41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 smtClean="0"/>
              <a:t>Questions</a:t>
            </a:r>
            <a:endParaRPr lang="en-GB" sz="4400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348" b="5348"/>
          <a:stretch>
            <a:fillRect/>
          </a:stretch>
        </p:blipFill>
        <p:spPr>
          <a:xfrm>
            <a:off x="429986" y="1243693"/>
            <a:ext cx="815340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0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299" y="463971"/>
            <a:ext cx="8162925" cy="727810"/>
          </a:xfrm>
        </p:spPr>
        <p:txBody>
          <a:bodyPr/>
          <a:lstStyle/>
          <a:p>
            <a:r>
              <a:rPr lang="en-GB" sz="4000" dirty="0" smtClean="0"/>
              <a:t>Normal tissue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5" descr="MRI ~ sagittal model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80980"/>
            <a:ext cx="8400225" cy="4464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790700" y="3662967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FFFF00"/>
                </a:solidFill>
              </a:rPr>
              <a:t>bone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92150" y="4713806"/>
            <a:ext cx="90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FFFF00"/>
                </a:solidFill>
              </a:rPr>
              <a:t>muscle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410075" y="4347093"/>
            <a:ext cx="94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FFFF00"/>
                </a:solidFill>
              </a:rPr>
              <a:t>vessels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600200" y="2081213"/>
            <a:ext cx="88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>
                <a:solidFill>
                  <a:srgbClr val="FFFF00"/>
                </a:solidFill>
              </a:rPr>
              <a:t>tendon</a:t>
            </a: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2464592" y="2345814"/>
            <a:ext cx="863600" cy="851321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975100" y="1865313"/>
            <a:ext cx="104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>
                <a:solidFill>
                  <a:srgbClr val="FFFF00"/>
                </a:solidFill>
              </a:rPr>
              <a:t>ligament</a:t>
            </a:r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>
            <a:off x="4506916" y="2127072"/>
            <a:ext cx="215900" cy="182464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5559425" y="1720850"/>
            <a:ext cx="194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>
                <a:solidFill>
                  <a:srgbClr val="FFFF00"/>
                </a:solidFill>
              </a:rPr>
              <a:t>Articular cartilage</a:t>
            </a:r>
          </a:p>
        </p:txBody>
      </p:sp>
      <p:sp>
        <p:nvSpPr>
          <p:cNvPr id="13" name="Line 17"/>
          <p:cNvSpPr>
            <a:spLocks noChangeShapeType="1"/>
          </p:cNvSpPr>
          <p:nvPr/>
        </p:nvSpPr>
        <p:spPr bwMode="auto">
          <a:xfrm flipH="1">
            <a:off x="5241926" y="2048669"/>
            <a:ext cx="1152525" cy="1033651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2984500" y="5363822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FFFF00"/>
                </a:solidFill>
              </a:rPr>
              <a:t>nerves</a:t>
            </a:r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 flipV="1">
            <a:off x="3203575" y="4704217"/>
            <a:ext cx="0" cy="66899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2555875" y="1773238"/>
            <a:ext cx="1390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>
                <a:solidFill>
                  <a:srgbClr val="FFFF00"/>
                </a:solidFill>
              </a:rPr>
              <a:t>Fat/fat pads</a:t>
            </a:r>
          </a:p>
        </p:txBody>
      </p:sp>
      <p:sp>
        <p:nvSpPr>
          <p:cNvPr id="17" name="Line 22"/>
          <p:cNvSpPr>
            <a:spLocks noChangeShapeType="1"/>
          </p:cNvSpPr>
          <p:nvPr/>
        </p:nvSpPr>
        <p:spPr bwMode="auto">
          <a:xfrm>
            <a:off x="3419475" y="2276475"/>
            <a:ext cx="792163" cy="1033651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7112794" y="2314624"/>
            <a:ext cx="7921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solidFill>
                  <a:srgbClr val="FFFF00"/>
                </a:solidFill>
              </a:rPr>
              <a:t>Fluid </a:t>
            </a:r>
          </a:p>
        </p:txBody>
      </p:sp>
      <p:sp>
        <p:nvSpPr>
          <p:cNvPr id="19" name="Line 24"/>
          <p:cNvSpPr>
            <a:spLocks noChangeShapeType="1"/>
          </p:cNvSpPr>
          <p:nvPr/>
        </p:nvSpPr>
        <p:spPr bwMode="auto">
          <a:xfrm flipH="1">
            <a:off x="5940424" y="2497980"/>
            <a:ext cx="1081087" cy="54699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9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libri" charset="0"/>
              </a:rPr>
              <a:t>Skin and fat</a:t>
            </a:r>
            <a:endParaRPr lang="en-GB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0349" y="1700213"/>
            <a:ext cx="4175125" cy="4537075"/>
          </a:xfrm>
          <a:prstGeom prst="rect">
            <a:avLst/>
          </a:prstGeom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131786" y="1700213"/>
            <a:ext cx="590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FFFF00"/>
                </a:solidFill>
              </a:rPr>
              <a:t>skin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184174" y="2152650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>
                <a:solidFill>
                  <a:srgbClr val="FFFF00"/>
                </a:solidFill>
              </a:rPr>
              <a:t>fat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940074" y="4365625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>
                <a:solidFill>
                  <a:srgbClr val="FFFF00"/>
                </a:solidFill>
              </a:rPr>
              <a:t>bone</a:t>
            </a:r>
          </a:p>
        </p:txBody>
      </p:sp>
    </p:spTree>
    <p:extLst>
      <p:ext uri="{BB962C8B-B14F-4D97-AF65-F5344CB8AC3E}">
        <p14:creationId xmlns:p14="http://schemas.microsoft.com/office/powerpoint/2010/main" val="355625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Bone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4" name="Picture 6" descr="MRI ~ sagittal model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876" y="2133600"/>
            <a:ext cx="3960812" cy="240268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5" descr="HAEUSLER_KATHRIN_20080812115831_12060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5" t="46213" r="37561" b="34930"/>
          <a:stretch>
            <a:fillRect/>
          </a:stretch>
        </p:blipFill>
        <p:spPr>
          <a:xfrm>
            <a:off x="4572000" y="2133600"/>
            <a:ext cx="4248150" cy="23447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2700338" y="2854325"/>
            <a:ext cx="627062" cy="503238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5292725" y="3070225"/>
            <a:ext cx="2592388" cy="935038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2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Joint space and articular cartilage</a:t>
            </a:r>
            <a:endParaRPr lang="en-GB" sz="36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95300" y="2196192"/>
            <a:ext cx="8153400" cy="3518807"/>
          </a:xfrm>
        </p:spPr>
      </p:sp>
      <p:pic>
        <p:nvPicPr>
          <p:cNvPr id="8" name="Picture 8" descr="TIMM_DORINA_20080905083623_0839350"/>
          <p:cNvPicPr>
            <a:picLocks noChangeAspect="1" noChangeArrowheads="1"/>
          </p:cNvPicPr>
          <p:nvPr/>
        </p:nvPicPr>
        <p:blipFill>
          <a:blip r:embed="rId2">
            <a:lum bright="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8" t="31360" r="21646" b="36320"/>
          <a:stretch>
            <a:fillRect/>
          </a:stretch>
        </p:blipFill>
        <p:spPr>
          <a:xfrm>
            <a:off x="4787900" y="1628775"/>
            <a:ext cx="3816350" cy="21859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7" descr="MRI ~ sagittal model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612446"/>
            <a:ext cx="3887787" cy="21859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2771775" y="2349500"/>
            <a:ext cx="215900" cy="21590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867400" y="2133600"/>
            <a:ext cx="1512888" cy="10795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6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dirty="0" smtClean="0"/>
              <a:t>Fluid</a:t>
            </a:r>
            <a:endParaRPr lang="en-GB" sz="48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Picture Placeholder 2"/>
          <p:cNvSpPr txBox="1">
            <a:spLocks/>
          </p:cNvSpPr>
          <p:nvPr/>
        </p:nvSpPr>
        <p:spPr>
          <a:xfrm>
            <a:off x="647700" y="1771650"/>
            <a:ext cx="8153400" cy="4095750"/>
          </a:xfrm>
          <a:prstGeom prst="rect">
            <a:avLst/>
          </a:prstGeom>
        </p:spPr>
      </p:sp>
      <p:pic>
        <p:nvPicPr>
          <p:cNvPr id="5" name="Picture 5" descr="MRI ~ sagittal model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628775"/>
            <a:ext cx="3887787" cy="21859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3059113" y="2276475"/>
            <a:ext cx="215900" cy="21590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7" name="Picture 7" descr="DRESSLER_HEIKE_20081124101828_1020180"/>
          <p:cNvPicPr>
            <a:picLocks noChangeAspect="1" noChangeArrowheads="1"/>
          </p:cNvPicPr>
          <p:nvPr/>
        </p:nvPicPr>
        <p:blipFill>
          <a:blip r:embed="rId3">
            <a:lum bright="30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9" t="26370" r="7478" b="22643"/>
          <a:stretch>
            <a:fillRect/>
          </a:stretch>
        </p:blipFill>
        <p:spPr>
          <a:xfrm>
            <a:off x="4716463" y="1628775"/>
            <a:ext cx="3671887" cy="2185988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5219700" y="2276475"/>
            <a:ext cx="2305050" cy="865188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3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porate PowerPoint red_purple gradient (4_3)">
  <a:themeElements>
    <a:clrScheme name="Custom 1">
      <a:dk1>
        <a:srgbClr val="003478"/>
      </a:dk1>
      <a:lt1>
        <a:srgbClr val="FFFFFF"/>
      </a:lt1>
      <a:dk2>
        <a:srgbClr val="D55C19"/>
      </a:dk2>
      <a:lt2>
        <a:srgbClr val="51626F"/>
      </a:lt2>
      <a:accent1>
        <a:srgbClr val="A8475A"/>
      </a:accent1>
      <a:accent2>
        <a:srgbClr val="CED7B5"/>
      </a:accent2>
      <a:accent3>
        <a:srgbClr val="003478"/>
      </a:accent3>
      <a:accent4>
        <a:srgbClr val="275E37"/>
      </a:accent4>
      <a:accent5>
        <a:srgbClr val="D55C19"/>
      </a:accent5>
      <a:accent6>
        <a:srgbClr val="4B306A"/>
      </a:accent6>
      <a:hlink>
        <a:srgbClr val="622567"/>
      </a:hlink>
      <a:folHlink>
        <a:srgbClr val="EE342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8DB3E2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corporate-powerpoint-4-3</Template>
  <TotalTime>5706</TotalTime>
  <Words>1063</Words>
  <Application>Microsoft Office PowerPoint</Application>
  <PresentationFormat>On-screen Show (4:3)</PresentationFormat>
  <Paragraphs>129</Paragraphs>
  <Slides>44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MS PGothic</vt:lpstr>
      <vt:lpstr>SimSun</vt:lpstr>
      <vt:lpstr>Arial</vt:lpstr>
      <vt:lpstr>Calibri</vt:lpstr>
      <vt:lpstr>Times New Roman</vt:lpstr>
      <vt:lpstr>Wingdings</vt:lpstr>
      <vt:lpstr>Corporate PowerPoint red_purple gradient (4_3)</vt:lpstr>
      <vt:lpstr>Office Theme</vt:lpstr>
      <vt:lpstr>Physiotherapy and Musculoskeletal Ultrasound Imaging</vt:lpstr>
      <vt:lpstr>Plan</vt:lpstr>
      <vt:lpstr>MSK US – What are these images of?</vt:lpstr>
      <vt:lpstr>MSK US can visualise many MSK structures</vt:lpstr>
      <vt:lpstr>Normal tissue</vt:lpstr>
      <vt:lpstr>Skin and fat</vt:lpstr>
      <vt:lpstr>Bone</vt:lpstr>
      <vt:lpstr>Joint space and articular cartilage</vt:lpstr>
      <vt:lpstr>Fluid</vt:lpstr>
      <vt:lpstr>Bursae</vt:lpstr>
      <vt:lpstr>Tendons</vt:lpstr>
      <vt:lpstr>Nerves</vt:lpstr>
      <vt:lpstr>Muscle</vt:lpstr>
      <vt:lpstr>Ligaments</vt:lpstr>
      <vt:lpstr>Blood vessels</vt:lpstr>
      <vt:lpstr>US can image many MSK tissues of interest to physiotherapists as systems have improved from:</vt:lpstr>
      <vt:lpstr>To:</vt:lpstr>
      <vt:lpstr>So what do physios want to do with MSK US?</vt:lpstr>
      <vt:lpstr>Results – 5 themes</vt:lpstr>
      <vt:lpstr>1. Professional skill set – physiotherapists’ suitability for MSKUSI </vt:lpstr>
      <vt:lpstr>1. Professional skill set – physiotherapists’ suitability for MSKUSI </vt:lpstr>
      <vt:lpstr>1. Professional Skill Set</vt:lpstr>
      <vt:lpstr>2. Factors that have impacted physiotherapists’ ability to use MSKUSI </vt:lpstr>
      <vt:lpstr>3. Physiotherapists’ Motivation to Use Ultrasound - Improving Patient Focused Care </vt:lpstr>
      <vt:lpstr>PowerPoint Presentation</vt:lpstr>
      <vt:lpstr>3. Physiotherapists’ Motivation to Use Ultrasound - Improving Patient Focused Care</vt:lpstr>
      <vt:lpstr>3. Physiotherapists’ Motivation to Use Ultrasound - Improving Patient Focused Care</vt:lpstr>
      <vt:lpstr>5. Application of Biopsychosocial Model</vt:lpstr>
      <vt:lpstr>5. Application of Biopsychosocial Model</vt:lpstr>
      <vt:lpstr>5. Application of Biopsychosocial Model</vt:lpstr>
      <vt:lpstr>5. Application of Biopsychosocial Model</vt:lpstr>
      <vt:lpstr>MSK US Education</vt:lpstr>
      <vt:lpstr>MSK US Education</vt:lpstr>
      <vt:lpstr>MSK US education must:</vt:lpstr>
      <vt:lpstr>Application of MSK US:</vt:lpstr>
      <vt:lpstr>Carpenter with prepatellar bursitis</vt:lpstr>
      <vt:lpstr>RA – 1st MTP erosion;  (Sensitivity US&gt;X-Ray)</vt:lpstr>
      <vt:lpstr>Active RA – use of Doppler to show disease activity, (inflammation). Impact on patient of imaging with medication compliance?</vt:lpstr>
      <vt:lpstr>Plantar fascia assessment and measurement</vt:lpstr>
      <vt:lpstr>US guided injection sub acromial bursa</vt:lpstr>
      <vt:lpstr>SAB injection – ‘rainbow’ view in plane technique </vt:lpstr>
      <vt:lpstr>What are the advantages to guided injections?</vt:lpstr>
      <vt:lpstr>MSK US:</vt:lpstr>
      <vt:lpstr>Questions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Sue Mapes</dc:creator>
  <cp:lastModifiedBy>Sue Mapes</cp:lastModifiedBy>
  <cp:revision>26</cp:revision>
  <dcterms:created xsi:type="dcterms:W3CDTF">2019-01-17T22:57:10Z</dcterms:created>
  <dcterms:modified xsi:type="dcterms:W3CDTF">2019-01-25T15:45:04Z</dcterms:modified>
</cp:coreProperties>
</file>