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80" r:id="rId5"/>
    <p:sldId id="257" r:id="rId6"/>
    <p:sldId id="263" r:id="rId7"/>
    <p:sldId id="268" r:id="rId8"/>
    <p:sldId id="277" r:id="rId9"/>
    <p:sldId id="262" r:id="rId10"/>
    <p:sldId id="270" r:id="rId11"/>
    <p:sldId id="271" r:id="rId12"/>
    <p:sldId id="258" r:id="rId13"/>
    <p:sldId id="259" r:id="rId14"/>
    <p:sldId id="260" r:id="rId15"/>
    <p:sldId id="272" r:id="rId16"/>
    <p:sldId id="273" r:id="rId17"/>
    <p:sldId id="274" r:id="rId18"/>
    <p:sldId id="279" r:id="rId19"/>
    <p:sldId id="266" r:id="rId20"/>
    <p:sldId id="261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76" d="100"/>
          <a:sy n="76" d="100"/>
        </p:scale>
        <p:origin x="-978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ORTHFRAC Capacity Master.xlsx]Graph Month!PivotTable1</c:name>
    <c:fmtId val="20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'Graph Month'!$B$3:$B$4</c:f>
              <c:strCache>
                <c:ptCount val="1"/>
                <c:pt idx="0">
                  <c:v>Follow-Up</c:v>
                </c:pt>
              </c:strCache>
            </c:strRef>
          </c:tx>
          <c:marker>
            <c:symbol val="none"/>
          </c:marker>
          <c:cat>
            <c:multiLvlStrRef>
              <c:f>'Graph Month'!$A$5:$A$65</c:f>
              <c:multiLvlStrCache>
                <c:ptCount val="55"/>
                <c:lvl>
                  <c:pt idx="0">
                    <c:v>4</c:v>
                  </c:pt>
                  <c:pt idx="1">
                    <c:v>5</c:v>
                  </c:pt>
                  <c:pt idx="2">
                    <c:v>6</c:v>
                  </c:pt>
                  <c:pt idx="3">
                    <c:v>7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5</c:v>
                  </c:pt>
                  <c:pt idx="14">
                    <c:v>6</c:v>
                  </c:pt>
                  <c:pt idx="15">
                    <c:v>7</c:v>
                  </c:pt>
                  <c:pt idx="16">
                    <c:v>8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7</c:v>
                  </c:pt>
                  <c:pt idx="28">
                    <c:v>8</c:v>
                  </c:pt>
                  <c:pt idx="29">
                    <c:v>9</c:v>
                  </c:pt>
                  <c:pt idx="30">
                    <c:v>10</c:v>
                  </c:pt>
                  <c:pt idx="31">
                    <c:v>11</c:v>
                  </c:pt>
                  <c:pt idx="32">
                    <c:v>12</c:v>
                  </c:pt>
                  <c:pt idx="33">
                    <c:v>1</c:v>
                  </c:pt>
                  <c:pt idx="34">
                    <c:v>2</c:v>
                  </c:pt>
                  <c:pt idx="35">
                    <c:v>3</c:v>
                  </c:pt>
                  <c:pt idx="36">
                    <c:v>4</c:v>
                  </c:pt>
                  <c:pt idx="37">
                    <c:v>5</c:v>
                  </c:pt>
                  <c:pt idx="38">
                    <c:v>6</c:v>
                  </c:pt>
                  <c:pt idx="39">
                    <c:v>7</c:v>
                  </c:pt>
                  <c:pt idx="40">
                    <c:v>8</c:v>
                  </c:pt>
                  <c:pt idx="41">
                    <c:v>9</c:v>
                  </c:pt>
                  <c:pt idx="42">
                    <c:v>10</c:v>
                  </c:pt>
                  <c:pt idx="43">
                    <c:v>11</c:v>
                  </c:pt>
                  <c:pt idx="44">
                    <c:v>12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2014</c:v>
                  </c:pt>
                  <c:pt idx="9">
                    <c:v>2015</c:v>
                  </c:pt>
                  <c:pt idx="21">
                    <c:v>2016</c:v>
                  </c:pt>
                  <c:pt idx="33">
                    <c:v>2017</c:v>
                  </c:pt>
                  <c:pt idx="45">
                    <c:v>2018</c:v>
                  </c:pt>
                </c:lvl>
              </c:multiLvlStrCache>
            </c:multiLvlStrRef>
          </c:cat>
          <c:val>
            <c:numRef>
              <c:f>'Graph Month'!$B$5:$B$65</c:f>
              <c:numCache>
                <c:formatCode>#,##0</c:formatCode>
                <c:ptCount val="55"/>
                <c:pt idx="0">
                  <c:v>832</c:v>
                </c:pt>
                <c:pt idx="1">
                  <c:v>791</c:v>
                </c:pt>
                <c:pt idx="2">
                  <c:v>837</c:v>
                </c:pt>
                <c:pt idx="3">
                  <c:v>934</c:v>
                </c:pt>
                <c:pt idx="4">
                  <c:v>819</c:v>
                </c:pt>
                <c:pt idx="5">
                  <c:v>927</c:v>
                </c:pt>
                <c:pt idx="6">
                  <c:v>904</c:v>
                </c:pt>
                <c:pt idx="7">
                  <c:v>718</c:v>
                </c:pt>
                <c:pt idx="8">
                  <c:v>692</c:v>
                </c:pt>
                <c:pt idx="9">
                  <c:v>708</c:v>
                </c:pt>
                <c:pt idx="10">
                  <c:v>624</c:v>
                </c:pt>
                <c:pt idx="11">
                  <c:v>614</c:v>
                </c:pt>
                <c:pt idx="12">
                  <c:v>684</c:v>
                </c:pt>
                <c:pt idx="13">
                  <c:v>538</c:v>
                </c:pt>
                <c:pt idx="14">
                  <c:v>634</c:v>
                </c:pt>
                <c:pt idx="15">
                  <c:v>735</c:v>
                </c:pt>
                <c:pt idx="16">
                  <c:v>620</c:v>
                </c:pt>
                <c:pt idx="17">
                  <c:v>670</c:v>
                </c:pt>
                <c:pt idx="18">
                  <c:v>637</c:v>
                </c:pt>
                <c:pt idx="19">
                  <c:v>675</c:v>
                </c:pt>
                <c:pt idx="20">
                  <c:v>693</c:v>
                </c:pt>
                <c:pt idx="21">
                  <c:v>658</c:v>
                </c:pt>
                <c:pt idx="22">
                  <c:v>645</c:v>
                </c:pt>
                <c:pt idx="23">
                  <c:v>699</c:v>
                </c:pt>
                <c:pt idx="24">
                  <c:v>653</c:v>
                </c:pt>
                <c:pt idx="25">
                  <c:v>648</c:v>
                </c:pt>
                <c:pt idx="26">
                  <c:v>754</c:v>
                </c:pt>
                <c:pt idx="27">
                  <c:v>736</c:v>
                </c:pt>
                <c:pt idx="28">
                  <c:v>761</c:v>
                </c:pt>
                <c:pt idx="29">
                  <c:v>711</c:v>
                </c:pt>
                <c:pt idx="30">
                  <c:v>720</c:v>
                </c:pt>
                <c:pt idx="31">
                  <c:v>745</c:v>
                </c:pt>
                <c:pt idx="32">
                  <c:v>576</c:v>
                </c:pt>
                <c:pt idx="33">
                  <c:v>683</c:v>
                </c:pt>
                <c:pt idx="34">
                  <c:v>563</c:v>
                </c:pt>
                <c:pt idx="35">
                  <c:v>627</c:v>
                </c:pt>
                <c:pt idx="36">
                  <c:v>646</c:v>
                </c:pt>
                <c:pt idx="37">
                  <c:v>803</c:v>
                </c:pt>
                <c:pt idx="38">
                  <c:v>711</c:v>
                </c:pt>
                <c:pt idx="39">
                  <c:v>693</c:v>
                </c:pt>
                <c:pt idx="40">
                  <c:v>766</c:v>
                </c:pt>
                <c:pt idx="41">
                  <c:v>647</c:v>
                </c:pt>
                <c:pt idx="42">
                  <c:v>660</c:v>
                </c:pt>
                <c:pt idx="43">
                  <c:v>659</c:v>
                </c:pt>
                <c:pt idx="44">
                  <c:v>558</c:v>
                </c:pt>
                <c:pt idx="45">
                  <c:v>767</c:v>
                </c:pt>
                <c:pt idx="46">
                  <c:v>613</c:v>
                </c:pt>
                <c:pt idx="47">
                  <c:v>622</c:v>
                </c:pt>
                <c:pt idx="48">
                  <c:v>650</c:v>
                </c:pt>
                <c:pt idx="49">
                  <c:v>650</c:v>
                </c:pt>
                <c:pt idx="50">
                  <c:v>667</c:v>
                </c:pt>
                <c:pt idx="51">
                  <c:v>721</c:v>
                </c:pt>
                <c:pt idx="52">
                  <c:v>710</c:v>
                </c:pt>
                <c:pt idx="53">
                  <c:v>647</c:v>
                </c:pt>
                <c:pt idx="54">
                  <c:v>762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Month'!$C$3:$C$4</c:f>
              <c:strCache>
                <c:ptCount val="1"/>
                <c:pt idx="0">
                  <c:v>New</c:v>
                </c:pt>
              </c:strCache>
            </c:strRef>
          </c:tx>
          <c:marker>
            <c:symbol val="none"/>
          </c:marker>
          <c:cat>
            <c:multiLvlStrRef>
              <c:f>'Graph Month'!$A$5:$A$65</c:f>
              <c:multiLvlStrCache>
                <c:ptCount val="55"/>
                <c:lvl>
                  <c:pt idx="0">
                    <c:v>4</c:v>
                  </c:pt>
                  <c:pt idx="1">
                    <c:v>5</c:v>
                  </c:pt>
                  <c:pt idx="2">
                    <c:v>6</c:v>
                  </c:pt>
                  <c:pt idx="3">
                    <c:v>7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5</c:v>
                  </c:pt>
                  <c:pt idx="14">
                    <c:v>6</c:v>
                  </c:pt>
                  <c:pt idx="15">
                    <c:v>7</c:v>
                  </c:pt>
                  <c:pt idx="16">
                    <c:v>8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7</c:v>
                  </c:pt>
                  <c:pt idx="28">
                    <c:v>8</c:v>
                  </c:pt>
                  <c:pt idx="29">
                    <c:v>9</c:v>
                  </c:pt>
                  <c:pt idx="30">
                    <c:v>10</c:v>
                  </c:pt>
                  <c:pt idx="31">
                    <c:v>11</c:v>
                  </c:pt>
                  <c:pt idx="32">
                    <c:v>12</c:v>
                  </c:pt>
                  <c:pt idx="33">
                    <c:v>1</c:v>
                  </c:pt>
                  <c:pt idx="34">
                    <c:v>2</c:v>
                  </c:pt>
                  <c:pt idx="35">
                    <c:v>3</c:v>
                  </c:pt>
                  <c:pt idx="36">
                    <c:v>4</c:v>
                  </c:pt>
                  <c:pt idx="37">
                    <c:v>5</c:v>
                  </c:pt>
                  <c:pt idx="38">
                    <c:v>6</c:v>
                  </c:pt>
                  <c:pt idx="39">
                    <c:v>7</c:v>
                  </c:pt>
                  <c:pt idx="40">
                    <c:v>8</c:v>
                  </c:pt>
                  <c:pt idx="41">
                    <c:v>9</c:v>
                  </c:pt>
                  <c:pt idx="42">
                    <c:v>10</c:v>
                  </c:pt>
                  <c:pt idx="43">
                    <c:v>11</c:v>
                  </c:pt>
                  <c:pt idx="44">
                    <c:v>12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2014</c:v>
                  </c:pt>
                  <c:pt idx="9">
                    <c:v>2015</c:v>
                  </c:pt>
                  <c:pt idx="21">
                    <c:v>2016</c:v>
                  </c:pt>
                  <c:pt idx="33">
                    <c:v>2017</c:v>
                  </c:pt>
                  <c:pt idx="45">
                    <c:v>2018</c:v>
                  </c:pt>
                </c:lvl>
              </c:multiLvlStrCache>
            </c:multiLvlStrRef>
          </c:cat>
          <c:val>
            <c:numRef>
              <c:f>'Graph Month'!$C$5:$C$65</c:f>
              <c:numCache>
                <c:formatCode>#,##0</c:formatCode>
                <c:ptCount val="55"/>
                <c:pt idx="0">
                  <c:v>459</c:v>
                </c:pt>
                <c:pt idx="1">
                  <c:v>522</c:v>
                </c:pt>
                <c:pt idx="2">
                  <c:v>543</c:v>
                </c:pt>
                <c:pt idx="3">
                  <c:v>624</c:v>
                </c:pt>
                <c:pt idx="4">
                  <c:v>414</c:v>
                </c:pt>
                <c:pt idx="5">
                  <c:v>590</c:v>
                </c:pt>
                <c:pt idx="6">
                  <c:v>443</c:v>
                </c:pt>
                <c:pt idx="7">
                  <c:v>350</c:v>
                </c:pt>
                <c:pt idx="8">
                  <c:v>291</c:v>
                </c:pt>
                <c:pt idx="9">
                  <c:v>247</c:v>
                </c:pt>
                <c:pt idx="10">
                  <c:v>291</c:v>
                </c:pt>
                <c:pt idx="11">
                  <c:v>345</c:v>
                </c:pt>
                <c:pt idx="12">
                  <c:v>344</c:v>
                </c:pt>
                <c:pt idx="13">
                  <c:v>314</c:v>
                </c:pt>
                <c:pt idx="14">
                  <c:v>389</c:v>
                </c:pt>
                <c:pt idx="15">
                  <c:v>338</c:v>
                </c:pt>
                <c:pt idx="16">
                  <c:v>321</c:v>
                </c:pt>
                <c:pt idx="17">
                  <c:v>387</c:v>
                </c:pt>
                <c:pt idx="18">
                  <c:v>371</c:v>
                </c:pt>
                <c:pt idx="19">
                  <c:v>279</c:v>
                </c:pt>
                <c:pt idx="20">
                  <c:v>326</c:v>
                </c:pt>
                <c:pt idx="21">
                  <c:v>258</c:v>
                </c:pt>
                <c:pt idx="22">
                  <c:v>341</c:v>
                </c:pt>
                <c:pt idx="23">
                  <c:v>380</c:v>
                </c:pt>
                <c:pt idx="24">
                  <c:v>315</c:v>
                </c:pt>
                <c:pt idx="25">
                  <c:v>386</c:v>
                </c:pt>
                <c:pt idx="26">
                  <c:v>382</c:v>
                </c:pt>
                <c:pt idx="27">
                  <c:v>382</c:v>
                </c:pt>
                <c:pt idx="28">
                  <c:v>379</c:v>
                </c:pt>
                <c:pt idx="29">
                  <c:v>348</c:v>
                </c:pt>
                <c:pt idx="30">
                  <c:v>363</c:v>
                </c:pt>
                <c:pt idx="31">
                  <c:v>352</c:v>
                </c:pt>
                <c:pt idx="32">
                  <c:v>262</c:v>
                </c:pt>
                <c:pt idx="33">
                  <c:v>314</c:v>
                </c:pt>
                <c:pt idx="34">
                  <c:v>269</c:v>
                </c:pt>
                <c:pt idx="35">
                  <c:v>314</c:v>
                </c:pt>
                <c:pt idx="36">
                  <c:v>303</c:v>
                </c:pt>
                <c:pt idx="37">
                  <c:v>355</c:v>
                </c:pt>
                <c:pt idx="38">
                  <c:v>374</c:v>
                </c:pt>
                <c:pt idx="39">
                  <c:v>337</c:v>
                </c:pt>
                <c:pt idx="40">
                  <c:v>375</c:v>
                </c:pt>
                <c:pt idx="41">
                  <c:v>311</c:v>
                </c:pt>
                <c:pt idx="42">
                  <c:v>360</c:v>
                </c:pt>
                <c:pt idx="43">
                  <c:v>341</c:v>
                </c:pt>
                <c:pt idx="44">
                  <c:v>255</c:v>
                </c:pt>
                <c:pt idx="45">
                  <c:v>269</c:v>
                </c:pt>
                <c:pt idx="46">
                  <c:v>258</c:v>
                </c:pt>
                <c:pt idx="47">
                  <c:v>249</c:v>
                </c:pt>
                <c:pt idx="48">
                  <c:v>276</c:v>
                </c:pt>
                <c:pt idx="49">
                  <c:v>386</c:v>
                </c:pt>
                <c:pt idx="50">
                  <c:v>332</c:v>
                </c:pt>
                <c:pt idx="51">
                  <c:v>303</c:v>
                </c:pt>
                <c:pt idx="52">
                  <c:v>289</c:v>
                </c:pt>
                <c:pt idx="53">
                  <c:v>274</c:v>
                </c:pt>
                <c:pt idx="54">
                  <c:v>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21600"/>
        <c:axId val="27046272"/>
      </c:lineChart>
      <c:catAx>
        <c:axId val="2692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7046272"/>
        <c:crosses val="autoZero"/>
        <c:auto val="1"/>
        <c:lblAlgn val="ctr"/>
        <c:lblOffset val="100"/>
        <c:noMultiLvlLbl val="0"/>
      </c:catAx>
      <c:valAx>
        <c:axId val="270462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921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[VFC Discharge Data With Charts.xlsx]% Discharged Chart!PivotTable1</c:name>
    <c:fmtId val="21"/>
  </c:pivotSource>
  <c:chart>
    <c:title>
      <c:tx>
        <c:rich>
          <a:bodyPr/>
          <a:lstStyle/>
          <a:p>
            <a:pPr>
              <a:defRPr/>
            </a:pPr>
            <a:r>
              <a:rPr lang="en-GB" sz="1800" b="1" i="0" u="none" strike="noStrike" baseline="0">
                <a:effectLst/>
              </a:rPr>
              <a:t>% VFC Patients Discharged by consultant</a:t>
            </a:r>
            <a:endParaRPr lang="en-GB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Discharged Chart'!$B$3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'% Discharged Chart'!$A$4:$A$22</c:f>
              <c:strCache>
                <c:ptCount val="18"/>
                <c:pt idx="0">
                  <c:v>JR</c:v>
                </c:pt>
                <c:pt idx="1">
                  <c:v>ADH</c:v>
                </c:pt>
                <c:pt idx="2">
                  <c:v>AK</c:v>
                </c:pt>
                <c:pt idx="3">
                  <c:v>VL</c:v>
                </c:pt>
                <c:pt idx="4">
                  <c:v>NS</c:v>
                </c:pt>
                <c:pt idx="5">
                  <c:v>IB</c:v>
                </c:pt>
                <c:pt idx="6">
                  <c:v>JRD</c:v>
                </c:pt>
                <c:pt idx="7">
                  <c:v>AR</c:v>
                </c:pt>
                <c:pt idx="8">
                  <c:v>LM</c:v>
                </c:pt>
                <c:pt idx="9">
                  <c:v>MH</c:v>
                </c:pt>
                <c:pt idx="10">
                  <c:v>MK</c:v>
                </c:pt>
                <c:pt idx="11">
                  <c:v>BB</c:v>
                </c:pt>
                <c:pt idx="12">
                  <c:v>TD</c:v>
                </c:pt>
                <c:pt idx="13">
                  <c:v>TA</c:v>
                </c:pt>
                <c:pt idx="14">
                  <c:v>GB</c:v>
                </c:pt>
                <c:pt idx="15">
                  <c:v>AM</c:v>
                </c:pt>
                <c:pt idx="16">
                  <c:v>UB</c:v>
                </c:pt>
                <c:pt idx="17">
                  <c:v>DS</c:v>
                </c:pt>
              </c:strCache>
            </c:strRef>
          </c:cat>
          <c:val>
            <c:numRef>
              <c:f>'% Discharged Chart'!$B$4:$B$22</c:f>
              <c:numCache>
                <c:formatCode>0%</c:formatCode>
                <c:ptCount val="18"/>
                <c:pt idx="0">
                  <c:v>0.63636363636363635</c:v>
                </c:pt>
                <c:pt idx="1">
                  <c:v>0.42627345844504022</c:v>
                </c:pt>
                <c:pt idx="2">
                  <c:v>0.37223974763406942</c:v>
                </c:pt>
                <c:pt idx="3">
                  <c:v>0.3619047619047619</c:v>
                </c:pt>
                <c:pt idx="4">
                  <c:v>0.34308510638297873</c:v>
                </c:pt>
                <c:pt idx="5">
                  <c:v>0.33664772727272729</c:v>
                </c:pt>
                <c:pt idx="6">
                  <c:v>0.32885906040268459</c:v>
                </c:pt>
                <c:pt idx="7">
                  <c:v>0.29971181556195964</c:v>
                </c:pt>
                <c:pt idx="8">
                  <c:v>0.29090909090909089</c:v>
                </c:pt>
                <c:pt idx="9">
                  <c:v>0.28102189781021897</c:v>
                </c:pt>
                <c:pt idx="10">
                  <c:v>0.24884792626728111</c:v>
                </c:pt>
                <c:pt idx="11">
                  <c:v>0.21126760563380281</c:v>
                </c:pt>
                <c:pt idx="12">
                  <c:v>0.19230769230769232</c:v>
                </c:pt>
                <c:pt idx="13">
                  <c:v>0.19047619047619047</c:v>
                </c:pt>
                <c:pt idx="14">
                  <c:v>0.17808219178082191</c:v>
                </c:pt>
                <c:pt idx="15">
                  <c:v>0.15686274509803921</c:v>
                </c:pt>
                <c:pt idx="16">
                  <c:v>0.14354066985645933</c:v>
                </c:pt>
                <c:pt idx="17">
                  <c:v>0.11981566820276497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39541120"/>
        <c:axId val="139559296"/>
      </c:barChart>
      <c:catAx>
        <c:axId val="1395411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39559296"/>
        <c:crosses val="autoZero"/>
        <c:auto val="1"/>
        <c:lblAlgn val="ctr"/>
        <c:lblOffset val="100"/>
        <c:noMultiLvlLbl val="0"/>
      </c:catAx>
      <c:valAx>
        <c:axId val="1395592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39541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[VFC re-attendance Mastercopy.xlsx]Pivot!PivotTable1</c:name>
    <c:fmtId val="12"/>
  </c:pivotSource>
  <c:chart>
    <c:title>
      <c:tx>
        <c:rich>
          <a:bodyPr/>
          <a:lstStyle/>
          <a:p>
            <a:pPr>
              <a:defRPr/>
            </a:pPr>
            <a:r>
              <a:rPr lang="en-GB"/>
              <a:t>VFC Re-Attendance Data 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spPr>
          <a:ln>
            <a:solidFill>
              <a:schemeClr val="accent3"/>
            </a:solidFill>
          </a:ln>
        </c:spPr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ln>
            <a:solidFill>
              <a:schemeClr val="accent3"/>
            </a:solidFill>
          </a:ln>
        </c:spPr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ln>
            <a:solidFill>
              <a:schemeClr val="accent3"/>
            </a:solidFill>
          </a:ln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Pivot!$B$1</c:f>
              <c:strCache>
                <c:ptCount val="1"/>
                <c:pt idx="0">
                  <c:v>Patients discharged </c:v>
                </c:pt>
              </c:strCache>
            </c:strRef>
          </c:tx>
          <c:invertIfNegative val="0"/>
          <c:cat>
            <c:multiLvlStrRef>
              <c:f>Pivot!$A$2:$A$56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</c:v>
                  </c:pt>
                  <c:pt idx="4">
                    <c:v>2</c:v>
                  </c:pt>
                  <c:pt idx="5">
                    <c:v>3</c:v>
                  </c:pt>
                  <c:pt idx="6">
                    <c:v>4</c:v>
                  </c:pt>
                  <c:pt idx="7">
                    <c:v>5</c:v>
                  </c:pt>
                  <c:pt idx="8">
                    <c:v>6</c:v>
                  </c:pt>
                  <c:pt idx="9">
                    <c:v>7</c:v>
                  </c:pt>
                  <c:pt idx="10">
                    <c:v>8</c:v>
                  </c:pt>
                  <c:pt idx="11">
                    <c:v>9</c:v>
                  </c:pt>
                  <c:pt idx="12">
                    <c:v>10</c:v>
                  </c:pt>
                  <c:pt idx="13">
                    <c:v>11</c:v>
                  </c:pt>
                  <c:pt idx="14">
                    <c:v>12</c:v>
                  </c:pt>
                  <c:pt idx="15">
                    <c:v>1</c:v>
                  </c:pt>
                  <c:pt idx="16">
                    <c:v>2</c:v>
                  </c:pt>
                  <c:pt idx="17">
                    <c:v>3</c:v>
                  </c:pt>
                  <c:pt idx="18">
                    <c:v>4</c:v>
                  </c:pt>
                  <c:pt idx="19">
                    <c:v>5</c:v>
                  </c:pt>
                  <c:pt idx="20">
                    <c:v>6</c:v>
                  </c:pt>
                  <c:pt idx="21">
                    <c:v>7</c:v>
                  </c:pt>
                  <c:pt idx="22">
                    <c:v>8</c:v>
                  </c:pt>
                  <c:pt idx="23">
                    <c:v>9</c:v>
                  </c:pt>
                  <c:pt idx="24">
                    <c:v>10</c:v>
                  </c:pt>
                  <c:pt idx="25">
                    <c:v>11</c:v>
                  </c:pt>
                  <c:pt idx="26">
                    <c:v>12</c:v>
                  </c:pt>
                  <c:pt idx="27">
                    <c:v>1</c:v>
                  </c:pt>
                  <c:pt idx="28">
                    <c:v>2</c:v>
                  </c:pt>
                  <c:pt idx="29">
                    <c:v>3</c:v>
                  </c:pt>
                  <c:pt idx="30">
                    <c:v>4</c:v>
                  </c:pt>
                  <c:pt idx="31">
                    <c:v>5</c:v>
                  </c:pt>
                  <c:pt idx="32">
                    <c:v>6</c:v>
                  </c:pt>
                  <c:pt idx="33">
                    <c:v>7</c:v>
                  </c:pt>
                  <c:pt idx="34">
                    <c:v>8</c:v>
                  </c:pt>
                  <c:pt idx="35">
                    <c:v>9</c:v>
                  </c:pt>
                  <c:pt idx="36">
                    <c:v>10</c:v>
                  </c:pt>
                  <c:pt idx="37">
                    <c:v>11</c:v>
                  </c:pt>
                  <c:pt idx="38">
                    <c:v>12</c:v>
                  </c:pt>
                  <c:pt idx="39">
                    <c:v>1</c:v>
                  </c:pt>
                  <c:pt idx="40">
                    <c:v>2</c:v>
                  </c:pt>
                  <c:pt idx="41">
                    <c:v>3</c:v>
                  </c:pt>
                  <c:pt idx="42">
                    <c:v>4</c:v>
                  </c:pt>
                  <c:pt idx="43">
                    <c:v>5</c:v>
                  </c:pt>
                  <c:pt idx="44">
                    <c:v>6</c:v>
                  </c:pt>
                  <c:pt idx="45">
                    <c:v>7</c:v>
                  </c:pt>
                  <c:pt idx="46">
                    <c:v>8</c:v>
                  </c:pt>
                  <c:pt idx="47">
                    <c:v>9</c:v>
                  </c:pt>
                  <c:pt idx="48">
                    <c:v>10</c:v>
                  </c:pt>
                </c:lvl>
                <c:lvl>
                  <c:pt idx="0">
                    <c:v>2014</c:v>
                  </c:pt>
                  <c:pt idx="3">
                    <c:v>2015</c:v>
                  </c:pt>
                  <c:pt idx="15">
                    <c:v>2016</c:v>
                  </c:pt>
                  <c:pt idx="27">
                    <c:v>2017</c:v>
                  </c:pt>
                  <c:pt idx="39">
                    <c:v>2018</c:v>
                  </c:pt>
                </c:lvl>
              </c:multiLvlStrCache>
            </c:multiLvlStrRef>
          </c:cat>
          <c:val>
            <c:numRef>
              <c:f>Pivot!$B$2:$B$56</c:f>
              <c:numCache>
                <c:formatCode>#,##0</c:formatCode>
                <c:ptCount val="49"/>
                <c:pt idx="0">
                  <c:v>51</c:v>
                </c:pt>
                <c:pt idx="1">
                  <c:v>125</c:v>
                </c:pt>
                <c:pt idx="2">
                  <c:v>150</c:v>
                </c:pt>
                <c:pt idx="3">
                  <c:v>150</c:v>
                </c:pt>
                <c:pt idx="4">
                  <c:v>170</c:v>
                </c:pt>
                <c:pt idx="5">
                  <c:v>192</c:v>
                </c:pt>
                <c:pt idx="6">
                  <c:v>196</c:v>
                </c:pt>
                <c:pt idx="7">
                  <c:v>205</c:v>
                </c:pt>
                <c:pt idx="8">
                  <c:v>214</c:v>
                </c:pt>
                <c:pt idx="9">
                  <c:v>182</c:v>
                </c:pt>
                <c:pt idx="10">
                  <c:v>159</c:v>
                </c:pt>
                <c:pt idx="11">
                  <c:v>187</c:v>
                </c:pt>
                <c:pt idx="12">
                  <c:v>213</c:v>
                </c:pt>
                <c:pt idx="13">
                  <c:v>201</c:v>
                </c:pt>
                <c:pt idx="14">
                  <c:v>117</c:v>
                </c:pt>
                <c:pt idx="15">
                  <c:v>134</c:v>
                </c:pt>
                <c:pt idx="16">
                  <c:v>134</c:v>
                </c:pt>
                <c:pt idx="17">
                  <c:v>147</c:v>
                </c:pt>
                <c:pt idx="18">
                  <c:v>142</c:v>
                </c:pt>
                <c:pt idx="19">
                  <c:v>177</c:v>
                </c:pt>
                <c:pt idx="20">
                  <c:v>157</c:v>
                </c:pt>
                <c:pt idx="21">
                  <c:v>152</c:v>
                </c:pt>
                <c:pt idx="22">
                  <c:v>133</c:v>
                </c:pt>
                <c:pt idx="23">
                  <c:v>150</c:v>
                </c:pt>
                <c:pt idx="24">
                  <c:v>114</c:v>
                </c:pt>
                <c:pt idx="25">
                  <c:v>122</c:v>
                </c:pt>
                <c:pt idx="26">
                  <c:v>118</c:v>
                </c:pt>
                <c:pt idx="27">
                  <c:v>126</c:v>
                </c:pt>
                <c:pt idx="28">
                  <c:v>93</c:v>
                </c:pt>
                <c:pt idx="29">
                  <c:v>132</c:v>
                </c:pt>
                <c:pt idx="30">
                  <c:v>130</c:v>
                </c:pt>
                <c:pt idx="31">
                  <c:v>165</c:v>
                </c:pt>
                <c:pt idx="32">
                  <c:v>155</c:v>
                </c:pt>
                <c:pt idx="33">
                  <c:v>128</c:v>
                </c:pt>
                <c:pt idx="34">
                  <c:v>139</c:v>
                </c:pt>
                <c:pt idx="35">
                  <c:v>134</c:v>
                </c:pt>
                <c:pt idx="36">
                  <c:v>154</c:v>
                </c:pt>
                <c:pt idx="37">
                  <c:v>105</c:v>
                </c:pt>
                <c:pt idx="38">
                  <c:v>116</c:v>
                </c:pt>
                <c:pt idx="39">
                  <c:v>103</c:v>
                </c:pt>
                <c:pt idx="40">
                  <c:v>127</c:v>
                </c:pt>
                <c:pt idx="41">
                  <c:v>123</c:v>
                </c:pt>
                <c:pt idx="42">
                  <c:v>114</c:v>
                </c:pt>
                <c:pt idx="43">
                  <c:v>157</c:v>
                </c:pt>
                <c:pt idx="44">
                  <c:v>160</c:v>
                </c:pt>
                <c:pt idx="45">
                  <c:v>135</c:v>
                </c:pt>
                <c:pt idx="46">
                  <c:v>144</c:v>
                </c:pt>
                <c:pt idx="47">
                  <c:v>110</c:v>
                </c:pt>
                <c:pt idx="48">
                  <c:v>132</c:v>
                </c:pt>
              </c:numCache>
            </c:numRef>
          </c:val>
        </c:ser>
        <c:ser>
          <c:idx val="1"/>
          <c:order val="1"/>
          <c:tx>
            <c:strRef>
              <c:f>Pivot!$C$1</c:f>
              <c:strCache>
                <c:ptCount val="1"/>
                <c:pt idx="0">
                  <c:v>A&amp;E Within 8 Weeks</c:v>
                </c:pt>
              </c:strCache>
            </c:strRef>
          </c:tx>
          <c:invertIfNegative val="0"/>
          <c:cat>
            <c:multiLvlStrRef>
              <c:f>Pivot!$A$2:$A$56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</c:v>
                  </c:pt>
                  <c:pt idx="4">
                    <c:v>2</c:v>
                  </c:pt>
                  <c:pt idx="5">
                    <c:v>3</c:v>
                  </c:pt>
                  <c:pt idx="6">
                    <c:v>4</c:v>
                  </c:pt>
                  <c:pt idx="7">
                    <c:v>5</c:v>
                  </c:pt>
                  <c:pt idx="8">
                    <c:v>6</c:v>
                  </c:pt>
                  <c:pt idx="9">
                    <c:v>7</c:v>
                  </c:pt>
                  <c:pt idx="10">
                    <c:v>8</c:v>
                  </c:pt>
                  <c:pt idx="11">
                    <c:v>9</c:v>
                  </c:pt>
                  <c:pt idx="12">
                    <c:v>10</c:v>
                  </c:pt>
                  <c:pt idx="13">
                    <c:v>11</c:v>
                  </c:pt>
                  <c:pt idx="14">
                    <c:v>12</c:v>
                  </c:pt>
                  <c:pt idx="15">
                    <c:v>1</c:v>
                  </c:pt>
                  <c:pt idx="16">
                    <c:v>2</c:v>
                  </c:pt>
                  <c:pt idx="17">
                    <c:v>3</c:v>
                  </c:pt>
                  <c:pt idx="18">
                    <c:v>4</c:v>
                  </c:pt>
                  <c:pt idx="19">
                    <c:v>5</c:v>
                  </c:pt>
                  <c:pt idx="20">
                    <c:v>6</c:v>
                  </c:pt>
                  <c:pt idx="21">
                    <c:v>7</c:v>
                  </c:pt>
                  <c:pt idx="22">
                    <c:v>8</c:v>
                  </c:pt>
                  <c:pt idx="23">
                    <c:v>9</c:v>
                  </c:pt>
                  <c:pt idx="24">
                    <c:v>10</c:v>
                  </c:pt>
                  <c:pt idx="25">
                    <c:v>11</c:v>
                  </c:pt>
                  <c:pt idx="26">
                    <c:v>12</c:v>
                  </c:pt>
                  <c:pt idx="27">
                    <c:v>1</c:v>
                  </c:pt>
                  <c:pt idx="28">
                    <c:v>2</c:v>
                  </c:pt>
                  <c:pt idx="29">
                    <c:v>3</c:v>
                  </c:pt>
                  <c:pt idx="30">
                    <c:v>4</c:v>
                  </c:pt>
                  <c:pt idx="31">
                    <c:v>5</c:v>
                  </c:pt>
                  <c:pt idx="32">
                    <c:v>6</c:v>
                  </c:pt>
                  <c:pt idx="33">
                    <c:v>7</c:v>
                  </c:pt>
                  <c:pt idx="34">
                    <c:v>8</c:v>
                  </c:pt>
                  <c:pt idx="35">
                    <c:v>9</c:v>
                  </c:pt>
                  <c:pt idx="36">
                    <c:v>10</c:v>
                  </c:pt>
                  <c:pt idx="37">
                    <c:v>11</c:v>
                  </c:pt>
                  <c:pt idx="38">
                    <c:v>12</c:v>
                  </c:pt>
                  <c:pt idx="39">
                    <c:v>1</c:v>
                  </c:pt>
                  <c:pt idx="40">
                    <c:v>2</c:v>
                  </c:pt>
                  <c:pt idx="41">
                    <c:v>3</c:v>
                  </c:pt>
                  <c:pt idx="42">
                    <c:v>4</c:v>
                  </c:pt>
                  <c:pt idx="43">
                    <c:v>5</c:v>
                  </c:pt>
                  <c:pt idx="44">
                    <c:v>6</c:v>
                  </c:pt>
                  <c:pt idx="45">
                    <c:v>7</c:v>
                  </c:pt>
                  <c:pt idx="46">
                    <c:v>8</c:v>
                  </c:pt>
                  <c:pt idx="47">
                    <c:v>9</c:v>
                  </c:pt>
                  <c:pt idx="48">
                    <c:v>10</c:v>
                  </c:pt>
                </c:lvl>
                <c:lvl>
                  <c:pt idx="0">
                    <c:v>2014</c:v>
                  </c:pt>
                  <c:pt idx="3">
                    <c:v>2015</c:v>
                  </c:pt>
                  <c:pt idx="15">
                    <c:v>2016</c:v>
                  </c:pt>
                  <c:pt idx="27">
                    <c:v>2017</c:v>
                  </c:pt>
                  <c:pt idx="39">
                    <c:v>2018</c:v>
                  </c:pt>
                </c:lvl>
              </c:multiLvlStrCache>
            </c:multiLvlStrRef>
          </c:cat>
          <c:val>
            <c:numRef>
              <c:f>Pivot!$C$2:$C$56</c:f>
              <c:numCache>
                <c:formatCode>#,##0</c:formatCode>
                <c:ptCount val="49"/>
                <c:pt idx="0">
                  <c:v>3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  <c:pt idx="4">
                  <c:v>19</c:v>
                </c:pt>
                <c:pt idx="5">
                  <c:v>18</c:v>
                </c:pt>
                <c:pt idx="6">
                  <c:v>15</c:v>
                </c:pt>
                <c:pt idx="7">
                  <c:v>22</c:v>
                </c:pt>
                <c:pt idx="8">
                  <c:v>18</c:v>
                </c:pt>
                <c:pt idx="9">
                  <c:v>18</c:v>
                </c:pt>
                <c:pt idx="10">
                  <c:v>9</c:v>
                </c:pt>
                <c:pt idx="11">
                  <c:v>14</c:v>
                </c:pt>
                <c:pt idx="12">
                  <c:v>23</c:v>
                </c:pt>
                <c:pt idx="13">
                  <c:v>10</c:v>
                </c:pt>
                <c:pt idx="14">
                  <c:v>9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13</c:v>
                </c:pt>
                <c:pt idx="19">
                  <c:v>18</c:v>
                </c:pt>
                <c:pt idx="20">
                  <c:v>9</c:v>
                </c:pt>
                <c:pt idx="21">
                  <c:v>14</c:v>
                </c:pt>
                <c:pt idx="22">
                  <c:v>10</c:v>
                </c:pt>
                <c:pt idx="23">
                  <c:v>11</c:v>
                </c:pt>
                <c:pt idx="24">
                  <c:v>2</c:v>
                </c:pt>
                <c:pt idx="25">
                  <c:v>15</c:v>
                </c:pt>
                <c:pt idx="26">
                  <c:v>5</c:v>
                </c:pt>
                <c:pt idx="27">
                  <c:v>5</c:v>
                </c:pt>
                <c:pt idx="28">
                  <c:v>4</c:v>
                </c:pt>
                <c:pt idx="29">
                  <c:v>8</c:v>
                </c:pt>
                <c:pt idx="30">
                  <c:v>5</c:v>
                </c:pt>
                <c:pt idx="31">
                  <c:v>8</c:v>
                </c:pt>
                <c:pt idx="32">
                  <c:v>10</c:v>
                </c:pt>
                <c:pt idx="33">
                  <c:v>9</c:v>
                </c:pt>
                <c:pt idx="34">
                  <c:v>10</c:v>
                </c:pt>
                <c:pt idx="35">
                  <c:v>12</c:v>
                </c:pt>
                <c:pt idx="36">
                  <c:v>12</c:v>
                </c:pt>
                <c:pt idx="37">
                  <c:v>5</c:v>
                </c:pt>
                <c:pt idx="38">
                  <c:v>9</c:v>
                </c:pt>
                <c:pt idx="39">
                  <c:v>3</c:v>
                </c:pt>
                <c:pt idx="40">
                  <c:v>11</c:v>
                </c:pt>
                <c:pt idx="41">
                  <c:v>11</c:v>
                </c:pt>
                <c:pt idx="42">
                  <c:v>8</c:v>
                </c:pt>
                <c:pt idx="43">
                  <c:v>8</c:v>
                </c:pt>
                <c:pt idx="44">
                  <c:v>15</c:v>
                </c:pt>
                <c:pt idx="45">
                  <c:v>9</c:v>
                </c:pt>
                <c:pt idx="46">
                  <c:v>10</c:v>
                </c:pt>
                <c:pt idx="47">
                  <c:v>5</c:v>
                </c:pt>
                <c:pt idx="4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40032"/>
        <c:axId val="93341568"/>
      </c:barChart>
      <c:lineChart>
        <c:grouping val="standard"/>
        <c:varyColors val="0"/>
        <c:ser>
          <c:idx val="2"/>
          <c:order val="2"/>
          <c:tx>
            <c:strRef>
              <c:f>Pivot!$D$1</c:f>
              <c:strCache>
                <c:ptCount val="1"/>
                <c:pt idx="0">
                  <c:v>% 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multiLvlStrRef>
              <c:f>Pivot!$A$2:$A$56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</c:v>
                  </c:pt>
                  <c:pt idx="4">
                    <c:v>2</c:v>
                  </c:pt>
                  <c:pt idx="5">
                    <c:v>3</c:v>
                  </c:pt>
                  <c:pt idx="6">
                    <c:v>4</c:v>
                  </c:pt>
                  <c:pt idx="7">
                    <c:v>5</c:v>
                  </c:pt>
                  <c:pt idx="8">
                    <c:v>6</c:v>
                  </c:pt>
                  <c:pt idx="9">
                    <c:v>7</c:v>
                  </c:pt>
                  <c:pt idx="10">
                    <c:v>8</c:v>
                  </c:pt>
                  <c:pt idx="11">
                    <c:v>9</c:v>
                  </c:pt>
                  <c:pt idx="12">
                    <c:v>10</c:v>
                  </c:pt>
                  <c:pt idx="13">
                    <c:v>11</c:v>
                  </c:pt>
                  <c:pt idx="14">
                    <c:v>12</c:v>
                  </c:pt>
                  <c:pt idx="15">
                    <c:v>1</c:v>
                  </c:pt>
                  <c:pt idx="16">
                    <c:v>2</c:v>
                  </c:pt>
                  <c:pt idx="17">
                    <c:v>3</c:v>
                  </c:pt>
                  <c:pt idx="18">
                    <c:v>4</c:v>
                  </c:pt>
                  <c:pt idx="19">
                    <c:v>5</c:v>
                  </c:pt>
                  <c:pt idx="20">
                    <c:v>6</c:v>
                  </c:pt>
                  <c:pt idx="21">
                    <c:v>7</c:v>
                  </c:pt>
                  <c:pt idx="22">
                    <c:v>8</c:v>
                  </c:pt>
                  <c:pt idx="23">
                    <c:v>9</c:v>
                  </c:pt>
                  <c:pt idx="24">
                    <c:v>10</c:v>
                  </c:pt>
                  <c:pt idx="25">
                    <c:v>11</c:v>
                  </c:pt>
                  <c:pt idx="26">
                    <c:v>12</c:v>
                  </c:pt>
                  <c:pt idx="27">
                    <c:v>1</c:v>
                  </c:pt>
                  <c:pt idx="28">
                    <c:v>2</c:v>
                  </c:pt>
                  <c:pt idx="29">
                    <c:v>3</c:v>
                  </c:pt>
                  <c:pt idx="30">
                    <c:v>4</c:v>
                  </c:pt>
                  <c:pt idx="31">
                    <c:v>5</c:v>
                  </c:pt>
                  <c:pt idx="32">
                    <c:v>6</c:v>
                  </c:pt>
                  <c:pt idx="33">
                    <c:v>7</c:v>
                  </c:pt>
                  <c:pt idx="34">
                    <c:v>8</c:v>
                  </c:pt>
                  <c:pt idx="35">
                    <c:v>9</c:v>
                  </c:pt>
                  <c:pt idx="36">
                    <c:v>10</c:v>
                  </c:pt>
                  <c:pt idx="37">
                    <c:v>11</c:v>
                  </c:pt>
                  <c:pt idx="38">
                    <c:v>12</c:v>
                  </c:pt>
                  <c:pt idx="39">
                    <c:v>1</c:v>
                  </c:pt>
                  <c:pt idx="40">
                    <c:v>2</c:v>
                  </c:pt>
                  <c:pt idx="41">
                    <c:v>3</c:v>
                  </c:pt>
                  <c:pt idx="42">
                    <c:v>4</c:v>
                  </c:pt>
                  <c:pt idx="43">
                    <c:v>5</c:v>
                  </c:pt>
                  <c:pt idx="44">
                    <c:v>6</c:v>
                  </c:pt>
                  <c:pt idx="45">
                    <c:v>7</c:v>
                  </c:pt>
                  <c:pt idx="46">
                    <c:v>8</c:v>
                  </c:pt>
                  <c:pt idx="47">
                    <c:v>9</c:v>
                  </c:pt>
                  <c:pt idx="48">
                    <c:v>10</c:v>
                  </c:pt>
                </c:lvl>
                <c:lvl>
                  <c:pt idx="0">
                    <c:v>2014</c:v>
                  </c:pt>
                  <c:pt idx="3">
                    <c:v>2015</c:v>
                  </c:pt>
                  <c:pt idx="15">
                    <c:v>2016</c:v>
                  </c:pt>
                  <c:pt idx="27">
                    <c:v>2017</c:v>
                  </c:pt>
                  <c:pt idx="39">
                    <c:v>2018</c:v>
                  </c:pt>
                </c:lvl>
              </c:multiLvlStrCache>
            </c:multiLvlStrRef>
          </c:cat>
          <c:val>
            <c:numRef>
              <c:f>Pivot!$D$2:$D$56</c:f>
              <c:numCache>
                <c:formatCode>0.00%</c:formatCode>
                <c:ptCount val="49"/>
                <c:pt idx="0">
                  <c:v>5.8823529411764705E-2</c:v>
                </c:pt>
                <c:pt idx="1">
                  <c:v>8.7999999999999995E-2</c:v>
                </c:pt>
                <c:pt idx="2">
                  <c:v>9.3333333333333338E-2</c:v>
                </c:pt>
                <c:pt idx="3">
                  <c:v>0.1</c:v>
                </c:pt>
                <c:pt idx="4">
                  <c:v>0.11176470588235295</c:v>
                </c:pt>
                <c:pt idx="5">
                  <c:v>9.375E-2</c:v>
                </c:pt>
                <c:pt idx="6">
                  <c:v>7.6530612244897961E-2</c:v>
                </c:pt>
                <c:pt idx="7">
                  <c:v>0.10731707317073171</c:v>
                </c:pt>
                <c:pt idx="8">
                  <c:v>8.4112149532710276E-2</c:v>
                </c:pt>
                <c:pt idx="9">
                  <c:v>9.8901098901098897E-2</c:v>
                </c:pt>
                <c:pt idx="10">
                  <c:v>5.6603773584905662E-2</c:v>
                </c:pt>
                <c:pt idx="11">
                  <c:v>7.4866310160427801E-2</c:v>
                </c:pt>
                <c:pt idx="12">
                  <c:v>0.107981220657277</c:v>
                </c:pt>
                <c:pt idx="13">
                  <c:v>4.975124378109453E-2</c:v>
                </c:pt>
                <c:pt idx="14">
                  <c:v>7.6923076923076927E-2</c:v>
                </c:pt>
                <c:pt idx="15">
                  <c:v>8.2089552238805971E-2</c:v>
                </c:pt>
                <c:pt idx="16">
                  <c:v>8.9552238805970144E-2</c:v>
                </c:pt>
                <c:pt idx="17">
                  <c:v>8.8435374149659865E-2</c:v>
                </c:pt>
                <c:pt idx="18">
                  <c:v>9.154929577464789E-2</c:v>
                </c:pt>
                <c:pt idx="19">
                  <c:v>0.10169491525423729</c:v>
                </c:pt>
                <c:pt idx="20">
                  <c:v>5.7324840764331211E-2</c:v>
                </c:pt>
                <c:pt idx="21">
                  <c:v>9.2105263157894732E-2</c:v>
                </c:pt>
                <c:pt idx="22">
                  <c:v>7.5187969924812026E-2</c:v>
                </c:pt>
                <c:pt idx="23">
                  <c:v>7.3333333333333334E-2</c:v>
                </c:pt>
                <c:pt idx="24">
                  <c:v>1.7543859649122806E-2</c:v>
                </c:pt>
                <c:pt idx="25">
                  <c:v>0.12295081967213115</c:v>
                </c:pt>
                <c:pt idx="26">
                  <c:v>4.2372881355932202E-2</c:v>
                </c:pt>
                <c:pt idx="27">
                  <c:v>3.968253968253968E-2</c:v>
                </c:pt>
                <c:pt idx="28">
                  <c:v>4.3010752688172046E-2</c:v>
                </c:pt>
                <c:pt idx="29">
                  <c:v>6.0606060606060608E-2</c:v>
                </c:pt>
                <c:pt idx="30">
                  <c:v>3.8461538461538464E-2</c:v>
                </c:pt>
                <c:pt idx="31">
                  <c:v>4.8484848484848485E-2</c:v>
                </c:pt>
                <c:pt idx="32">
                  <c:v>6.4516129032258063E-2</c:v>
                </c:pt>
                <c:pt idx="33">
                  <c:v>7.03125E-2</c:v>
                </c:pt>
                <c:pt idx="34">
                  <c:v>7.1942446043165464E-2</c:v>
                </c:pt>
                <c:pt idx="35">
                  <c:v>8.9552238805970144E-2</c:v>
                </c:pt>
                <c:pt idx="36">
                  <c:v>7.792207792207792E-2</c:v>
                </c:pt>
                <c:pt idx="37">
                  <c:v>4.7619047619047616E-2</c:v>
                </c:pt>
                <c:pt idx="38">
                  <c:v>7.7586206896551727E-2</c:v>
                </c:pt>
                <c:pt idx="39">
                  <c:v>2.9126213592233011E-2</c:v>
                </c:pt>
                <c:pt idx="40">
                  <c:v>8.6614173228346455E-2</c:v>
                </c:pt>
                <c:pt idx="41">
                  <c:v>8.943089430894309E-2</c:v>
                </c:pt>
                <c:pt idx="42">
                  <c:v>7.0175438596491224E-2</c:v>
                </c:pt>
                <c:pt idx="43">
                  <c:v>5.0955414012738856E-2</c:v>
                </c:pt>
                <c:pt idx="44">
                  <c:v>9.375E-2</c:v>
                </c:pt>
                <c:pt idx="45">
                  <c:v>6.6666666666666666E-2</c:v>
                </c:pt>
                <c:pt idx="46">
                  <c:v>6.9444444444444448E-2</c:v>
                </c:pt>
                <c:pt idx="47">
                  <c:v>4.5454545454545456E-2</c:v>
                </c:pt>
                <c:pt idx="48">
                  <c:v>2.2727272727272728E-2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344896"/>
        <c:axId val="93343104"/>
      </c:lineChart>
      <c:catAx>
        <c:axId val="93340032"/>
        <c:scaling>
          <c:orientation val="minMax"/>
        </c:scaling>
        <c:delete val="0"/>
        <c:axPos val="b"/>
        <c:majorTickMark val="out"/>
        <c:minorTickMark val="none"/>
        <c:tickLblPos val="nextTo"/>
        <c:crossAx val="93341568"/>
        <c:crosses val="autoZero"/>
        <c:auto val="1"/>
        <c:lblAlgn val="ctr"/>
        <c:lblOffset val="100"/>
        <c:noMultiLvlLbl val="0"/>
      </c:catAx>
      <c:valAx>
        <c:axId val="933415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3340032"/>
        <c:crosses val="autoZero"/>
        <c:crossBetween val="between"/>
      </c:valAx>
      <c:valAx>
        <c:axId val="9334310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93344896"/>
        <c:crosses val="max"/>
        <c:crossBetween val="between"/>
      </c:valAx>
      <c:catAx>
        <c:axId val="93344896"/>
        <c:scaling>
          <c:orientation val="minMax"/>
        </c:scaling>
        <c:delete val="1"/>
        <c:axPos val="b"/>
        <c:majorTickMark val="out"/>
        <c:minorTickMark val="none"/>
        <c:tickLblPos val="nextTo"/>
        <c:crossAx val="9334310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3BD04-4104-45CF-9D1E-8F1BC71D793E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84031-31B8-4290-83D3-FD49D1098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3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CCA1-ED6D-4B3B-8D9A-0E3F4263FBFE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4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C6CDE-300B-45D5-8483-9AFDF36F166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8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has been a marked drop</a:t>
            </a:r>
            <a:r>
              <a:rPr lang="en-GB" baseline="0" dirty="0" smtClean="0"/>
              <a:t> in discharge rates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396B2-6AB3-45F7-B3A7-8CF72A7C4DDA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self care patients were called in 2015 after 6 months VFC. A random selection of a further 60 patients were</a:t>
            </a:r>
            <a:r>
              <a:rPr lang="en-GB" baseline="0" dirty="0" smtClean="0"/>
              <a:t> also contacted. N=120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396B2-6AB3-45F7-B3A7-8CF72A7C4DDA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8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4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6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7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3AB-156D-4730-9D08-56ECA99CD50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9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D04F-24FC-46CD-9AFC-6FBC6F6C36B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3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005-907C-449A-A80C-D30B27B8CD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9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0A82-532A-4636-AA13-E677EF033C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9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F18-9CED-4DE8-A11E-B68193ED8BE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7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0B65-999D-4E6B-816A-9F8DA0486E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70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B3B-8D5B-4EFB-BCEB-6BDA116970A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8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ECF-22DC-4B2F-BBEE-FC65926FFA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1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55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9F3-3456-4277-9307-0B59C7A06E2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0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FC5-F9B8-4256-98A1-D63B06C52F8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93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8C4E-6221-4A3D-B7C0-C29B89D53D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19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84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47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50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6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81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1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4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41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69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98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6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7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4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2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1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4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7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03C3-E5BE-45FA-9583-668EEBC1D4C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F117F-6E60-43EA-A354-28EB98410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F626-53C5-4D9A-B505-F5D63A5039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Patient and Customer Focus, Accountability, Continuous Improvement, Respect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211F-8E6F-4DBD-BF83-47AE4FDE8C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7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474BF-93B6-4F05-9193-97FE2B421D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CF1E-3D1A-4AAE-B02D-EB56070488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6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fractureclinicredesign.org/ed-direct-discharge/" TargetMode="External"/><Relationship Id="rId7" Type="http://schemas.openxmlformats.org/officeDocument/2006/relationships/hyperlink" Target="https://www.ncbi.nlm.nih.gov/pubmed/26983936" TargetMode="External"/><Relationship Id="rId2" Type="http://schemas.openxmlformats.org/officeDocument/2006/relationships/hyperlink" Target="https://www.ncbi.nlm.nih.gov/pubmed/2765279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cbi.nlm.nih.gov/pubmed/28473333" TargetMode="External"/><Relationship Id="rId5" Type="http://schemas.openxmlformats.org/officeDocument/2006/relationships/hyperlink" Target="https://www.ncbi.nlm.nih.gov/pubmed/28477994" TargetMode="External"/><Relationship Id="rId4" Type="http://schemas.openxmlformats.org/officeDocument/2006/relationships/hyperlink" Target="https://www.ncbi.nlm.nih.gov/pubmed/2828447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Virtual Fracture Clinic – </a:t>
            </a:r>
            <a:br>
              <a:rPr lang="en-GB" dirty="0" smtClean="0"/>
            </a:br>
            <a:r>
              <a:rPr lang="en-GB" dirty="0" smtClean="0"/>
              <a:t>4 years 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Victoria Lyle</a:t>
            </a:r>
          </a:p>
          <a:p>
            <a:r>
              <a:rPr lang="en-GB" dirty="0" smtClean="0"/>
              <a:t>Advanced Physiotherapy Practitioner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9" y="6237312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6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Rising ED attendances year on year</a:t>
            </a:r>
          </a:p>
          <a:p>
            <a:r>
              <a:rPr lang="en-GB" dirty="0"/>
              <a:t>More complex patients</a:t>
            </a:r>
          </a:p>
          <a:p>
            <a:r>
              <a:rPr lang="en-GB" dirty="0" smtClean="0"/>
              <a:t>Resistance to change</a:t>
            </a:r>
          </a:p>
          <a:p>
            <a:r>
              <a:rPr lang="en-GB" dirty="0" smtClean="0"/>
              <a:t>Variation in practice</a:t>
            </a:r>
          </a:p>
          <a:p>
            <a:r>
              <a:rPr lang="en-GB" dirty="0" smtClean="0"/>
              <a:t>Agreeing a tariff</a:t>
            </a:r>
          </a:p>
          <a:p>
            <a:r>
              <a:rPr lang="en-GB" dirty="0" smtClean="0"/>
              <a:t>High staff turnover in ED/rotational medics</a:t>
            </a:r>
          </a:p>
          <a:p>
            <a:pPr lvl="1"/>
            <a:r>
              <a:rPr lang="en-GB" dirty="0" smtClean="0"/>
              <a:t>Training</a:t>
            </a:r>
          </a:p>
          <a:p>
            <a:pPr lvl="1"/>
            <a:r>
              <a:rPr lang="en-GB" dirty="0" smtClean="0"/>
              <a:t>Feedback 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ontinuity</a:t>
            </a:r>
          </a:p>
          <a:p>
            <a:r>
              <a:rPr lang="en-GB" dirty="0" smtClean="0"/>
              <a:t>Devil is in the detail</a:t>
            </a:r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65304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62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09320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681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Reliable SOS service</a:t>
            </a:r>
            <a:endParaRPr lang="en-GB" dirty="0"/>
          </a:p>
          <a:p>
            <a:r>
              <a:rPr lang="en-GB" dirty="0" smtClean="0"/>
              <a:t>Fewer wasted slots</a:t>
            </a:r>
          </a:p>
          <a:p>
            <a:r>
              <a:rPr lang="en-GB" dirty="0" smtClean="0"/>
              <a:t>Fewer DNAs</a:t>
            </a:r>
          </a:p>
          <a:p>
            <a:r>
              <a:rPr lang="en-GB" dirty="0" smtClean="0"/>
              <a:t>Quicker waiting times </a:t>
            </a:r>
          </a:p>
          <a:p>
            <a:r>
              <a:rPr lang="en-GB" dirty="0" smtClean="0"/>
              <a:t>Less crowded clinics</a:t>
            </a:r>
          </a:p>
          <a:p>
            <a:r>
              <a:rPr lang="en-GB" dirty="0" smtClean="0"/>
              <a:t>More time for complex patients</a:t>
            </a:r>
          </a:p>
          <a:p>
            <a:r>
              <a:rPr lang="en-GB" dirty="0"/>
              <a:t>Time given for </a:t>
            </a:r>
            <a:r>
              <a:rPr lang="en-GB" dirty="0" smtClean="0"/>
              <a:t>audit/evaluation</a:t>
            </a:r>
          </a:p>
          <a:p>
            <a:r>
              <a:rPr lang="en-GB" dirty="0" smtClean="0"/>
              <a:t>No formal complaints</a:t>
            </a:r>
          </a:p>
          <a:p>
            <a:r>
              <a:rPr lang="en-GB" dirty="0" smtClean="0"/>
              <a:t>Patients like it</a:t>
            </a:r>
          </a:p>
          <a:p>
            <a:r>
              <a:rPr lang="en-GB" dirty="0" smtClean="0"/>
              <a:t>Closer working with ED</a:t>
            </a:r>
          </a:p>
          <a:p>
            <a:r>
              <a:rPr lang="en-GB" dirty="0" smtClean="0"/>
              <a:t>More simple injuries discharged from ED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21288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19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Re-attendance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169266"/>
              </p:ext>
            </p:extLst>
          </p:nvPr>
        </p:nvGraphicFramePr>
        <p:xfrm>
          <a:off x="528405" y="144832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6021288"/>
            <a:ext cx="6767147" cy="36579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82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 Oct 14-Aug 16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68" y="1628800"/>
            <a:ext cx="59725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09320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19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Re-attendance rates</a:t>
            </a:r>
            <a:endParaRPr lang="en-GB" dirty="0"/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01" y="6093296"/>
            <a:ext cx="6767147" cy="36579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1" y="1628800"/>
            <a:ext cx="85439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90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Patient </a:t>
            </a:r>
            <a:r>
              <a:rPr lang="en-GB" sz="4000" dirty="0"/>
              <a:t>s</a:t>
            </a:r>
            <a:r>
              <a:rPr lang="en-GB" sz="4000" dirty="0" smtClean="0"/>
              <a:t>atisfaction survey</a:t>
            </a:r>
            <a:endParaRPr lang="en-GB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754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06" y="6309320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Growing body of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525963"/>
          </a:xfrm>
        </p:spPr>
        <p:txBody>
          <a:bodyPr>
            <a:normAutofit fontScale="25000" lnSpcReduction="20000"/>
          </a:bodyPr>
          <a:lstStyle/>
          <a:p>
            <a:r>
              <a:rPr lang="en-GB" sz="4200" dirty="0" smtClean="0"/>
              <a:t>NICE/BOA starting to recognise virtual clinics</a:t>
            </a:r>
          </a:p>
          <a:p>
            <a:r>
              <a:rPr lang="en-GB" sz="4200" dirty="0"/>
              <a:t>Holgate J, </a:t>
            </a:r>
            <a:r>
              <a:rPr lang="en-GB" sz="4200" dirty="0" err="1"/>
              <a:t>Kirmani</a:t>
            </a:r>
            <a:r>
              <a:rPr lang="en-GB" sz="4200" dirty="0"/>
              <a:t> S, </a:t>
            </a:r>
            <a:r>
              <a:rPr lang="en-GB" sz="4200" dirty="0" err="1"/>
              <a:t>Anand</a:t>
            </a:r>
            <a:r>
              <a:rPr lang="en-GB" sz="4200" dirty="0"/>
              <a:t> </a:t>
            </a:r>
            <a:r>
              <a:rPr lang="en-GB" sz="4200" dirty="0" smtClean="0"/>
              <a:t>B. </a:t>
            </a:r>
            <a:r>
              <a:rPr lang="en-GB" sz="4200" dirty="0" smtClean="0">
                <a:hlinkClick r:id="rId2"/>
              </a:rPr>
              <a:t>Virtual </a:t>
            </a:r>
            <a:r>
              <a:rPr lang="en-GB" sz="4200" dirty="0">
                <a:hlinkClick r:id="rId2"/>
              </a:rPr>
              <a:t>fracture clinic delivers British Orthopaedic Association compliance</a:t>
            </a:r>
            <a:r>
              <a:rPr lang="en-GB" sz="4200" dirty="0" smtClean="0">
                <a:hlinkClick r:id="rId2"/>
              </a:rPr>
              <a:t>.</a:t>
            </a:r>
            <a:r>
              <a:rPr lang="en-GB" sz="4200" dirty="0"/>
              <a:t> </a:t>
            </a:r>
            <a:r>
              <a:rPr lang="en-GB" sz="4200" dirty="0" err="1"/>
              <a:t>Ann</a:t>
            </a:r>
            <a:r>
              <a:rPr lang="en-GB" sz="4200" dirty="0" err="1" smtClean="0"/>
              <a:t>R</a:t>
            </a:r>
            <a:r>
              <a:rPr lang="en-GB" sz="4200" dirty="0" smtClean="0"/>
              <a:t> </a:t>
            </a:r>
            <a:r>
              <a:rPr lang="en-GB" sz="4200" dirty="0" err="1"/>
              <a:t>Coll</a:t>
            </a:r>
            <a:r>
              <a:rPr lang="en-GB" sz="4200" dirty="0"/>
              <a:t> </a:t>
            </a:r>
            <a:r>
              <a:rPr lang="en-GB" sz="4200" dirty="0" err="1"/>
              <a:t>Surg</a:t>
            </a:r>
            <a:r>
              <a:rPr lang="en-GB" sz="4200" dirty="0"/>
              <a:t> Engl. </a:t>
            </a:r>
            <a:r>
              <a:rPr lang="en-GB" sz="4200" dirty="0" smtClean="0"/>
              <a:t>2017</a:t>
            </a:r>
          </a:p>
          <a:p>
            <a:r>
              <a:rPr lang="en-GB" sz="4200" u="sng" dirty="0" smtClean="0">
                <a:hlinkClick r:id="rId3"/>
              </a:rPr>
              <a:t>http</a:t>
            </a:r>
            <a:r>
              <a:rPr lang="en-GB" sz="4200" u="sng" dirty="0">
                <a:hlinkClick r:id="rId3"/>
              </a:rPr>
              <a:t>://www.fractureclinicredesign.org/ed-direct-discharge</a:t>
            </a:r>
            <a:r>
              <a:rPr lang="en-GB" sz="4200" u="sng" dirty="0" smtClean="0">
                <a:hlinkClick r:id="rId3"/>
              </a:rPr>
              <a:t>/#</a:t>
            </a:r>
            <a:endParaRPr lang="en-GB" sz="4200" u="sng" dirty="0" smtClean="0"/>
          </a:p>
          <a:p>
            <a:r>
              <a:rPr lang="en-GB" sz="4200" dirty="0" smtClean="0"/>
              <a:t>White, T et al. </a:t>
            </a:r>
            <a:r>
              <a:rPr lang="en-GB" sz="4200" u="sng" dirty="0" smtClean="0">
                <a:solidFill>
                  <a:srgbClr val="0000FF"/>
                </a:solidFill>
              </a:rPr>
              <a:t>The evolution of fracture clinic design.</a:t>
            </a:r>
            <a:r>
              <a:rPr lang="en-GB" sz="4200" u="sng" dirty="0" smtClean="0"/>
              <a:t> </a:t>
            </a:r>
            <a:r>
              <a:rPr lang="en-GB" sz="4200" dirty="0" smtClean="0"/>
              <a:t>The Bone &amp; Joint J 2017;99:503-7</a:t>
            </a:r>
          </a:p>
          <a:p>
            <a:r>
              <a:rPr lang="en-US" sz="4200" dirty="0" err="1" smtClean="0"/>
              <a:t>Chesser</a:t>
            </a:r>
            <a:r>
              <a:rPr lang="en-US" sz="4200" dirty="0" smtClean="0"/>
              <a:t> T &amp; </a:t>
            </a:r>
            <a:r>
              <a:rPr lang="en-US" sz="4200" dirty="0" err="1" smtClean="0"/>
              <a:t>Vetharajan</a:t>
            </a:r>
            <a:r>
              <a:rPr lang="en-US" sz="4200" dirty="0" smtClean="0"/>
              <a:t> N. </a:t>
            </a:r>
            <a:r>
              <a:rPr lang="en-US" sz="4200" u="sng" dirty="0" err="1" smtClean="0">
                <a:solidFill>
                  <a:srgbClr val="0000FF"/>
                </a:solidFill>
              </a:rPr>
              <a:t>Standardised</a:t>
            </a:r>
            <a:r>
              <a:rPr lang="en-US" sz="4200" u="sng" dirty="0" smtClean="0">
                <a:solidFill>
                  <a:srgbClr val="0000FF"/>
                </a:solidFill>
              </a:rPr>
              <a:t> </a:t>
            </a:r>
            <a:r>
              <a:rPr lang="en-US" sz="4200" u="sng" dirty="0">
                <a:solidFill>
                  <a:srgbClr val="0000FF"/>
                </a:solidFill>
              </a:rPr>
              <a:t>virtual fracture clinic management of radiographically stable Weber B ankle fractures is safe, cost effective and </a:t>
            </a:r>
            <a:r>
              <a:rPr lang="en-US" sz="4200" u="sng" dirty="0" smtClean="0">
                <a:solidFill>
                  <a:srgbClr val="0000FF"/>
                </a:solidFill>
              </a:rPr>
              <a:t>reproducible</a:t>
            </a:r>
            <a:r>
              <a:rPr lang="en-US" sz="4200" dirty="0" smtClean="0"/>
              <a:t>. 2017, Oct(10) 2372-73.</a:t>
            </a:r>
          </a:p>
          <a:p>
            <a:r>
              <a:rPr lang="en-US" sz="4200" dirty="0" err="1" smtClean="0"/>
              <a:t>Jayaram</a:t>
            </a:r>
            <a:r>
              <a:rPr lang="en-US" sz="4200" dirty="0" smtClean="0"/>
              <a:t> PR et al 2014. </a:t>
            </a:r>
            <a:r>
              <a:rPr lang="en-US" sz="4200" u="sng" dirty="0" smtClean="0">
                <a:solidFill>
                  <a:srgbClr val="0000FF"/>
                </a:solidFill>
              </a:rPr>
              <a:t>A new “virtual” patient pathway for the management of radial head and neck fractures</a:t>
            </a:r>
            <a:r>
              <a:rPr lang="en-US" sz="4200" u="sng" dirty="0" smtClean="0"/>
              <a:t>.  </a:t>
            </a:r>
            <a:r>
              <a:rPr lang="en-US" sz="4200" dirty="0" err="1" smtClean="0"/>
              <a:t>Jounral</a:t>
            </a:r>
            <a:r>
              <a:rPr lang="en-US" sz="4200" dirty="0" smtClean="0"/>
              <a:t> of Shoulder and Elbow surgery. Mar 23 (3): 297-301.</a:t>
            </a:r>
          </a:p>
          <a:p>
            <a:r>
              <a:rPr lang="en-GB" sz="4200" dirty="0"/>
              <a:t>Brogan K, </a:t>
            </a:r>
            <a:r>
              <a:rPr lang="en-GB" sz="4200" dirty="0" smtClean="0"/>
              <a:t>et al </a:t>
            </a:r>
            <a:r>
              <a:rPr lang="en-GB" sz="4200" dirty="0" smtClean="0">
                <a:hlinkClick r:id="rId4"/>
              </a:rPr>
              <a:t>Virtual </a:t>
            </a:r>
            <a:r>
              <a:rPr lang="en-GB" sz="4200" dirty="0">
                <a:hlinkClick r:id="rId4"/>
              </a:rPr>
              <a:t>fracture clinic management of fifth metatarsal, including Jones', fractures is safe and </a:t>
            </a:r>
            <a:r>
              <a:rPr lang="en-GB" sz="4200" dirty="0" smtClean="0">
                <a:hlinkClick r:id="rId4"/>
              </a:rPr>
              <a:t>cost-effective</a:t>
            </a:r>
            <a:r>
              <a:rPr lang="en-GB" sz="4200" dirty="0" smtClean="0"/>
              <a:t> Injury</a:t>
            </a:r>
            <a:r>
              <a:rPr lang="en-GB" sz="4200" dirty="0"/>
              <a:t>. 2017 Apr;48(4):</a:t>
            </a:r>
            <a:r>
              <a:rPr lang="en-GB" sz="4200" dirty="0" smtClean="0"/>
              <a:t>966-970.</a:t>
            </a:r>
          </a:p>
          <a:p>
            <a:r>
              <a:rPr lang="en-GB" sz="4200" dirty="0" err="1"/>
              <a:t>Bellringer</a:t>
            </a:r>
            <a:r>
              <a:rPr lang="en-GB" sz="4200" dirty="0"/>
              <a:t> </a:t>
            </a:r>
            <a:r>
              <a:rPr lang="en-GB" sz="4200" dirty="0" smtClean="0"/>
              <a:t>SF et al </a:t>
            </a:r>
            <a:r>
              <a:rPr lang="en-GB" sz="4200" dirty="0" smtClean="0">
                <a:hlinkClick r:id="rId5"/>
              </a:rPr>
              <a:t>Standardised </a:t>
            </a:r>
            <a:r>
              <a:rPr lang="en-GB" sz="4200" dirty="0">
                <a:hlinkClick r:id="rId5"/>
              </a:rPr>
              <a:t>virtual fracture clinic management of radiographically stable Weber B ankle fractures is safe, cost effective and </a:t>
            </a:r>
            <a:r>
              <a:rPr lang="en-GB" sz="4200" dirty="0" smtClean="0">
                <a:hlinkClick r:id="rId5"/>
              </a:rPr>
              <a:t>reproducible.</a:t>
            </a:r>
            <a:r>
              <a:rPr lang="en-GB" sz="4200" dirty="0" smtClean="0"/>
              <a:t> Injury</a:t>
            </a:r>
            <a:r>
              <a:rPr lang="en-GB" sz="4200" dirty="0"/>
              <a:t>. 2017 Jul;48(7):</a:t>
            </a:r>
            <a:r>
              <a:rPr lang="en-GB" sz="4200" dirty="0" smtClean="0"/>
              <a:t>1670-1673</a:t>
            </a:r>
          </a:p>
          <a:p>
            <a:r>
              <a:rPr lang="en-GB" sz="4200" dirty="0"/>
              <a:t>Bhattacharyya R, </a:t>
            </a:r>
            <a:r>
              <a:rPr lang="en-GB" sz="4200" dirty="0" smtClean="0"/>
              <a:t>et al The </a:t>
            </a:r>
            <a:r>
              <a:rPr lang="en-GB" sz="4200" dirty="0"/>
              <a:t>virtual fracture clinic: Reducing unnecessary review of clavicle </a:t>
            </a:r>
            <a:r>
              <a:rPr lang="en-GB" sz="4200" dirty="0" smtClean="0"/>
              <a:t>fractures. Injury</a:t>
            </a:r>
            <a:r>
              <a:rPr lang="en-GB" sz="4200" dirty="0"/>
              <a:t>. 2017 Mar;48(3):</a:t>
            </a:r>
            <a:r>
              <a:rPr lang="en-GB" sz="4200" dirty="0" smtClean="0"/>
              <a:t>720-723</a:t>
            </a:r>
          </a:p>
          <a:p>
            <a:r>
              <a:rPr lang="en-US" sz="4200" dirty="0" err="1"/>
              <a:t>McKirdy</a:t>
            </a:r>
            <a:r>
              <a:rPr lang="en-US" sz="4200" dirty="0"/>
              <a:t> A, </a:t>
            </a:r>
            <a:r>
              <a:rPr lang="en-US" sz="4200" dirty="0" err="1"/>
              <a:t>Imbuldeniya</a:t>
            </a:r>
            <a:r>
              <a:rPr lang="en-US" sz="4200" dirty="0"/>
              <a:t> </a:t>
            </a:r>
            <a:r>
              <a:rPr lang="en-US" sz="4200" dirty="0" smtClean="0"/>
              <a:t>AM. </a:t>
            </a:r>
            <a:r>
              <a:rPr lang="en-US" sz="4200" dirty="0" smtClean="0">
                <a:hlinkClick r:id="rId6"/>
              </a:rPr>
              <a:t>The </a:t>
            </a:r>
            <a:r>
              <a:rPr lang="en-US" sz="4200" dirty="0">
                <a:hlinkClick r:id="rId6"/>
              </a:rPr>
              <a:t>clinical and cost effectiveness of a virtual fracture clinic service: An interrupted time series analysis and before-and-after </a:t>
            </a:r>
            <a:r>
              <a:rPr lang="en-US" sz="4200" dirty="0" smtClean="0">
                <a:hlinkClick r:id="rId6"/>
              </a:rPr>
              <a:t>comparison.</a:t>
            </a:r>
            <a:r>
              <a:rPr lang="en-US" sz="4200" dirty="0" smtClean="0"/>
              <a:t> Bone </a:t>
            </a:r>
            <a:r>
              <a:rPr lang="en-US" sz="4200" dirty="0"/>
              <a:t>Joint Res. 2017 May;6(5):</a:t>
            </a:r>
            <a:r>
              <a:rPr lang="en-US" sz="4200" dirty="0" smtClean="0"/>
              <a:t>259-269</a:t>
            </a:r>
          </a:p>
          <a:p>
            <a:r>
              <a:rPr lang="en-US" sz="4200" dirty="0"/>
              <a:t>McAuliffe O, </a:t>
            </a:r>
            <a:r>
              <a:rPr lang="en-US" sz="4200" dirty="0" err="1"/>
              <a:t>Lami</a:t>
            </a:r>
            <a:r>
              <a:rPr lang="en-US" sz="4200" dirty="0"/>
              <a:t> M, </a:t>
            </a:r>
            <a:r>
              <a:rPr lang="en-US" sz="4200" dirty="0" err="1"/>
              <a:t>Lami</a:t>
            </a:r>
            <a:r>
              <a:rPr lang="en-US" sz="4200" dirty="0"/>
              <a:t> </a:t>
            </a:r>
            <a:r>
              <a:rPr lang="en-US" sz="4200" dirty="0" smtClean="0"/>
              <a:t>T. </a:t>
            </a:r>
            <a:r>
              <a:rPr lang="en-US" sz="4200" dirty="0" smtClean="0">
                <a:hlinkClick r:id="rId7"/>
              </a:rPr>
              <a:t>The </a:t>
            </a:r>
            <a:r>
              <a:rPr lang="en-US" sz="4200" dirty="0">
                <a:hlinkClick r:id="rId7"/>
              </a:rPr>
              <a:t>impact of virtual fracture clinics on medical education - a medical student perspective</a:t>
            </a:r>
            <a:r>
              <a:rPr lang="en-US" sz="4200" dirty="0" smtClean="0">
                <a:hlinkClick r:id="rId7"/>
              </a:rPr>
              <a:t>.</a:t>
            </a:r>
            <a:r>
              <a:rPr lang="en-US" sz="4200" dirty="0"/>
              <a:t> Med </a:t>
            </a:r>
            <a:r>
              <a:rPr lang="en-US" sz="4200" dirty="0" err="1"/>
              <a:t>Educ</a:t>
            </a:r>
            <a:r>
              <a:rPr lang="en-US" sz="4200" dirty="0"/>
              <a:t> Online. 2016 Mar </a:t>
            </a:r>
            <a:r>
              <a:rPr lang="en-US" sz="4200" dirty="0" smtClean="0"/>
              <a:t>15;21</a:t>
            </a:r>
            <a:endParaRPr lang="en-GB" sz="4200" dirty="0"/>
          </a:p>
          <a:p>
            <a:endParaRPr lang="en-GB" dirty="0" smtClean="0"/>
          </a:p>
          <a:p>
            <a:endParaRPr lang="en-GB" dirty="0"/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3074" name="Picture 2" descr="C:\Users\vlyle\Documents\VFC\Guardian headlin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6" b="18339"/>
          <a:stretch/>
        </p:blipFill>
        <p:spPr bwMode="auto">
          <a:xfrm>
            <a:off x="4644008" y="1339840"/>
            <a:ext cx="4176464" cy="48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5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Physiotherapists with # experience</a:t>
            </a:r>
          </a:p>
          <a:p>
            <a:r>
              <a:rPr lang="en-GB" dirty="0" smtClean="0"/>
              <a:t>Give time for audit/evaluation and training</a:t>
            </a:r>
          </a:p>
          <a:p>
            <a:r>
              <a:rPr lang="en-GB" dirty="0" smtClean="0"/>
              <a:t>Standardised templates</a:t>
            </a:r>
          </a:p>
          <a:p>
            <a:r>
              <a:rPr lang="en-GB" dirty="0" smtClean="0"/>
              <a:t>Regional NW forum - data collection</a:t>
            </a:r>
          </a:p>
          <a:p>
            <a:r>
              <a:rPr lang="en-GB" dirty="0" smtClean="0"/>
              <a:t>National tariff?</a:t>
            </a:r>
          </a:p>
          <a:p>
            <a:r>
              <a:rPr lang="en-GB" dirty="0" smtClean="0"/>
              <a:t>NICE guidance – more pathways for simple fracture management</a:t>
            </a:r>
          </a:p>
          <a:p>
            <a:r>
              <a:rPr lang="en-GB" dirty="0" smtClean="0"/>
              <a:t>Centralised information leaflets/rehab advice</a:t>
            </a:r>
          </a:p>
          <a:p>
            <a:r>
              <a:rPr lang="en-GB" dirty="0" smtClean="0"/>
              <a:t>Digital solutions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65304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3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Thank you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86" y="6309320"/>
            <a:ext cx="6773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18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200" dirty="0">
              <a:solidFill>
                <a:srgbClr val="000000"/>
              </a:solidFill>
            </a:endParaRPr>
          </a:p>
          <a:p>
            <a:endParaRPr lang="en-GB" sz="1200" dirty="0"/>
          </a:p>
          <a:p>
            <a:r>
              <a:rPr lang="en-US" dirty="0"/>
              <a:t>Bolton MSK CATS </a:t>
            </a:r>
            <a:r>
              <a:rPr lang="en-US" dirty="0" smtClean="0"/>
              <a:t>2007 to 2014 </a:t>
            </a:r>
            <a:r>
              <a:rPr lang="en-US" dirty="0"/>
              <a:t>– band 8a </a:t>
            </a:r>
          </a:p>
          <a:p>
            <a:r>
              <a:rPr lang="en-GB" dirty="0" smtClean="0"/>
              <a:t>Bolton </a:t>
            </a:r>
            <a:r>
              <a:rPr lang="en-GB" dirty="0"/>
              <a:t>Fracture clinics -</a:t>
            </a:r>
            <a:r>
              <a:rPr lang="en-GB" dirty="0" smtClean="0"/>
              <a:t>2011 to 2014 </a:t>
            </a:r>
            <a:endParaRPr lang="en-GB" dirty="0"/>
          </a:p>
          <a:p>
            <a:r>
              <a:rPr lang="en-US" dirty="0" smtClean="0"/>
              <a:t>Started </a:t>
            </a:r>
            <a:r>
              <a:rPr lang="en-US" dirty="0"/>
              <a:t>SRFT Sept 2014 to </a:t>
            </a:r>
            <a:r>
              <a:rPr lang="en-US" dirty="0" smtClean="0"/>
              <a:t>start VFC 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in 4 # clinics per week. </a:t>
            </a:r>
          </a:p>
          <a:p>
            <a:r>
              <a:rPr lang="en-GB" dirty="0" smtClean="0"/>
              <a:t>Service development</a:t>
            </a:r>
            <a:endParaRPr lang="en-GB" dirty="0"/>
          </a:p>
          <a:p>
            <a:r>
              <a:rPr lang="en-GB" dirty="0" smtClean="0"/>
              <a:t>ED </a:t>
            </a:r>
            <a:r>
              <a:rPr lang="en-GB" dirty="0"/>
              <a:t>weekend rota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72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presentation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Overview of VFC</a:t>
            </a:r>
          </a:p>
          <a:p>
            <a:r>
              <a:rPr lang="en-GB" dirty="0" smtClean="0"/>
              <a:t>Results</a:t>
            </a:r>
          </a:p>
          <a:p>
            <a:r>
              <a:rPr lang="en-GB" dirty="0" smtClean="0"/>
              <a:t>Challenges</a:t>
            </a:r>
          </a:p>
          <a:p>
            <a:r>
              <a:rPr lang="en-GB" dirty="0" smtClean="0"/>
              <a:t>Successes</a:t>
            </a:r>
          </a:p>
          <a:p>
            <a:r>
              <a:rPr lang="en-GB" dirty="0" smtClean="0"/>
              <a:t>Future recommendations.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2211022"/>
            <a:ext cx="4035902" cy="33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09320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19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392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Virtual Fracture Clinic Model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28" y="6381328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28411" y="2296909"/>
            <a:ext cx="1749151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prstClr val="white"/>
                </a:solidFill>
              </a:rPr>
              <a:t>Exceptions:</a:t>
            </a:r>
          </a:p>
          <a:p>
            <a:r>
              <a:rPr lang="en-GB" sz="1100" dirty="0">
                <a:solidFill>
                  <a:prstClr val="white"/>
                </a:solidFill>
              </a:rPr>
              <a:t>Non English speaking</a:t>
            </a:r>
          </a:p>
          <a:p>
            <a:r>
              <a:rPr lang="en-GB" sz="1100" dirty="0">
                <a:solidFill>
                  <a:prstClr val="white"/>
                </a:solidFill>
              </a:rPr>
              <a:t>Deafness</a:t>
            </a:r>
          </a:p>
          <a:p>
            <a:r>
              <a:rPr lang="en-GB" sz="1100" dirty="0">
                <a:solidFill>
                  <a:prstClr val="white"/>
                </a:solidFill>
              </a:rPr>
              <a:t>Vulnerable patients</a:t>
            </a:r>
          </a:p>
          <a:p>
            <a:r>
              <a:rPr lang="en-GB" sz="1100" dirty="0">
                <a:solidFill>
                  <a:prstClr val="white"/>
                </a:solidFill>
              </a:rPr>
              <a:t>Phoneless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26078" y="1844824"/>
            <a:ext cx="2261746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6078" y="1844824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7363" y="3386854"/>
            <a:ext cx="0" cy="273630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55576" y="6125621"/>
            <a:ext cx="3256396" cy="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011972" y="5461843"/>
            <a:ext cx="0" cy="66377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070551" y="1920094"/>
            <a:ext cx="1913780" cy="161606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94" y="2125013"/>
            <a:ext cx="18113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5076056" y="1844824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2627784" y="2296909"/>
            <a:ext cx="360040" cy="746936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55660" y="3043845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prstClr val="black"/>
                </a:solidFill>
              </a:rPr>
              <a:t>2% Re-attendance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79712" y="3305455"/>
            <a:ext cx="504056" cy="105964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54755" y="921637"/>
            <a:ext cx="6289675" cy="4600576"/>
            <a:chOff x="1024" y="624"/>
            <a:chExt cx="3962" cy="289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24" y="671"/>
              <a:ext cx="3958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238" y="624"/>
              <a:ext cx="11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325" y="624"/>
              <a:ext cx="32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628" y="624"/>
              <a:ext cx="17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773" y="624"/>
              <a:ext cx="119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                                                   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971" y="624"/>
              <a:ext cx="42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374" y="624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899" y="810"/>
              <a:ext cx="1284" cy="759"/>
            </a:xfrm>
            <a:custGeom>
              <a:avLst/>
              <a:gdLst>
                <a:gd name="T0" fmla="*/ 0 w 14750"/>
                <a:gd name="T1" fmla="*/ 1317 h 7900"/>
                <a:gd name="T2" fmla="*/ 1317 w 14750"/>
                <a:gd name="T3" fmla="*/ 0 h 7900"/>
                <a:gd name="T4" fmla="*/ 13434 w 14750"/>
                <a:gd name="T5" fmla="*/ 0 h 7900"/>
                <a:gd name="T6" fmla="*/ 14750 w 14750"/>
                <a:gd name="T7" fmla="*/ 1317 h 7900"/>
                <a:gd name="T8" fmla="*/ 14750 w 14750"/>
                <a:gd name="T9" fmla="*/ 6584 h 7900"/>
                <a:gd name="T10" fmla="*/ 13434 w 14750"/>
                <a:gd name="T11" fmla="*/ 7900 h 7900"/>
                <a:gd name="T12" fmla="*/ 1317 w 14750"/>
                <a:gd name="T13" fmla="*/ 7900 h 7900"/>
                <a:gd name="T14" fmla="*/ 0 w 14750"/>
                <a:gd name="T15" fmla="*/ 6584 h 7900"/>
                <a:gd name="T16" fmla="*/ 0 w 14750"/>
                <a:gd name="T17" fmla="*/ 1317 h 7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50" h="7900">
                  <a:moveTo>
                    <a:pt x="0" y="1317"/>
                  </a:moveTo>
                  <a:cubicBezTo>
                    <a:pt x="0" y="590"/>
                    <a:pt x="590" y="0"/>
                    <a:pt x="1317" y="0"/>
                  </a:cubicBezTo>
                  <a:lnTo>
                    <a:pt x="13434" y="0"/>
                  </a:lnTo>
                  <a:cubicBezTo>
                    <a:pt x="14161" y="0"/>
                    <a:pt x="14750" y="590"/>
                    <a:pt x="14750" y="1317"/>
                  </a:cubicBezTo>
                  <a:lnTo>
                    <a:pt x="14750" y="6584"/>
                  </a:lnTo>
                  <a:cubicBezTo>
                    <a:pt x="14750" y="7311"/>
                    <a:pt x="14161" y="7900"/>
                    <a:pt x="13434" y="7900"/>
                  </a:cubicBezTo>
                  <a:lnTo>
                    <a:pt x="1317" y="7900"/>
                  </a:lnTo>
                  <a:cubicBezTo>
                    <a:pt x="590" y="7900"/>
                    <a:pt x="0" y="7311"/>
                    <a:pt x="0" y="6584"/>
                  </a:cubicBezTo>
                  <a:lnTo>
                    <a:pt x="0" y="1317"/>
                  </a:lnTo>
                  <a:close/>
                </a:path>
              </a:pathLst>
            </a:custGeom>
            <a:solidFill>
              <a:srgbClr val="B2BCB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	</a:t>
              </a:r>
              <a:r>
                <a:rPr lang="en-GB" dirty="0" smtClean="0"/>
                <a:t>						ED</a:t>
              </a:r>
              <a:endParaRPr lang="en-GB" dirty="0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185" y="943"/>
              <a:ext cx="32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2464" y="943"/>
              <a:ext cx="64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admitted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2192" y="1136"/>
              <a:ext cx="88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fractures/STIs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2976" y="1136"/>
              <a:ext cx="10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3480" y="933"/>
              <a:ext cx="1506" cy="513"/>
            </a:xfrm>
            <a:prstGeom prst="ellipse">
              <a:avLst/>
            </a:pr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Rectangle 20"/>
            <p:cNvSpPr>
              <a:spLocks noChangeArrowheads="1"/>
            </p:cNvSpPr>
            <p:nvPr/>
          </p:nvSpPr>
          <p:spPr bwMode="auto">
            <a:xfrm>
              <a:off x="3987" y="996"/>
              <a:ext cx="51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en-US" sz="1300" dirty="0" smtClean="0">
                  <a:solidFill>
                    <a:srgbClr val="000000"/>
                  </a:solidFill>
                  <a:latin typeface="Calibri" pitchFamily="34" charset="0"/>
                </a:rPr>
                <a:t>DISCHARGE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The 6</a:t>
              </a:r>
            </a:p>
          </p:txBody>
        </p:sp>
        <p:sp>
          <p:nvSpPr>
            <p:cNvPr id="1025" name="Rectangle 21"/>
            <p:cNvSpPr>
              <a:spLocks noChangeArrowheads="1"/>
            </p:cNvSpPr>
            <p:nvPr/>
          </p:nvSpPr>
          <p:spPr bwMode="auto">
            <a:xfrm>
              <a:off x="3794" y="114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Rectangle 22"/>
            <p:cNvSpPr>
              <a:spLocks noChangeArrowheads="1"/>
            </p:cNvSpPr>
            <p:nvPr/>
          </p:nvSpPr>
          <p:spPr bwMode="auto">
            <a:xfrm>
              <a:off x="4506" y="114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23"/>
            <p:cNvSpPr>
              <a:spLocks noChangeArrowheads="1"/>
            </p:cNvSpPr>
            <p:nvPr/>
          </p:nvSpPr>
          <p:spPr bwMode="auto">
            <a:xfrm>
              <a:off x="4538" y="1142"/>
              <a:ext cx="7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Freeform 24"/>
            <p:cNvSpPr>
              <a:spLocks/>
            </p:cNvSpPr>
            <p:nvPr/>
          </p:nvSpPr>
          <p:spPr bwMode="auto">
            <a:xfrm>
              <a:off x="2042" y="1815"/>
              <a:ext cx="1122" cy="843"/>
            </a:xfrm>
            <a:custGeom>
              <a:avLst/>
              <a:gdLst>
                <a:gd name="T0" fmla="*/ 0 w 1122"/>
                <a:gd name="T1" fmla="*/ 843 h 843"/>
                <a:gd name="T2" fmla="*/ 561 w 1122"/>
                <a:gd name="T3" fmla="*/ 0 h 843"/>
                <a:gd name="T4" fmla="*/ 1122 w 1122"/>
                <a:gd name="T5" fmla="*/ 843 h 843"/>
                <a:gd name="T6" fmla="*/ 0 w 1122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2" h="843">
                  <a:moveTo>
                    <a:pt x="0" y="843"/>
                  </a:moveTo>
                  <a:lnTo>
                    <a:pt x="561" y="0"/>
                  </a:lnTo>
                  <a:lnTo>
                    <a:pt x="1122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25"/>
            <p:cNvSpPr>
              <a:spLocks/>
            </p:cNvSpPr>
            <p:nvPr/>
          </p:nvSpPr>
          <p:spPr bwMode="auto">
            <a:xfrm>
              <a:off x="2034" y="1806"/>
              <a:ext cx="1122" cy="843"/>
            </a:xfrm>
            <a:custGeom>
              <a:avLst/>
              <a:gdLst>
                <a:gd name="T0" fmla="*/ 0 w 1122"/>
                <a:gd name="T1" fmla="*/ 843 h 843"/>
                <a:gd name="T2" fmla="*/ 561 w 1122"/>
                <a:gd name="T3" fmla="*/ 0 h 843"/>
                <a:gd name="T4" fmla="*/ 1122 w 1122"/>
                <a:gd name="T5" fmla="*/ 843 h 843"/>
                <a:gd name="T6" fmla="*/ 0 w 1122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2" h="843">
                  <a:moveTo>
                    <a:pt x="0" y="843"/>
                  </a:moveTo>
                  <a:lnTo>
                    <a:pt x="561" y="0"/>
                  </a:lnTo>
                  <a:lnTo>
                    <a:pt x="1122" y="843"/>
                  </a:lnTo>
                  <a:lnTo>
                    <a:pt x="0" y="843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Rectangle 26"/>
            <p:cNvSpPr>
              <a:spLocks noChangeArrowheads="1"/>
            </p:cNvSpPr>
            <p:nvPr/>
          </p:nvSpPr>
          <p:spPr bwMode="auto">
            <a:xfrm>
              <a:off x="2383" y="2132"/>
              <a:ext cx="439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VFC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 pitchFamily="34" charset="0"/>
                </a:rPr>
                <a:t>Consultant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27"/>
            <p:cNvSpPr>
              <a:spLocks noChangeArrowheads="1"/>
            </p:cNvSpPr>
            <p:nvPr/>
          </p:nvSpPr>
          <p:spPr bwMode="auto">
            <a:xfrm>
              <a:off x="2813" y="2255"/>
              <a:ext cx="20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28"/>
            <p:cNvSpPr>
              <a:spLocks noChangeArrowheads="1"/>
            </p:cNvSpPr>
            <p:nvPr/>
          </p:nvSpPr>
          <p:spPr bwMode="auto">
            <a:xfrm>
              <a:off x="1073" y="2836"/>
              <a:ext cx="896" cy="6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Rectangle 29"/>
            <p:cNvSpPr>
              <a:spLocks noChangeArrowheads="1"/>
            </p:cNvSpPr>
            <p:nvPr/>
          </p:nvSpPr>
          <p:spPr bwMode="auto">
            <a:xfrm>
              <a:off x="1073" y="2836"/>
              <a:ext cx="896" cy="635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Rectangle 30"/>
            <p:cNvSpPr>
              <a:spLocks noChangeArrowheads="1"/>
            </p:cNvSpPr>
            <p:nvPr/>
          </p:nvSpPr>
          <p:spPr bwMode="auto">
            <a:xfrm>
              <a:off x="1125" y="2977"/>
              <a:ext cx="61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 Discharge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31"/>
            <p:cNvSpPr>
              <a:spLocks noChangeArrowheads="1"/>
            </p:cNvSpPr>
            <p:nvPr/>
          </p:nvSpPr>
          <p:spPr bwMode="auto">
            <a:xfrm>
              <a:off x="1917" y="3000"/>
              <a:ext cx="7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32"/>
            <p:cNvSpPr>
              <a:spLocks noChangeArrowheads="1"/>
            </p:cNvSpPr>
            <p:nvPr/>
          </p:nvSpPr>
          <p:spPr bwMode="auto">
            <a:xfrm>
              <a:off x="1143" y="314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33"/>
            <p:cNvSpPr>
              <a:spLocks noChangeArrowheads="1"/>
            </p:cNvSpPr>
            <p:nvPr/>
          </p:nvSpPr>
          <p:spPr bwMode="auto">
            <a:xfrm>
              <a:off x="1195" y="3140"/>
              <a:ext cx="79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phone call with </a:t>
              </a:r>
              <a:r>
                <a:rPr kumimoji="0" lang="en-US" altLang="en-US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AP 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35"/>
            <p:cNvSpPr>
              <a:spLocks noChangeArrowheads="1"/>
            </p:cNvSpPr>
            <p:nvPr/>
          </p:nvSpPr>
          <p:spPr bwMode="auto">
            <a:xfrm>
              <a:off x="1899" y="3140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36"/>
            <p:cNvSpPr>
              <a:spLocks noChangeArrowheads="1"/>
            </p:cNvSpPr>
            <p:nvPr/>
          </p:nvSpPr>
          <p:spPr bwMode="auto">
            <a:xfrm>
              <a:off x="2082" y="2828"/>
              <a:ext cx="948" cy="643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Rectangle 37"/>
            <p:cNvSpPr>
              <a:spLocks noChangeArrowheads="1"/>
            </p:cNvSpPr>
            <p:nvPr/>
          </p:nvSpPr>
          <p:spPr bwMode="auto">
            <a:xfrm>
              <a:off x="2082" y="2828"/>
              <a:ext cx="948" cy="643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Rectangle 38"/>
            <p:cNvSpPr>
              <a:spLocks noChangeArrowheads="1"/>
            </p:cNvSpPr>
            <p:nvPr/>
          </p:nvSpPr>
          <p:spPr bwMode="auto">
            <a:xfrm>
              <a:off x="2200" y="3038"/>
              <a:ext cx="7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Speciality</a:t>
              </a: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general # clinic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39"/>
            <p:cNvSpPr>
              <a:spLocks noChangeArrowheads="1"/>
            </p:cNvSpPr>
            <p:nvPr/>
          </p:nvSpPr>
          <p:spPr bwMode="auto">
            <a:xfrm>
              <a:off x="2913" y="3038"/>
              <a:ext cx="9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40"/>
            <p:cNvSpPr>
              <a:spLocks noChangeArrowheads="1"/>
            </p:cNvSpPr>
            <p:nvPr/>
          </p:nvSpPr>
          <p:spPr bwMode="auto">
            <a:xfrm>
              <a:off x="3156" y="2828"/>
              <a:ext cx="914" cy="64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Rectangle 41"/>
            <p:cNvSpPr>
              <a:spLocks noChangeArrowheads="1"/>
            </p:cNvSpPr>
            <p:nvPr/>
          </p:nvSpPr>
          <p:spPr bwMode="auto">
            <a:xfrm>
              <a:off x="3156" y="2828"/>
              <a:ext cx="914" cy="643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Rectangle 42"/>
            <p:cNvSpPr>
              <a:spLocks noChangeArrowheads="1"/>
            </p:cNvSpPr>
            <p:nvPr/>
          </p:nvSpPr>
          <p:spPr bwMode="auto">
            <a:xfrm>
              <a:off x="3215" y="2956"/>
              <a:ext cx="91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Advanced Physio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43"/>
            <p:cNvSpPr>
              <a:spLocks noChangeArrowheads="1"/>
            </p:cNvSpPr>
            <p:nvPr/>
          </p:nvSpPr>
          <p:spPr bwMode="auto">
            <a:xfrm>
              <a:off x="3409" y="3119"/>
              <a:ext cx="48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led clinic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44"/>
            <p:cNvSpPr>
              <a:spLocks noChangeArrowheads="1"/>
            </p:cNvSpPr>
            <p:nvPr/>
          </p:nvSpPr>
          <p:spPr bwMode="auto">
            <a:xfrm>
              <a:off x="3819" y="3119"/>
              <a:ext cx="9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46"/>
            <p:cNvSpPr>
              <a:spLocks noEditPoints="1"/>
            </p:cNvSpPr>
            <p:nvPr/>
          </p:nvSpPr>
          <p:spPr bwMode="auto">
            <a:xfrm>
              <a:off x="1816" y="2643"/>
              <a:ext cx="240" cy="193"/>
            </a:xfrm>
            <a:custGeom>
              <a:avLst/>
              <a:gdLst>
                <a:gd name="T0" fmla="*/ 2631 w 2756"/>
                <a:gd name="T1" fmla="*/ 0 h 2229"/>
                <a:gd name="T2" fmla="*/ 93 w 2756"/>
                <a:gd name="T3" fmla="*/ 2027 h 2229"/>
                <a:gd name="T4" fmla="*/ 218 w 2756"/>
                <a:gd name="T5" fmla="*/ 2183 h 2229"/>
                <a:gd name="T6" fmla="*/ 2756 w 2756"/>
                <a:gd name="T7" fmla="*/ 157 h 2229"/>
                <a:gd name="T8" fmla="*/ 2631 w 2756"/>
                <a:gd name="T9" fmla="*/ 0 h 2229"/>
                <a:gd name="T10" fmla="*/ 313 w 2756"/>
                <a:gd name="T11" fmla="*/ 1421 h 2229"/>
                <a:gd name="T12" fmla="*/ 0 w 2756"/>
                <a:gd name="T13" fmla="*/ 2229 h 2229"/>
                <a:gd name="T14" fmla="*/ 857 w 2756"/>
                <a:gd name="T15" fmla="*/ 2103 h 2229"/>
                <a:gd name="T16" fmla="*/ 941 w 2756"/>
                <a:gd name="T17" fmla="*/ 1990 h 2229"/>
                <a:gd name="T18" fmla="*/ 828 w 2756"/>
                <a:gd name="T19" fmla="*/ 1905 h 2229"/>
                <a:gd name="T20" fmla="*/ 141 w 2756"/>
                <a:gd name="T21" fmla="*/ 2006 h 2229"/>
                <a:gd name="T22" fmla="*/ 248 w 2756"/>
                <a:gd name="T23" fmla="*/ 2141 h 2229"/>
                <a:gd name="T24" fmla="*/ 499 w 2756"/>
                <a:gd name="T25" fmla="*/ 1493 h 2229"/>
                <a:gd name="T26" fmla="*/ 442 w 2756"/>
                <a:gd name="T27" fmla="*/ 1364 h 2229"/>
                <a:gd name="T28" fmla="*/ 313 w 2756"/>
                <a:gd name="T29" fmla="*/ 1421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6" h="2229">
                  <a:moveTo>
                    <a:pt x="2631" y="0"/>
                  </a:moveTo>
                  <a:lnTo>
                    <a:pt x="93" y="2027"/>
                  </a:lnTo>
                  <a:lnTo>
                    <a:pt x="218" y="2183"/>
                  </a:lnTo>
                  <a:lnTo>
                    <a:pt x="2756" y="157"/>
                  </a:lnTo>
                  <a:lnTo>
                    <a:pt x="2631" y="0"/>
                  </a:lnTo>
                  <a:close/>
                  <a:moveTo>
                    <a:pt x="313" y="1421"/>
                  </a:moveTo>
                  <a:lnTo>
                    <a:pt x="0" y="2229"/>
                  </a:lnTo>
                  <a:lnTo>
                    <a:pt x="857" y="2103"/>
                  </a:lnTo>
                  <a:cubicBezTo>
                    <a:pt x="912" y="2095"/>
                    <a:pt x="949" y="2044"/>
                    <a:pt x="941" y="1990"/>
                  </a:cubicBezTo>
                  <a:cubicBezTo>
                    <a:pt x="933" y="1935"/>
                    <a:pt x="883" y="1897"/>
                    <a:pt x="828" y="1905"/>
                  </a:cubicBezTo>
                  <a:lnTo>
                    <a:pt x="141" y="2006"/>
                  </a:lnTo>
                  <a:lnTo>
                    <a:pt x="248" y="2141"/>
                  </a:lnTo>
                  <a:lnTo>
                    <a:pt x="499" y="1493"/>
                  </a:lnTo>
                  <a:cubicBezTo>
                    <a:pt x="519" y="1442"/>
                    <a:pt x="493" y="1384"/>
                    <a:pt x="442" y="1364"/>
                  </a:cubicBezTo>
                  <a:cubicBezTo>
                    <a:pt x="390" y="1344"/>
                    <a:pt x="332" y="1369"/>
                    <a:pt x="313" y="142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47"/>
            <p:cNvSpPr>
              <a:spLocks noEditPoints="1"/>
            </p:cNvSpPr>
            <p:nvPr/>
          </p:nvSpPr>
          <p:spPr bwMode="auto">
            <a:xfrm>
              <a:off x="2572" y="2649"/>
              <a:ext cx="81" cy="179"/>
            </a:xfrm>
            <a:custGeom>
              <a:avLst/>
              <a:gdLst>
                <a:gd name="T0" fmla="*/ 564 w 929"/>
                <a:gd name="T1" fmla="*/ 0 h 2051"/>
                <a:gd name="T2" fmla="*/ 564 w 929"/>
                <a:gd name="T3" fmla="*/ 1852 h 2051"/>
                <a:gd name="T4" fmla="*/ 364 w 929"/>
                <a:gd name="T5" fmla="*/ 1852 h 2051"/>
                <a:gd name="T6" fmla="*/ 364 w 929"/>
                <a:gd name="T7" fmla="*/ 0 h 2051"/>
                <a:gd name="T8" fmla="*/ 564 w 929"/>
                <a:gd name="T9" fmla="*/ 0 h 2051"/>
                <a:gd name="T10" fmla="*/ 901 w 929"/>
                <a:gd name="T11" fmla="*/ 1303 h 2051"/>
                <a:gd name="T12" fmla="*/ 464 w 929"/>
                <a:gd name="T13" fmla="*/ 2051 h 2051"/>
                <a:gd name="T14" fmla="*/ 28 w 929"/>
                <a:gd name="T15" fmla="*/ 1303 h 2051"/>
                <a:gd name="T16" fmla="*/ 64 w 929"/>
                <a:gd name="T17" fmla="*/ 1166 h 2051"/>
                <a:gd name="T18" fmla="*/ 201 w 929"/>
                <a:gd name="T19" fmla="*/ 1202 h 2051"/>
                <a:gd name="T20" fmla="*/ 551 w 929"/>
                <a:gd name="T21" fmla="*/ 1802 h 2051"/>
                <a:gd name="T22" fmla="*/ 378 w 929"/>
                <a:gd name="T23" fmla="*/ 1802 h 2051"/>
                <a:gd name="T24" fmla="*/ 728 w 929"/>
                <a:gd name="T25" fmla="*/ 1202 h 2051"/>
                <a:gd name="T26" fmla="*/ 865 w 929"/>
                <a:gd name="T27" fmla="*/ 1166 h 2051"/>
                <a:gd name="T28" fmla="*/ 901 w 929"/>
                <a:gd name="T29" fmla="*/ 1303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9" h="2051">
                  <a:moveTo>
                    <a:pt x="564" y="0"/>
                  </a:moveTo>
                  <a:lnTo>
                    <a:pt x="564" y="1852"/>
                  </a:lnTo>
                  <a:lnTo>
                    <a:pt x="364" y="1852"/>
                  </a:lnTo>
                  <a:lnTo>
                    <a:pt x="364" y="0"/>
                  </a:lnTo>
                  <a:lnTo>
                    <a:pt x="564" y="0"/>
                  </a:lnTo>
                  <a:close/>
                  <a:moveTo>
                    <a:pt x="901" y="1303"/>
                  </a:moveTo>
                  <a:lnTo>
                    <a:pt x="464" y="2051"/>
                  </a:lnTo>
                  <a:lnTo>
                    <a:pt x="28" y="1303"/>
                  </a:lnTo>
                  <a:cubicBezTo>
                    <a:pt x="0" y="1255"/>
                    <a:pt x="16" y="1194"/>
                    <a:pt x="64" y="1166"/>
                  </a:cubicBezTo>
                  <a:cubicBezTo>
                    <a:pt x="112" y="1138"/>
                    <a:pt x="173" y="1154"/>
                    <a:pt x="201" y="1202"/>
                  </a:cubicBezTo>
                  <a:lnTo>
                    <a:pt x="551" y="1802"/>
                  </a:lnTo>
                  <a:lnTo>
                    <a:pt x="378" y="1802"/>
                  </a:lnTo>
                  <a:lnTo>
                    <a:pt x="728" y="1202"/>
                  </a:lnTo>
                  <a:cubicBezTo>
                    <a:pt x="756" y="1154"/>
                    <a:pt x="817" y="1138"/>
                    <a:pt x="865" y="1166"/>
                  </a:cubicBezTo>
                  <a:cubicBezTo>
                    <a:pt x="913" y="1194"/>
                    <a:pt x="929" y="1255"/>
                    <a:pt x="901" y="1303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48"/>
            <p:cNvSpPr>
              <a:spLocks noEditPoints="1"/>
            </p:cNvSpPr>
            <p:nvPr/>
          </p:nvSpPr>
          <p:spPr bwMode="auto">
            <a:xfrm>
              <a:off x="3152" y="2642"/>
              <a:ext cx="313" cy="186"/>
            </a:xfrm>
            <a:custGeom>
              <a:avLst/>
              <a:gdLst>
                <a:gd name="T0" fmla="*/ 100 w 3601"/>
                <a:gd name="T1" fmla="*/ 0 h 2141"/>
                <a:gd name="T2" fmla="*/ 3479 w 3601"/>
                <a:gd name="T3" fmla="*/ 1951 h 2141"/>
                <a:gd name="T4" fmla="*/ 3379 w 3601"/>
                <a:gd name="T5" fmla="*/ 2124 h 2141"/>
                <a:gd name="T6" fmla="*/ 0 w 3601"/>
                <a:gd name="T7" fmla="*/ 173 h 2141"/>
                <a:gd name="T8" fmla="*/ 100 w 3601"/>
                <a:gd name="T9" fmla="*/ 0 h 2141"/>
                <a:gd name="T10" fmla="*/ 3171 w 3601"/>
                <a:gd name="T11" fmla="*/ 1385 h 2141"/>
                <a:gd name="T12" fmla="*/ 3601 w 3601"/>
                <a:gd name="T13" fmla="*/ 2137 h 2141"/>
                <a:gd name="T14" fmla="*/ 2735 w 3601"/>
                <a:gd name="T15" fmla="*/ 2140 h 2141"/>
                <a:gd name="T16" fmla="*/ 2634 w 3601"/>
                <a:gd name="T17" fmla="*/ 2041 h 2141"/>
                <a:gd name="T18" fmla="*/ 2734 w 3601"/>
                <a:gd name="T19" fmla="*/ 1940 h 2141"/>
                <a:gd name="T20" fmla="*/ 3429 w 3601"/>
                <a:gd name="T21" fmla="*/ 1937 h 2141"/>
                <a:gd name="T22" fmla="*/ 3342 w 3601"/>
                <a:gd name="T23" fmla="*/ 2087 h 2141"/>
                <a:gd name="T24" fmla="*/ 2998 w 3601"/>
                <a:gd name="T25" fmla="*/ 1484 h 2141"/>
                <a:gd name="T26" fmla="*/ 3035 w 3601"/>
                <a:gd name="T27" fmla="*/ 1347 h 2141"/>
                <a:gd name="T28" fmla="*/ 3171 w 3601"/>
                <a:gd name="T29" fmla="*/ 1385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1" h="2141">
                  <a:moveTo>
                    <a:pt x="100" y="0"/>
                  </a:moveTo>
                  <a:lnTo>
                    <a:pt x="3479" y="1951"/>
                  </a:lnTo>
                  <a:lnTo>
                    <a:pt x="3379" y="2124"/>
                  </a:lnTo>
                  <a:lnTo>
                    <a:pt x="0" y="173"/>
                  </a:lnTo>
                  <a:lnTo>
                    <a:pt x="100" y="0"/>
                  </a:lnTo>
                  <a:close/>
                  <a:moveTo>
                    <a:pt x="3171" y="1385"/>
                  </a:moveTo>
                  <a:lnTo>
                    <a:pt x="3601" y="2137"/>
                  </a:lnTo>
                  <a:lnTo>
                    <a:pt x="2735" y="2140"/>
                  </a:lnTo>
                  <a:cubicBezTo>
                    <a:pt x="2680" y="2141"/>
                    <a:pt x="2635" y="2096"/>
                    <a:pt x="2634" y="2041"/>
                  </a:cubicBezTo>
                  <a:cubicBezTo>
                    <a:pt x="2634" y="1986"/>
                    <a:pt x="2679" y="1941"/>
                    <a:pt x="2734" y="1940"/>
                  </a:cubicBezTo>
                  <a:lnTo>
                    <a:pt x="3429" y="1937"/>
                  </a:lnTo>
                  <a:lnTo>
                    <a:pt x="3342" y="2087"/>
                  </a:lnTo>
                  <a:lnTo>
                    <a:pt x="2998" y="1484"/>
                  </a:lnTo>
                  <a:cubicBezTo>
                    <a:pt x="2970" y="1436"/>
                    <a:pt x="2987" y="1375"/>
                    <a:pt x="3035" y="1347"/>
                  </a:cubicBezTo>
                  <a:cubicBezTo>
                    <a:pt x="3083" y="1320"/>
                    <a:pt x="3144" y="1337"/>
                    <a:pt x="3171" y="138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Down Arrow 18"/>
          <p:cNvSpPr/>
          <p:nvPr/>
        </p:nvSpPr>
        <p:spPr>
          <a:xfrm>
            <a:off x="4026831" y="2407536"/>
            <a:ext cx="243771" cy="3905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740856" y="2992422"/>
            <a:ext cx="121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times per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48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VFC overview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3317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Patient centred</a:t>
            </a: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A </a:t>
            </a:r>
            <a:r>
              <a:rPr lang="en-GB" dirty="0">
                <a:solidFill>
                  <a:srgbClr val="000000"/>
                </a:solidFill>
              </a:rPr>
              <a:t>decision making centre for non-admitted fractures</a:t>
            </a:r>
            <a:endParaRPr lang="en-GB" sz="20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</a:rPr>
              <a:t>Reduces physical attendances at the Fracture Clinic</a:t>
            </a:r>
            <a:endParaRPr lang="en-GB" sz="20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Simple, stable injuries are managed quickly and efficiently</a:t>
            </a:r>
            <a:endParaRPr lang="en-GB" sz="20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Consultant/AP physio led</a:t>
            </a:r>
            <a:endParaRPr lang="en-GB" sz="20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Face-to-face review is timely, by the correct team: no wasted encounters</a:t>
            </a:r>
            <a:endParaRPr lang="en-GB" sz="20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Meets </a:t>
            </a:r>
            <a:r>
              <a:rPr lang="en-US" dirty="0">
                <a:solidFill>
                  <a:srgbClr val="000000"/>
                </a:solidFill>
              </a:rPr>
              <a:t>BOAST standards for fracture care</a:t>
            </a:r>
            <a:endParaRPr lang="en-GB" sz="20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Consistent </a:t>
            </a:r>
            <a:r>
              <a:rPr lang="en-US" dirty="0">
                <a:solidFill>
                  <a:srgbClr val="000000"/>
                </a:solidFill>
              </a:rPr>
              <a:t>patient care</a:t>
            </a:r>
            <a:endParaRPr lang="en-GB" sz="20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High levels of patient satisfaction</a:t>
            </a:r>
            <a:endParaRPr lang="en-GB" sz="20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Training and support of junior medical staff is enhanced</a:t>
            </a:r>
            <a:endParaRPr lang="en-GB" sz="2000" dirty="0">
              <a:latin typeface="Times New Roman"/>
              <a:ea typeface="Times New Roman"/>
              <a:cs typeface="Times New Roman"/>
            </a:endParaRP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50" y="6093296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2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VFC discharge process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discharge letter is dictated by consultant</a:t>
            </a:r>
          </a:p>
          <a:p>
            <a:r>
              <a:rPr lang="en-GB" dirty="0" smtClean="0"/>
              <a:t>AP calls patient – experience important.</a:t>
            </a:r>
          </a:p>
          <a:p>
            <a:r>
              <a:rPr lang="en-GB" dirty="0" smtClean="0"/>
              <a:t>Any concerns a face to face # clinic </a:t>
            </a:r>
            <a:r>
              <a:rPr lang="en-GB" dirty="0" err="1" smtClean="0"/>
              <a:t>appt</a:t>
            </a:r>
            <a:r>
              <a:rPr lang="en-GB" dirty="0" smtClean="0"/>
              <a:t> is made</a:t>
            </a:r>
          </a:p>
          <a:p>
            <a:r>
              <a:rPr lang="en-GB" dirty="0" smtClean="0"/>
              <a:t>Pt always gets opportunity to ask questions</a:t>
            </a:r>
          </a:p>
          <a:p>
            <a:r>
              <a:rPr lang="en-GB" dirty="0" smtClean="0"/>
              <a:t>Pt always has ‘hotline’ number to call/opt in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</a:rPr>
              <a:t>‘</a:t>
            </a:r>
            <a:r>
              <a:rPr lang="en-GB" dirty="0" smtClean="0">
                <a:solidFill>
                  <a:srgbClr val="0070C0"/>
                </a:solidFill>
              </a:rPr>
              <a:t>Shift </a:t>
            </a:r>
            <a:r>
              <a:rPr lang="en-GB" dirty="0">
                <a:solidFill>
                  <a:srgbClr val="0070C0"/>
                </a:solidFill>
              </a:rPr>
              <a:t>the locus of control’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50" y="6093296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0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chemeClr val="accent1"/>
                </a:solidFill>
              </a:rPr>
              <a:t>Sharing Best Practice – a Glasgow model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A number of trusts around the UK have implemented the new model in some form:</a:t>
            </a:r>
          </a:p>
          <a:p>
            <a:endParaRPr lang="en-US" sz="2000" dirty="0">
              <a:solidFill>
                <a:srgbClr val="92D050"/>
              </a:solidFill>
            </a:endParaRPr>
          </a:p>
          <a:p>
            <a:r>
              <a:rPr lang="en-US" sz="2000" b="1" dirty="0" smtClean="0">
                <a:solidFill>
                  <a:srgbClr val="92D050"/>
                </a:solidFill>
              </a:rPr>
              <a:t>Fully implemented the principles of Fracture Clinic Redesign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I</a:t>
            </a:r>
            <a:r>
              <a:rPr lang="en-US" sz="2000" b="1" dirty="0" smtClean="0">
                <a:solidFill>
                  <a:srgbClr val="FFC000"/>
                </a:solidFill>
              </a:rPr>
              <a:t>ntroduced the leaflets in the ED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Other units are planning a redesign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Initial Enquiries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Enquiries and visits to SRFT include: </a:t>
            </a:r>
            <a:r>
              <a:rPr lang="en-US" sz="2000" b="1" dirty="0" err="1" smtClean="0">
                <a:solidFill>
                  <a:srgbClr val="FF0000"/>
                </a:solidFill>
              </a:rPr>
              <a:t>Pennine</a:t>
            </a:r>
            <a:r>
              <a:rPr lang="en-US" sz="2000" b="1" dirty="0" smtClean="0">
                <a:solidFill>
                  <a:srgbClr val="FF0000"/>
                </a:solidFill>
              </a:rPr>
              <a:t>, Derby, Liverpool, </a:t>
            </a:r>
            <a:r>
              <a:rPr lang="en-US" sz="2000" b="1" dirty="0" err="1" smtClean="0">
                <a:solidFill>
                  <a:srgbClr val="FF0000"/>
                </a:solidFill>
              </a:rPr>
              <a:t>Thameside</a:t>
            </a:r>
            <a:r>
              <a:rPr lang="en-US" sz="2000" b="1" dirty="0" smtClean="0">
                <a:solidFill>
                  <a:srgbClr val="FF0000"/>
                </a:solidFill>
              </a:rPr>
              <a:t>, Whiston, Central </a:t>
            </a:r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</a:rPr>
              <a:t>anchester, </a:t>
            </a:r>
            <a:r>
              <a:rPr lang="en-US" sz="2000" b="1" dirty="0" err="1" smtClean="0">
                <a:solidFill>
                  <a:srgbClr val="FF0000"/>
                </a:solidFill>
              </a:rPr>
              <a:t>Wigan</a:t>
            </a:r>
            <a:r>
              <a:rPr lang="en-US" sz="2000" b="1" dirty="0" smtClean="0">
                <a:solidFill>
                  <a:srgbClr val="FF0000"/>
                </a:solidFill>
              </a:rPr>
              <a:t>, Shrewsbury, Bolton, </a:t>
            </a:r>
            <a:r>
              <a:rPr lang="en-US" sz="2000" b="1" dirty="0" err="1" smtClean="0">
                <a:solidFill>
                  <a:srgbClr val="FF0000"/>
                </a:solidFill>
              </a:rPr>
              <a:t>St.Helens</a:t>
            </a:r>
            <a:r>
              <a:rPr lang="en-US" sz="2000" b="1" dirty="0" smtClean="0">
                <a:solidFill>
                  <a:srgbClr val="FF0000"/>
                </a:solidFill>
              </a:rPr>
              <a:t>, Mid-</a:t>
            </a:r>
            <a:r>
              <a:rPr lang="en-US" sz="2000" b="1" dirty="0" err="1" smtClean="0">
                <a:solidFill>
                  <a:srgbClr val="FF0000"/>
                </a:solidFill>
              </a:rPr>
              <a:t>Yorks</a:t>
            </a:r>
            <a:r>
              <a:rPr lang="en-US" sz="2000" b="1" dirty="0" smtClean="0">
                <a:solidFill>
                  <a:srgbClr val="FF0000"/>
                </a:solidFill>
              </a:rPr>
              <a:t>, Cardiff, Brighton,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630932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65755" algn="ctr"/>
                <a:tab pos="5731510" algn="r"/>
              </a:tabLst>
            </a:pPr>
            <a:r>
              <a:rPr lang="en-GB" b="1" dirty="0">
                <a:solidFill>
                  <a:srgbClr val="95B3D7"/>
                </a:solidFill>
                <a:ea typeface="Calibri"/>
                <a:cs typeface="Times New Roman"/>
              </a:rPr>
              <a:t>Patient and Customer Focus, </a:t>
            </a:r>
            <a:r>
              <a:rPr lang="en-GB" b="1" dirty="0">
                <a:solidFill>
                  <a:srgbClr val="C2D69B"/>
                </a:solidFill>
                <a:ea typeface="Calibri"/>
                <a:cs typeface="Times New Roman"/>
              </a:rPr>
              <a:t>Accountability,</a:t>
            </a:r>
            <a:r>
              <a:rPr lang="en-GB" b="1" dirty="0">
                <a:solidFill>
                  <a:srgbClr val="404040"/>
                </a:solidFill>
                <a:ea typeface="Calibri"/>
                <a:cs typeface="Times New Roman"/>
              </a:rPr>
              <a:t> </a:t>
            </a:r>
            <a:r>
              <a:rPr lang="en-GB" b="1" dirty="0">
                <a:solidFill>
                  <a:srgbClr val="CCC0D9"/>
                </a:solidFill>
                <a:ea typeface="Calibri"/>
                <a:cs typeface="Times New Roman"/>
              </a:rPr>
              <a:t>Continuous Improvement,</a:t>
            </a:r>
            <a:r>
              <a:rPr lang="en-GB" b="1" dirty="0">
                <a:solidFill>
                  <a:srgbClr val="404040"/>
                </a:solidFill>
                <a:ea typeface="Calibri"/>
                <a:cs typeface="Times New Roman"/>
              </a:rPr>
              <a:t> </a:t>
            </a:r>
            <a:r>
              <a:rPr lang="en-GB" b="1" dirty="0">
                <a:solidFill>
                  <a:srgbClr val="E5B8B7"/>
                </a:solidFill>
                <a:ea typeface="Calibri"/>
                <a:cs typeface="Times New Roman"/>
              </a:rPr>
              <a:t>Respect</a:t>
            </a:r>
            <a:endParaRPr lang="en-GB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38" y="188640"/>
            <a:ext cx="1439490" cy="1134318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970"/>
            <a:ext cx="4038600" cy="303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8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Oct 2014 to Oct 2018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Total NP = 20,496</a:t>
            </a:r>
          </a:p>
          <a:p>
            <a:r>
              <a:rPr lang="en-GB" dirty="0" smtClean="0"/>
              <a:t>Total Discharged = 7,074</a:t>
            </a:r>
          </a:p>
          <a:p>
            <a:r>
              <a:rPr lang="en-GB" dirty="0" smtClean="0"/>
              <a:t>Overall average discharge rate = 35%</a:t>
            </a:r>
          </a:p>
          <a:p>
            <a:r>
              <a:rPr lang="en-GB" dirty="0" smtClean="0"/>
              <a:t>Average face </a:t>
            </a:r>
            <a:r>
              <a:rPr lang="en-GB" dirty="0"/>
              <a:t>to face slots saved </a:t>
            </a:r>
            <a:r>
              <a:rPr lang="en-GB" dirty="0" err="1" smtClean="0"/>
              <a:t>pcm</a:t>
            </a:r>
            <a:r>
              <a:rPr lang="en-GB" dirty="0" smtClean="0"/>
              <a:t> = 150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47" y="6309320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016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2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Face to face appointments </a:t>
            </a:r>
            <a:r>
              <a:rPr lang="en-GB" sz="3200" dirty="0" err="1" smtClean="0"/>
              <a:t>pcm</a:t>
            </a:r>
            <a:endParaRPr lang="en-GB" sz="3200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426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37312"/>
            <a:ext cx="6767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38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52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808</Words>
  <Application>Microsoft Office PowerPoint</Application>
  <PresentationFormat>On-screen Show (4:3)</PresentationFormat>
  <Paragraphs>151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A Virtual Fracture Clinic –  4 years on</vt:lpstr>
      <vt:lpstr>My background</vt:lpstr>
      <vt:lpstr>Aims of presentation</vt:lpstr>
      <vt:lpstr>The Virtual Fracture Clinic Model</vt:lpstr>
      <vt:lpstr>VFC overview</vt:lpstr>
      <vt:lpstr>The VFC discharge process</vt:lpstr>
      <vt:lpstr>Sharing Best Practice – a Glasgow model</vt:lpstr>
      <vt:lpstr>Oct 2014 to Oct 2018</vt:lpstr>
      <vt:lpstr>Face to face appointments pcm</vt:lpstr>
      <vt:lpstr>Challenges</vt:lpstr>
      <vt:lpstr>Variation</vt:lpstr>
      <vt:lpstr>Successes</vt:lpstr>
      <vt:lpstr>Re-attendance</vt:lpstr>
      <vt:lpstr>Themes Oct 14-Aug 16</vt:lpstr>
      <vt:lpstr>Re-attendance rates</vt:lpstr>
      <vt:lpstr>Patient satisfaction survey</vt:lpstr>
      <vt:lpstr>Growing body of evidence</vt:lpstr>
      <vt:lpstr>Recommendations</vt:lpstr>
      <vt:lpstr>Thank you</vt:lpstr>
    </vt:vector>
  </TitlesOfParts>
  <Company>Salford Royal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Fracture Clinics</dc:title>
  <dc:creator>Lyle Victoria</dc:creator>
  <cp:lastModifiedBy>Lyle Victoria</cp:lastModifiedBy>
  <cp:revision>41</cp:revision>
  <dcterms:created xsi:type="dcterms:W3CDTF">2018-10-30T13:20:20Z</dcterms:created>
  <dcterms:modified xsi:type="dcterms:W3CDTF">2018-11-15T08:30:50Z</dcterms:modified>
</cp:coreProperties>
</file>