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83" r:id="rId3"/>
    <p:sldId id="256" r:id="rId4"/>
    <p:sldId id="259" r:id="rId5"/>
    <p:sldId id="264" r:id="rId6"/>
    <p:sldId id="263" r:id="rId7"/>
    <p:sldId id="267" r:id="rId8"/>
    <p:sldId id="266" r:id="rId9"/>
    <p:sldId id="286" r:id="rId10"/>
    <p:sldId id="268" r:id="rId11"/>
    <p:sldId id="269" r:id="rId12"/>
    <p:sldId id="270" r:id="rId13"/>
    <p:sldId id="287" r:id="rId14"/>
    <p:sldId id="272" r:id="rId15"/>
    <p:sldId id="288" r:id="rId16"/>
    <p:sldId id="274" r:id="rId17"/>
    <p:sldId id="285" r:id="rId18"/>
    <p:sldId id="262" r:id="rId19"/>
    <p:sldId id="289" r:id="rId20"/>
    <p:sldId id="281" r:id="rId21"/>
    <p:sldId id="280"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F37"/>
    <a:srgbClr val="66327A"/>
    <a:srgbClr val="84D8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64028" autoAdjust="0"/>
  </p:normalViewPr>
  <p:slideViewPr>
    <p:cSldViewPr snapToGrid="0">
      <p:cViewPr varScale="1">
        <p:scale>
          <a:sx n="46" d="100"/>
          <a:sy n="46" d="100"/>
        </p:scale>
        <p:origin x="1572"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D5730-AA63-4D13-85F9-A8DEEBA27879}" type="datetimeFigureOut">
              <a:rPr lang="en-GB" smtClean="0"/>
              <a:t>07/11/2018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833C9B-A6C9-47AE-8ECB-47775FFD2E2D}" type="slidenum">
              <a:rPr lang="en-GB" smtClean="0"/>
              <a:t>‹#›</a:t>
            </a:fld>
            <a:endParaRPr lang="en-GB" dirty="0"/>
          </a:p>
        </p:txBody>
      </p:sp>
    </p:spTree>
    <p:extLst>
      <p:ext uri="{BB962C8B-B14F-4D97-AF65-F5344CB8AC3E}">
        <p14:creationId xmlns:p14="http://schemas.microsoft.com/office/powerpoint/2010/main" val="3693406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fcp@csp.org.u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Purpose</a:t>
            </a:r>
            <a:r>
              <a:rPr lang="en-GB" baseline="0" dirty="0"/>
              <a:t> of presentation: to </a:t>
            </a:r>
            <a:r>
              <a:rPr lang="en-GB" sz="1200" kern="1200" dirty="0">
                <a:solidFill>
                  <a:schemeClr val="tx1"/>
                </a:solidFill>
                <a:effectLst/>
                <a:latin typeface="+mn-lt"/>
                <a:ea typeface="+mn-ea"/>
                <a:cs typeface="+mn-cs"/>
              </a:rPr>
              <a:t>provide a broad overview of the CSP strategic priorities and key activities that further it.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Under each</a:t>
            </a:r>
            <a:r>
              <a:rPr lang="en-GB" sz="1200" kern="1200" baseline="0" dirty="0">
                <a:solidFill>
                  <a:schemeClr val="tx1"/>
                </a:solidFill>
                <a:effectLst/>
                <a:latin typeface="+mn-lt"/>
                <a:ea typeface="+mn-ea"/>
                <a:cs typeface="+mn-cs"/>
              </a:rPr>
              <a:t> strategic objective we’ll focus on a key activity and outline </a:t>
            </a:r>
            <a:r>
              <a:rPr lang="en-GB"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Vision – what does the activity aim to achieve?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Progress to date – successes and achievements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can members get involved –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DF833C9B-A6C9-47AE-8ECB-47775FFD2E2D}" type="slidenum">
              <a:rPr lang="en-GB" smtClean="0"/>
              <a:t>2</a:t>
            </a:fld>
            <a:endParaRPr lang="en-GB" dirty="0"/>
          </a:p>
        </p:txBody>
      </p:sp>
    </p:spTree>
    <p:extLst>
      <p:ext uri="{BB962C8B-B14F-4D97-AF65-F5344CB8AC3E}">
        <p14:creationId xmlns:p14="http://schemas.microsoft.com/office/powerpoint/2010/main" val="21966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i="1" dirty="0"/>
              <a:t>[It is now more important than ever that UK physiotherapy has a clear position on what evidence-based practice means within and for the profession, to underpin and shape how the profession delivers patient care. CSP role is to:</a:t>
            </a:r>
          </a:p>
          <a:p>
            <a:pPr marL="171450" indent="-171450">
              <a:buFont typeface="Arial" panose="020B0604020202020204" pitchFamily="34" charset="0"/>
              <a:buChar char="•"/>
            </a:pPr>
            <a:r>
              <a:rPr lang="en-GB" sz="1200" i="1" dirty="0"/>
              <a:t>Lead the direction of physiotherapy research, by identifying the profession’s research priorities</a:t>
            </a:r>
          </a:p>
          <a:p>
            <a:pPr marL="0" indent="0">
              <a:buNone/>
            </a:pPr>
            <a:r>
              <a:rPr lang="en-GB" sz="1200" i="1" dirty="0"/>
              <a:t>•   Develop effective and sustainable partnerships with national research organisations, to share   projects, planning and matched funding arrangements</a:t>
            </a:r>
          </a:p>
          <a:p>
            <a:pPr marL="171450" indent="-171450">
              <a:buFont typeface="Arial" panose="020B0604020202020204" pitchFamily="34" charset="0"/>
              <a:buChar char="•"/>
            </a:pPr>
            <a:r>
              <a:rPr lang="en-GB" sz="1200" i="1" dirty="0"/>
              <a:t>Build the profession’s research capacity and capability, through active engagement in CAHPR and the CSP Charitable Trust</a:t>
            </a:r>
          </a:p>
          <a:p>
            <a:pPr marL="171450" indent="-171450">
              <a:buFont typeface="Arial" panose="020B0604020202020204" pitchFamily="34" charset="0"/>
              <a:buChar char="•"/>
            </a:pPr>
            <a:r>
              <a:rPr lang="en-GB" sz="1200" i="1" dirty="0"/>
              <a:t>Progress the professions use of research in practice, by delivering evidence in a format that is fit for purpose and readily available and useable</a:t>
            </a:r>
          </a:p>
          <a:p>
            <a:pPr marL="171450" indent="-171450">
              <a:buFont typeface="Arial" panose="020B0604020202020204" pitchFamily="34" charset="0"/>
              <a:buChar char="•"/>
            </a:pPr>
            <a:r>
              <a:rPr lang="en-GB" sz="1200" i="1" dirty="0"/>
              <a:t>Ensure that evidence can be used to inform and influence the development of national policy]</a:t>
            </a:r>
          </a:p>
          <a:p>
            <a:endParaRPr lang="en-GB" dirty="0"/>
          </a:p>
          <a:p>
            <a:endParaRPr lang="en-GB" dirty="0"/>
          </a:p>
          <a:p>
            <a:r>
              <a:rPr lang="en-GB" dirty="0"/>
              <a:t>These</a:t>
            </a:r>
            <a:r>
              <a:rPr lang="en-GB" baseline="0" dirty="0"/>
              <a:t> are some of the outputs of the teams working to bring evidence into practice</a:t>
            </a:r>
          </a:p>
          <a:p>
            <a:endParaRPr lang="en-GB" baseline="0" dirty="0"/>
          </a:p>
          <a:p>
            <a:r>
              <a:rPr lang="en-GB" baseline="0" dirty="0"/>
              <a:t>Research Priorities – partnership with the James Lind Alliance which engaged clinicians, researchers and patients in deciding the priorities for physiotherapy  - this year we have a number of workstremas to promote and implement the priorities</a:t>
            </a:r>
          </a:p>
          <a:p>
            <a:r>
              <a:rPr lang="en-GB" baseline="0" dirty="0"/>
              <a:t>Moving Forwards – is a collaboration with NIHR, and a celebration of high quality MSK research. We have now started a project with Keele Primary care knowledge mobilisation unit and Staffordshire STP – to identify organisational and structural determinants that will enable implementation of key recommendations from the report</a:t>
            </a:r>
          </a:p>
          <a:p>
            <a:r>
              <a:rPr lang="en-GB" baseline="0" dirty="0"/>
              <a:t> Partnership with NIHR continues in promoting the support offered to members from the  NIHR physiotherapy advocates to move into clinical academic careers. Also arrangements with Frontline mean a monthly ‘research findings’ feature . </a:t>
            </a:r>
          </a:p>
          <a:p>
            <a:r>
              <a:rPr lang="en-GB" baseline="0" dirty="0"/>
              <a:t>Hipsprint – the largest audit of physiotherapy practice in England and Wales; 80% of eligible patients participated. Report made a number of key recommendations which have been developed into seven standards – these will be launched at PUK in the Rehab matters theme – </a:t>
            </a:r>
          </a:p>
          <a:p>
            <a:r>
              <a:rPr lang="en-GB" baseline="0" dirty="0"/>
              <a:t>CAHPR  - enables </a:t>
            </a:r>
            <a:r>
              <a:rPr lang="en-GB" sz="1200" kern="1200" dirty="0">
                <a:solidFill>
                  <a:schemeClr val="tx1"/>
                </a:solidFill>
                <a:effectLst/>
                <a:latin typeface="+mn-lt"/>
                <a:ea typeface="+mn-ea"/>
                <a:cs typeface="+mn-cs"/>
              </a:rPr>
              <a:t>Members  to access events/support/advice with research via their local hub (UK wide),</a:t>
            </a:r>
            <a:r>
              <a:rPr lang="en-GB" sz="1200" kern="1200" baseline="0" dirty="0">
                <a:solidFill>
                  <a:schemeClr val="tx1"/>
                </a:solidFill>
                <a:effectLst/>
                <a:latin typeface="+mn-lt"/>
                <a:ea typeface="+mn-ea"/>
                <a:cs typeface="+mn-cs"/>
              </a:rPr>
              <a:t> including resources such as </a:t>
            </a:r>
            <a:r>
              <a:rPr lang="en-GB" sz="1200" kern="1200" dirty="0">
                <a:solidFill>
                  <a:schemeClr val="tx1"/>
                </a:solidFill>
                <a:effectLst/>
                <a:latin typeface="+mn-lt"/>
                <a:ea typeface="+mn-ea"/>
                <a:cs typeface="+mn-cs"/>
              </a:rPr>
              <a:t>13 top tips on research topics. </a:t>
            </a:r>
          </a:p>
          <a:p>
            <a:r>
              <a:rPr lang="en-GB" sz="1200" kern="1200" dirty="0">
                <a:solidFill>
                  <a:schemeClr val="tx1"/>
                </a:solidFill>
                <a:effectLst/>
                <a:latin typeface="+mn-lt"/>
                <a:ea typeface="+mn-ea"/>
                <a:cs typeface="+mn-cs"/>
              </a:rPr>
              <a:t>CAHPR will be running the Public Health Research Awards again in 2019 with Public Health England, aimed at early career researchers providing two AHPs an expenses paid trip to the PHE 2019 conference. </a:t>
            </a:r>
          </a:p>
          <a:p>
            <a:r>
              <a:rPr lang="en-GB" sz="1200" kern="1200" dirty="0">
                <a:solidFill>
                  <a:schemeClr val="tx1"/>
                </a:solidFill>
                <a:effectLst/>
                <a:latin typeface="+mn-lt"/>
                <a:ea typeface="+mn-ea"/>
                <a:cs typeface="+mn-cs"/>
              </a:rPr>
              <a:t>Partnership project with NIHR on AHP Research Champions, aim to recruit 15 volunteers to work with local CAHPR hub and clinical research network. Pilot until October 2019.</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How can you get involved?</a:t>
            </a:r>
          </a:p>
          <a:p>
            <a:pPr lvl="0"/>
            <a:r>
              <a:rPr lang="en-GB" sz="1200" kern="1200" dirty="0">
                <a:solidFill>
                  <a:schemeClr val="tx1"/>
                </a:solidFill>
                <a:effectLst/>
                <a:latin typeface="+mn-lt"/>
                <a:ea typeface="+mn-ea"/>
                <a:cs typeface="+mn-cs"/>
              </a:rPr>
              <a:t>hipsprint - through NHS physio services</a:t>
            </a:r>
          </a:p>
          <a:p>
            <a:pPr lvl="0"/>
            <a:r>
              <a:rPr lang="en-GB" sz="1200" kern="1200" dirty="0">
                <a:solidFill>
                  <a:schemeClr val="tx1"/>
                </a:solidFill>
                <a:effectLst/>
                <a:latin typeface="+mn-lt"/>
                <a:ea typeface="+mn-ea"/>
                <a:cs typeface="+mn-cs"/>
              </a:rPr>
              <a:t>First Contact physiotherapist – through the network </a:t>
            </a:r>
            <a:r>
              <a:rPr lang="en-GB" sz="1200" u="sng" kern="1200" dirty="0">
                <a:solidFill>
                  <a:schemeClr val="tx1"/>
                </a:solidFill>
                <a:effectLst/>
                <a:latin typeface="+mn-lt"/>
                <a:ea typeface="+mn-ea"/>
                <a:cs typeface="+mn-cs"/>
                <a:hlinkClick r:id="rId3"/>
              </a:rPr>
              <a:t>fcp@csp.org.uk</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Getting involved in research – CAHPR</a:t>
            </a:r>
          </a:p>
          <a:p>
            <a:pPr lvl="0"/>
            <a:r>
              <a:rPr lang="en-GB" sz="1200" kern="1200" dirty="0">
                <a:solidFill>
                  <a:schemeClr val="tx1"/>
                </a:solidFill>
                <a:effectLst/>
                <a:latin typeface="+mn-lt"/>
                <a:ea typeface="+mn-ea"/>
                <a:cs typeface="+mn-cs"/>
              </a:rPr>
              <a:t>Check Frontline for all key evidence based resources</a:t>
            </a:r>
          </a:p>
          <a:p>
            <a:endParaRPr lang="en-GB" baseline="0" dirty="0"/>
          </a:p>
          <a:p>
            <a:endParaRPr lang="en-GB" baseline="0" dirty="0"/>
          </a:p>
          <a:p>
            <a:r>
              <a:rPr lang="en-GB" baseline="0" dirty="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7A23C-242C-4417-A7AE-11F0DAC4B9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450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CSP as a member</a:t>
            </a:r>
            <a:r>
              <a:rPr lang="en-GB" baseline="0" dirty="0"/>
              <a:t> led organisation, supported by a strong professional staff team 140</a:t>
            </a:r>
            <a:endParaRPr lang="en-GB" dirty="0"/>
          </a:p>
        </p:txBody>
      </p:sp>
      <p:sp>
        <p:nvSpPr>
          <p:cNvPr id="4" name="Slide Number Placeholder 3"/>
          <p:cNvSpPr>
            <a:spLocks noGrp="1"/>
          </p:cNvSpPr>
          <p:nvPr>
            <p:ph type="sldNum" sz="quarter" idx="10"/>
          </p:nvPr>
        </p:nvSpPr>
        <p:spPr/>
        <p:txBody>
          <a:bodyPr/>
          <a:lstStyle/>
          <a:p>
            <a:fld id="{DF833C9B-A6C9-47AE-8ECB-47775FFD2E2D}" type="slidenum">
              <a:rPr lang="en-GB" smtClean="0"/>
              <a:t>16</a:t>
            </a:fld>
            <a:endParaRPr lang="en-GB" dirty="0"/>
          </a:p>
        </p:txBody>
      </p:sp>
    </p:spTree>
    <p:extLst>
      <p:ext uri="{BB962C8B-B14F-4D97-AF65-F5344CB8AC3E}">
        <p14:creationId xmlns:p14="http://schemas.microsoft.com/office/powerpoint/2010/main" val="180842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Council</a:t>
            </a:r>
            <a:r>
              <a:rPr lang="en-GB" baseline="0" dirty="0"/>
              <a:t> is elected by members to represent members wherever they live and wherever they work </a:t>
            </a:r>
          </a:p>
          <a:p>
            <a:endParaRPr lang="en-GB" baseline="0" dirty="0"/>
          </a:p>
          <a:p>
            <a:r>
              <a:rPr lang="en-GB" baseline="0" dirty="0"/>
              <a:t>We are responsible for the CSP strategy, signing it off and holding CSP staff led by the Chief Executive to account for its delivery.</a:t>
            </a:r>
          </a:p>
          <a:p>
            <a:endParaRPr lang="en-GB" baseline="0" dirty="0"/>
          </a:p>
          <a:p>
            <a:r>
              <a:rPr lang="en-GB" baseline="0" dirty="0"/>
              <a:t>2019 will see us starting work to develop the next CSP strategy, including consulting with members later in the year.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DF833C9B-A6C9-47AE-8ECB-47775FFD2E2D}" type="slidenum">
              <a:rPr lang="en-GB" smtClean="0"/>
              <a:t>17</a:t>
            </a:fld>
            <a:endParaRPr lang="en-GB" dirty="0"/>
          </a:p>
        </p:txBody>
      </p:sp>
    </p:spTree>
    <p:extLst>
      <p:ext uri="{BB962C8B-B14F-4D97-AF65-F5344CB8AC3E}">
        <p14:creationId xmlns:p14="http://schemas.microsoft.com/office/powerpoint/2010/main" val="3511291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dirty="0" err="1"/>
              <a:t>CSPActive</a:t>
            </a:r>
            <a:r>
              <a:rPr lang="en-GB" dirty="0"/>
              <a:t> Council</a:t>
            </a:r>
          </a:p>
        </p:txBody>
      </p:sp>
      <p:sp>
        <p:nvSpPr>
          <p:cNvPr id="4" name="Slide Number Placeholder 3"/>
          <p:cNvSpPr>
            <a:spLocks noGrp="1"/>
          </p:cNvSpPr>
          <p:nvPr>
            <p:ph type="sldNum" sz="quarter" idx="5"/>
          </p:nvPr>
        </p:nvSpPr>
        <p:spPr/>
        <p:txBody>
          <a:bodyPr/>
          <a:lstStyle/>
          <a:p>
            <a:fld id="{DF833C9B-A6C9-47AE-8ECB-47775FFD2E2D}" type="slidenum">
              <a:rPr lang="en-GB" smtClean="0"/>
              <a:t>18</a:t>
            </a:fld>
            <a:endParaRPr lang="en-GB" dirty="0"/>
          </a:p>
        </p:txBody>
      </p:sp>
    </p:spTree>
    <p:extLst>
      <p:ext uri="{BB962C8B-B14F-4D97-AF65-F5344CB8AC3E}">
        <p14:creationId xmlns:p14="http://schemas.microsoft.com/office/powerpoint/2010/main" val="3865697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arrangements</a:t>
            </a:r>
            <a:r>
              <a:rPr lang="en-GB" baseline="0" dirty="0"/>
              <a:t> implemented in April 2018 as a result of the governance review </a:t>
            </a:r>
          </a:p>
          <a:p>
            <a:pPr marL="171450" indent="-171450">
              <a:buFontTx/>
              <a:buChar char="-"/>
            </a:pPr>
            <a:r>
              <a:rPr lang="en-GB" baseline="0" dirty="0"/>
              <a:t>Effective decision making</a:t>
            </a:r>
          </a:p>
          <a:p>
            <a:pPr marL="171450" indent="-171450">
              <a:buFontTx/>
              <a:buChar char="-"/>
            </a:pPr>
            <a:r>
              <a:rPr lang="en-GB" baseline="0" dirty="0"/>
              <a:t>Modern, fit for purpose approach</a:t>
            </a:r>
          </a:p>
          <a:p>
            <a:pPr marL="171450" indent="-171450">
              <a:buFontTx/>
              <a:buChar char="-"/>
            </a:pPr>
            <a:r>
              <a:rPr lang="en-GB" baseline="0" dirty="0"/>
              <a:t>Representing value for money </a:t>
            </a:r>
          </a:p>
          <a:p>
            <a:pPr marL="171450" indent="-171450">
              <a:buFontTx/>
              <a:buChar char="-"/>
            </a:pPr>
            <a:endParaRPr lang="en-GB" baseline="0" dirty="0"/>
          </a:p>
          <a:p>
            <a:pPr marL="0" indent="0">
              <a:buFontTx/>
              <a:buNone/>
            </a:pPr>
            <a:r>
              <a:rPr lang="en-GB" sz="1200" b="0" i="0" kern="1200" dirty="0">
                <a:solidFill>
                  <a:schemeClr val="tx1"/>
                </a:solidFill>
                <a:effectLst/>
                <a:latin typeface="+mn-lt"/>
                <a:ea typeface="+mn-ea"/>
                <a:cs typeface="+mn-cs"/>
              </a:rPr>
              <a:t>All committees are up and running</a:t>
            </a:r>
          </a:p>
          <a:p>
            <a:pPr marL="0" indent="0">
              <a:buFontTx/>
              <a:buNone/>
            </a:pPr>
            <a:r>
              <a:rPr lang="en-GB" sz="1200" b="0" i="0" kern="1200" dirty="0">
                <a:solidFill>
                  <a:schemeClr val="tx1"/>
                </a:solidFill>
                <a:effectLst/>
                <a:latin typeface="+mn-lt"/>
                <a:ea typeface="+mn-ea"/>
                <a:cs typeface="+mn-cs"/>
              </a:rPr>
              <a:t>At its December 2018 meeting, Council will agree a formal evaluation process for the governance review</a:t>
            </a:r>
          </a:p>
          <a:p>
            <a:pPr marL="0" indent="0">
              <a:buFontTx/>
              <a:buNone/>
            </a:pPr>
            <a:r>
              <a:rPr lang="en-GB" sz="1200" b="0" i="0" kern="1200" baseline="0" dirty="0">
                <a:solidFill>
                  <a:schemeClr val="tx1"/>
                </a:solidFill>
                <a:effectLst/>
                <a:latin typeface="+mn-lt"/>
                <a:ea typeface="+mn-ea"/>
                <a:cs typeface="+mn-cs"/>
              </a:rPr>
              <a:t>Without </a:t>
            </a:r>
            <a:r>
              <a:rPr lang="en-GB" sz="1200" b="0" i="0" kern="1200" baseline="0" dirty="0" err="1">
                <a:solidFill>
                  <a:schemeClr val="tx1"/>
                </a:solidFill>
                <a:effectLst/>
                <a:latin typeface="+mn-lt"/>
                <a:ea typeface="+mn-ea"/>
                <a:cs typeface="+mn-cs"/>
              </a:rPr>
              <a:t>preempting</a:t>
            </a:r>
            <a:r>
              <a:rPr lang="en-GB" sz="1200" b="0" i="0" kern="1200" baseline="0" dirty="0">
                <a:solidFill>
                  <a:schemeClr val="tx1"/>
                </a:solidFill>
                <a:effectLst/>
                <a:latin typeface="+mn-lt"/>
                <a:ea typeface="+mn-ea"/>
                <a:cs typeface="+mn-cs"/>
              </a:rPr>
              <a:t> this my observations are </a:t>
            </a:r>
          </a:p>
          <a:p>
            <a:pPr marL="0" indent="0">
              <a:buFontTx/>
              <a:buNone/>
            </a:pPr>
            <a:endParaRPr lang="en-GB"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baseline="0" dirty="0">
                <a:solidFill>
                  <a:schemeClr val="tx1"/>
                </a:solidFill>
                <a:effectLst/>
                <a:latin typeface="+mn-lt"/>
                <a:ea typeface="+mn-ea"/>
                <a:cs typeface="+mn-cs"/>
              </a:rPr>
              <a:t>Appointment process to committees worked well giving us a range and breadth of the profession as far as possible on each committee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The appointment of two non-members to FRAC has been successful and these individuals bring useful expertise and fresh challenge.</a:t>
            </a:r>
          </a:p>
          <a:p>
            <a:pPr marL="171450" indent="-171450">
              <a:buFont typeface="Arial" panose="020B0604020202020204" pitchFamily="34" charset="0"/>
              <a:buChar char="•"/>
            </a:pPr>
            <a:r>
              <a:rPr lang="en-GB" sz="1200" b="0" i="0" kern="1200" baseline="0" dirty="0">
                <a:solidFill>
                  <a:schemeClr val="tx1"/>
                </a:solidFill>
                <a:effectLst/>
                <a:latin typeface="+mn-lt"/>
                <a:ea typeface="+mn-ea"/>
                <a:cs typeface="+mn-cs"/>
              </a:rPr>
              <a:t>Comprehensive, ongoing induction for Council and committee members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 smaller Council of 12 elected members has improved discussions at meetings and enabled quicker interactions in-between meetings, including telephone conferences for more timely decisions when required.</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Key messages from the last Council meeting are posted at the bottom of the Council webpage</a:t>
            </a:r>
            <a:endParaRPr lang="en-GB" sz="1200" b="0" i="0" kern="1200" baseline="0" dirty="0">
              <a:solidFill>
                <a:schemeClr val="tx1"/>
              </a:solidFill>
              <a:effectLst/>
              <a:latin typeface="+mn-lt"/>
              <a:ea typeface="+mn-ea"/>
              <a:cs typeface="+mn-cs"/>
            </a:endParaRPr>
          </a:p>
          <a:p>
            <a:pPr marL="0" indent="0">
              <a:buFontTx/>
              <a:buNone/>
            </a:pPr>
            <a:endParaRPr lang="en-GB" sz="1200" b="0" i="0" kern="1200" baseline="0" dirty="0">
              <a:solidFill>
                <a:schemeClr val="tx1"/>
              </a:solidFill>
              <a:effectLst/>
              <a:latin typeface="+mn-lt"/>
              <a:ea typeface="+mn-ea"/>
              <a:cs typeface="+mn-cs"/>
            </a:endParaRPr>
          </a:p>
          <a:p>
            <a:pPr marL="0" indent="0">
              <a:buFontTx/>
              <a:buNone/>
            </a:pPr>
            <a:r>
              <a:rPr lang="en-GB" baseline="0" dirty="0"/>
              <a:t>Tribute to the previous Council whose foresight allowed these changes to be brought in.</a:t>
            </a:r>
          </a:p>
        </p:txBody>
      </p:sp>
      <p:sp>
        <p:nvSpPr>
          <p:cNvPr id="4" name="Slide Number Placeholder 3"/>
          <p:cNvSpPr>
            <a:spLocks noGrp="1"/>
          </p:cNvSpPr>
          <p:nvPr>
            <p:ph type="sldNum" sz="quarter" idx="10"/>
          </p:nvPr>
        </p:nvSpPr>
        <p:spPr/>
        <p:txBody>
          <a:bodyPr/>
          <a:lstStyle/>
          <a:p>
            <a:fld id="{DF833C9B-A6C9-47AE-8ECB-47775FFD2E2D}" type="slidenum">
              <a:rPr lang="en-GB" smtClean="0"/>
              <a:t>19</a:t>
            </a:fld>
            <a:endParaRPr lang="en-GB" dirty="0"/>
          </a:p>
        </p:txBody>
      </p:sp>
    </p:spTree>
    <p:extLst>
      <p:ext uri="{BB962C8B-B14F-4D97-AF65-F5344CB8AC3E}">
        <p14:creationId xmlns:p14="http://schemas.microsoft.com/office/powerpoint/2010/main" val="120785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2020 strategy</a:t>
            </a:r>
          </a:p>
        </p:txBody>
      </p:sp>
      <p:sp>
        <p:nvSpPr>
          <p:cNvPr id="4" name="Slide Number Placeholder 3"/>
          <p:cNvSpPr>
            <a:spLocks noGrp="1"/>
          </p:cNvSpPr>
          <p:nvPr>
            <p:ph type="sldNum" sz="quarter" idx="5"/>
          </p:nvPr>
        </p:nvSpPr>
        <p:spPr/>
        <p:txBody>
          <a:bodyPr/>
          <a:lstStyle/>
          <a:p>
            <a:fld id="{DF833C9B-A6C9-47AE-8ECB-47775FFD2E2D}" type="slidenum">
              <a:rPr lang="en-GB" smtClean="0"/>
              <a:t>20</a:t>
            </a:fld>
            <a:endParaRPr lang="en-GB" dirty="0"/>
          </a:p>
        </p:txBody>
      </p:sp>
    </p:spTree>
    <p:extLst>
      <p:ext uri="{BB962C8B-B14F-4D97-AF65-F5344CB8AC3E}">
        <p14:creationId xmlns:p14="http://schemas.microsoft.com/office/powerpoint/2010/main" val="85891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94BC3F-1605-4529-85C8-968E72B51D7E}" type="datetimeFigureOut">
              <a:rPr lang="en-GB" smtClean="0"/>
              <a:t>07/11/2018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3542344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94BC3F-1605-4529-85C8-968E72B51D7E}" type="datetimeFigureOut">
              <a:rPr lang="en-GB" smtClean="0"/>
              <a:t>07/11/2018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236073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94BC3F-1605-4529-85C8-968E72B51D7E}" type="datetimeFigureOut">
              <a:rPr lang="en-GB" smtClean="0"/>
              <a:t>07/11/2018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1668058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3CD2EE-58CC-004C-A6A7-5F7B7AF5C2D2}" type="datetimeFigureOut">
              <a:rPr lang="en-US" smtClean="0"/>
              <a:t>11/7/18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75527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CD2EE-58CC-004C-A6A7-5F7B7AF5C2D2}" type="datetimeFigureOut">
              <a:rPr lang="en-US" smtClean="0"/>
              <a:t>11/7/18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3870929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3CD2EE-58CC-004C-A6A7-5F7B7AF5C2D2}" type="datetimeFigureOut">
              <a:rPr lang="en-US" smtClean="0"/>
              <a:t>11/7/18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545009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3CD2EE-58CC-004C-A6A7-5F7B7AF5C2D2}" type="datetimeFigureOut">
              <a:rPr lang="en-US" smtClean="0"/>
              <a:t>11/7/18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463624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3CD2EE-58CC-004C-A6A7-5F7B7AF5C2D2}" type="datetimeFigureOut">
              <a:rPr lang="en-US" smtClean="0"/>
              <a:t>11/7/18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1460120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3CD2EE-58CC-004C-A6A7-5F7B7AF5C2D2}" type="datetimeFigureOut">
              <a:rPr lang="en-US" smtClean="0"/>
              <a:t>11/7/18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3061202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CD2EE-58CC-004C-A6A7-5F7B7AF5C2D2}" type="datetimeFigureOut">
              <a:rPr lang="en-US" smtClean="0"/>
              <a:t>11/7/18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784001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3CD2EE-58CC-004C-A6A7-5F7B7AF5C2D2}" type="datetimeFigureOut">
              <a:rPr lang="en-US" smtClean="0"/>
              <a:t>11/7/18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57066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94BC3F-1605-4529-85C8-968E72B51D7E}" type="datetimeFigureOut">
              <a:rPr lang="en-GB" smtClean="0"/>
              <a:t>07/11/2018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3631083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3CD2EE-58CC-004C-A6A7-5F7B7AF5C2D2}" type="datetimeFigureOut">
              <a:rPr lang="en-US" smtClean="0"/>
              <a:t>11/7/18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3980444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CD2EE-58CC-004C-A6A7-5F7B7AF5C2D2}" type="datetimeFigureOut">
              <a:rPr lang="en-US" smtClean="0"/>
              <a:t>11/7/18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1806448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CD2EE-58CC-004C-A6A7-5F7B7AF5C2D2}" type="datetimeFigureOut">
              <a:rPr lang="en-US" smtClean="0"/>
              <a:t>11/7/18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328366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94BC3F-1605-4529-85C8-968E72B51D7E}" type="datetimeFigureOut">
              <a:rPr lang="en-GB" smtClean="0"/>
              <a:t>07/11/2018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108904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94BC3F-1605-4529-85C8-968E72B51D7E}" type="datetimeFigureOut">
              <a:rPr lang="en-GB" smtClean="0"/>
              <a:t>07/11/2018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242203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94BC3F-1605-4529-85C8-968E72B51D7E}" type="datetimeFigureOut">
              <a:rPr lang="en-GB" smtClean="0"/>
              <a:t>07/11/2018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408760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94BC3F-1605-4529-85C8-968E72B51D7E}" type="datetimeFigureOut">
              <a:rPr lang="en-GB" smtClean="0"/>
              <a:t>07/11/2018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390686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4BC3F-1605-4529-85C8-968E72B51D7E}" type="datetimeFigureOut">
              <a:rPr lang="en-GB" smtClean="0"/>
              <a:t>07/11/2018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113881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94BC3F-1605-4529-85C8-968E72B51D7E}" type="datetimeFigureOut">
              <a:rPr lang="en-GB" smtClean="0"/>
              <a:t>07/11/2018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400926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94BC3F-1605-4529-85C8-968E72B51D7E}" type="datetimeFigureOut">
              <a:rPr lang="en-GB" smtClean="0"/>
              <a:t>07/11/2018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217157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4BC3F-1605-4529-85C8-968E72B51D7E}" type="datetimeFigureOut">
              <a:rPr lang="en-GB" smtClean="0"/>
              <a:t>07/11/2018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0CBAB-1311-4543-98A8-5AD53087E5DC}" type="slidenum">
              <a:rPr lang="en-GB" smtClean="0"/>
              <a:t>‹#›</a:t>
            </a:fld>
            <a:endParaRPr lang="en-GB" dirty="0"/>
          </a:p>
        </p:txBody>
      </p:sp>
    </p:spTree>
    <p:extLst>
      <p:ext uri="{BB962C8B-B14F-4D97-AF65-F5344CB8AC3E}">
        <p14:creationId xmlns:p14="http://schemas.microsoft.com/office/powerpoint/2010/main" val="3180266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CD2EE-58CC-004C-A6A7-5F7B7AF5C2D2}" type="datetimeFigureOut">
              <a:rPr lang="en-US" smtClean="0"/>
              <a:t>11/7/18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F054B-E6F7-DD4F-BAB8-1C8178B4DDE5}" type="slidenum">
              <a:rPr lang="en-US" smtClean="0"/>
              <a:t>‹#›</a:t>
            </a:fld>
            <a:endParaRPr lang="en-US" dirty="0"/>
          </a:p>
        </p:txBody>
      </p:sp>
    </p:spTree>
    <p:extLst>
      <p:ext uri="{BB962C8B-B14F-4D97-AF65-F5344CB8AC3E}">
        <p14:creationId xmlns:p14="http://schemas.microsoft.com/office/powerpoint/2010/main" val="916856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emf"/><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hyperlink" Target="https://www.csp.org.uk/counci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mailto:fcp@csp.org.uk"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CA79B4-0C0E-0945-A9E7-FF001B2698D4}"/>
              </a:ext>
            </a:extLst>
          </p:cNvPr>
          <p:cNvPicPr>
            <a:picLocks noChangeAspect="1"/>
          </p:cNvPicPr>
          <p:nvPr/>
        </p:nvPicPr>
        <p:blipFill>
          <a:blip r:embed="rId2"/>
          <a:stretch>
            <a:fillRect/>
          </a:stretch>
        </p:blipFill>
        <p:spPr>
          <a:xfrm>
            <a:off x="2444171" y="2303812"/>
            <a:ext cx="7873026" cy="2109519"/>
          </a:xfrm>
          <a:prstGeom prst="rect">
            <a:avLst/>
          </a:prstGeom>
        </p:spPr>
      </p:pic>
    </p:spTree>
    <p:extLst>
      <p:ext uri="{BB962C8B-B14F-4D97-AF65-F5344CB8AC3E}">
        <p14:creationId xmlns:p14="http://schemas.microsoft.com/office/powerpoint/2010/main" val="4292678554"/>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4506" y="-1432646"/>
            <a:ext cx="10515600" cy="1325563"/>
          </a:xfrm>
        </p:spPr>
        <p:txBody>
          <a:bodyPr/>
          <a:lstStyle/>
          <a:p>
            <a:r>
              <a:rPr lang="en-GB" dirty="0"/>
              <a:t>Love Activity Hate Exercise? </a:t>
            </a:r>
          </a:p>
        </p:txBody>
      </p:sp>
      <p:pic>
        <p:nvPicPr>
          <p:cNvPr id="4" name="Picture 3">
            <a:extLst>
              <a:ext uri="{FF2B5EF4-FFF2-40B4-BE49-F238E27FC236}">
                <a16:creationId xmlns:a16="http://schemas.microsoft.com/office/drawing/2014/main" id="{85C26E1A-D38B-804E-AA1D-FBB361FD0329}"/>
              </a:ext>
            </a:extLst>
          </p:cNvPr>
          <p:cNvPicPr>
            <a:picLocks noChangeAspect="1"/>
          </p:cNvPicPr>
          <p:nvPr/>
        </p:nvPicPr>
        <p:blipFill>
          <a:blip r:embed="rId3"/>
          <a:stretch>
            <a:fillRect/>
          </a:stretch>
        </p:blipFill>
        <p:spPr>
          <a:xfrm>
            <a:off x="152424" y="147250"/>
            <a:ext cx="2601765" cy="695897"/>
          </a:xfrm>
          <a:prstGeom prst="rect">
            <a:avLst/>
          </a:prstGeom>
        </p:spPr>
      </p:pic>
      <p:pic>
        <p:nvPicPr>
          <p:cNvPr id="8" name="Picture 7">
            <a:extLst>
              <a:ext uri="{FF2B5EF4-FFF2-40B4-BE49-F238E27FC236}">
                <a16:creationId xmlns:a16="http://schemas.microsoft.com/office/drawing/2014/main" id="{F478D9F5-6E4B-CB4C-BC66-182C98E242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4592" y="123500"/>
            <a:ext cx="3995807" cy="1881646"/>
          </a:xfrm>
          <a:prstGeom prst="rect">
            <a:avLst/>
          </a:prstGeom>
        </p:spPr>
      </p:pic>
    </p:spTree>
    <p:extLst>
      <p:ext uri="{BB962C8B-B14F-4D97-AF65-F5344CB8AC3E}">
        <p14:creationId xmlns:p14="http://schemas.microsoft.com/office/powerpoint/2010/main" val="123374378"/>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1A0EEA-EB21-C440-9B43-72C24266B128}"/>
              </a:ext>
            </a:extLst>
          </p:cNvPr>
          <p:cNvPicPr>
            <a:picLocks noChangeAspect="1"/>
          </p:cNvPicPr>
          <p:nvPr/>
        </p:nvPicPr>
        <p:blipFill>
          <a:blip r:embed="rId3"/>
          <a:stretch>
            <a:fillRect/>
          </a:stretch>
        </p:blipFill>
        <p:spPr>
          <a:xfrm>
            <a:off x="152424" y="147250"/>
            <a:ext cx="2601765" cy="695897"/>
          </a:xfrm>
          <a:prstGeom prst="rect">
            <a:avLst/>
          </a:prstGeom>
        </p:spPr>
      </p:pic>
      <p:sp>
        <p:nvSpPr>
          <p:cNvPr id="7" name="Title 1">
            <a:extLst>
              <a:ext uri="{FF2B5EF4-FFF2-40B4-BE49-F238E27FC236}">
                <a16:creationId xmlns:a16="http://schemas.microsoft.com/office/drawing/2014/main" id="{F105CEC3-543C-FF4F-9869-0891553BF4FA}"/>
              </a:ext>
            </a:extLst>
          </p:cNvPr>
          <p:cNvSpPr txBox="1">
            <a:spLocks/>
          </p:cNvSpPr>
          <p:nvPr/>
        </p:nvSpPr>
        <p:spPr>
          <a:xfrm>
            <a:off x="1019960" y="2348812"/>
            <a:ext cx="10807866" cy="21931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C000"/>
                </a:solidFill>
                <a:latin typeface="Calibri" panose="020F0502020204030204"/>
                <a:ea typeface="Arial" charset="0"/>
                <a:cs typeface="Arial" charset="0"/>
              </a:rPr>
              <a:t>Strategic objective: </a:t>
            </a:r>
            <a:r>
              <a:rPr lang="en-US" sz="4000" b="1" dirty="0">
                <a:solidFill>
                  <a:srgbClr val="002060"/>
                </a:solidFill>
                <a:latin typeface="Calibri" panose="020F0502020204030204"/>
                <a:ea typeface="Arial" charset="0"/>
                <a:cs typeface="Arial" charset="0"/>
              </a:rPr>
              <a:t>represent</a:t>
            </a:r>
            <a:br>
              <a:rPr lang="en-US" sz="4000" dirty="0">
                <a:solidFill>
                  <a:srgbClr val="002060"/>
                </a:solidFill>
                <a:latin typeface="Arial" charset="0"/>
                <a:ea typeface="Arial" charset="0"/>
                <a:cs typeface="Arial" charset="0"/>
              </a:rPr>
            </a:br>
            <a:r>
              <a:rPr lang="en-US" sz="4000" dirty="0">
                <a:solidFill>
                  <a:srgbClr val="002060"/>
                </a:solidFill>
                <a:ea typeface="Arial" charset="0"/>
                <a:cs typeface="Arial" charset="0"/>
              </a:rPr>
              <a:t>and support the interests of our members at work</a:t>
            </a:r>
            <a:endParaRPr lang="en-GB" sz="4000" dirty="0">
              <a:solidFill>
                <a:srgbClr val="002060"/>
              </a:solidFill>
            </a:endParaRPr>
          </a:p>
        </p:txBody>
      </p:sp>
    </p:spTree>
    <p:extLst>
      <p:ext uri="{BB962C8B-B14F-4D97-AF65-F5344CB8AC3E}">
        <p14:creationId xmlns:p14="http://schemas.microsoft.com/office/powerpoint/2010/main" val="2789412282"/>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204" y="1273804"/>
            <a:ext cx="11269683" cy="5557651"/>
          </a:xfrm>
        </p:spPr>
        <p:txBody>
          <a:bodyPr>
            <a:noAutofit/>
          </a:bodyPr>
          <a:lstStyle/>
          <a:p>
            <a:pPr marL="0" indent="0">
              <a:lnSpc>
                <a:spcPts val="1040"/>
              </a:lnSpc>
              <a:buNone/>
            </a:pPr>
            <a:r>
              <a:rPr lang="en-GB" b="1" dirty="0">
                <a:solidFill>
                  <a:srgbClr val="FFC000"/>
                </a:solidFill>
                <a:latin typeface="Arial" panose="020B0604020202020204" pitchFamily="34" charset="0"/>
                <a:cs typeface="Arial" panose="020B0604020202020204" pitchFamily="34" charset="0"/>
              </a:rPr>
              <a:t>Vision</a:t>
            </a:r>
            <a:r>
              <a:rPr lang="en-GB" b="1" dirty="0">
                <a:solidFill>
                  <a:srgbClr val="002060"/>
                </a:solidFill>
                <a:latin typeface="Arial" panose="020B0604020202020204" pitchFamily="34" charset="0"/>
                <a:cs typeface="Arial" panose="020B0604020202020204" pitchFamily="34" charset="0"/>
              </a:rPr>
              <a:t> </a:t>
            </a:r>
          </a:p>
          <a:p>
            <a:pPr marL="84600">
              <a:lnSpc>
                <a:spcPts val="800"/>
              </a:lnSpc>
              <a:spcBef>
                <a:spcPts val="800"/>
              </a:spcBef>
            </a:pPr>
            <a:r>
              <a:rPr lang="en-GB" sz="1500" b="1" i="1" spc="-20" dirty="0">
                <a:solidFill>
                  <a:srgbClr val="002060"/>
                </a:solidFill>
                <a:latin typeface="Arial" panose="020B0604020202020204" pitchFamily="34" charset="0"/>
                <a:cs typeface="Arial" panose="020B0604020202020204" pitchFamily="34" charset="0"/>
              </a:rPr>
              <a:t>Empower members</a:t>
            </a:r>
            <a:r>
              <a:rPr lang="en-GB" sz="1500" spc="-20" dirty="0">
                <a:solidFill>
                  <a:srgbClr val="002060"/>
                </a:solidFill>
                <a:latin typeface="Arial" panose="020B0604020202020204" pitchFamily="34" charset="0"/>
                <a:cs typeface="Arial" panose="020B0604020202020204" pitchFamily="34" charset="0"/>
              </a:rPr>
              <a:t> to exert influence locally</a:t>
            </a:r>
          </a:p>
          <a:p>
            <a:pPr>
              <a:lnSpc>
                <a:spcPts val="800"/>
              </a:lnSpc>
              <a:spcBef>
                <a:spcPts val="800"/>
              </a:spcBef>
            </a:pPr>
            <a:r>
              <a:rPr lang="en-GB" sz="1500" b="1" i="1" spc="-20" dirty="0">
                <a:solidFill>
                  <a:srgbClr val="002060"/>
                </a:solidFill>
                <a:latin typeface="Arial" panose="020B0604020202020204" pitchFamily="34" charset="0"/>
                <a:cs typeface="Arial" panose="020B0604020202020204" pitchFamily="34" charset="0"/>
              </a:rPr>
              <a:t>Represent</a:t>
            </a:r>
            <a:r>
              <a:rPr lang="en-GB" sz="1500" i="1" spc="-20" dirty="0">
                <a:solidFill>
                  <a:srgbClr val="002060"/>
                </a:solidFill>
                <a:latin typeface="Arial" panose="020B0604020202020204" pitchFamily="34" charset="0"/>
                <a:cs typeface="Arial" panose="020B0604020202020204" pitchFamily="34" charset="0"/>
              </a:rPr>
              <a:t> </a:t>
            </a:r>
            <a:r>
              <a:rPr lang="en-GB" sz="1500" b="1" i="1" spc="-20" dirty="0">
                <a:solidFill>
                  <a:srgbClr val="002060"/>
                </a:solidFill>
                <a:latin typeface="Arial" panose="020B0604020202020204" pitchFamily="34" charset="0"/>
                <a:cs typeface="Arial" panose="020B0604020202020204" pitchFamily="34" charset="0"/>
              </a:rPr>
              <a:t>the interest</a:t>
            </a:r>
            <a:r>
              <a:rPr lang="en-GB" sz="1500" b="1" spc="-20" dirty="0">
                <a:solidFill>
                  <a:srgbClr val="002060"/>
                </a:solidFill>
                <a:latin typeface="Arial" panose="020B0604020202020204" pitchFamily="34" charset="0"/>
                <a:cs typeface="Arial" panose="020B0604020202020204" pitchFamily="34" charset="0"/>
              </a:rPr>
              <a:t> </a:t>
            </a:r>
            <a:r>
              <a:rPr lang="en-GB" sz="1500" spc="-20" dirty="0">
                <a:solidFill>
                  <a:srgbClr val="002060"/>
                </a:solidFill>
                <a:latin typeface="Arial" panose="020B0604020202020204" pitchFamily="34" charset="0"/>
                <a:cs typeface="Arial" panose="020B0604020202020204" pitchFamily="34" charset="0"/>
              </a:rPr>
              <a:t>of our members at work</a:t>
            </a:r>
          </a:p>
          <a:p>
            <a:pPr>
              <a:lnSpc>
                <a:spcPts val="800"/>
              </a:lnSpc>
              <a:spcBef>
                <a:spcPts val="800"/>
              </a:spcBef>
            </a:pPr>
            <a:r>
              <a:rPr lang="en-GB" sz="1500" b="1" i="1" spc="-20" dirty="0">
                <a:solidFill>
                  <a:srgbClr val="002060"/>
                </a:solidFill>
                <a:latin typeface="Arial" panose="020B0604020202020204" pitchFamily="34" charset="0"/>
                <a:cs typeface="Arial" panose="020B0604020202020204" pitchFamily="34" charset="0"/>
              </a:rPr>
              <a:t>Assist members</a:t>
            </a:r>
            <a:r>
              <a:rPr lang="en-GB" sz="1500" b="1" spc="-20" dirty="0">
                <a:solidFill>
                  <a:srgbClr val="002060"/>
                </a:solidFill>
                <a:latin typeface="Arial" panose="020B0604020202020204" pitchFamily="34" charset="0"/>
                <a:cs typeface="Arial" panose="020B0604020202020204" pitchFamily="34" charset="0"/>
              </a:rPr>
              <a:t> </a:t>
            </a:r>
            <a:r>
              <a:rPr lang="en-GB" sz="1500" spc="-20" dirty="0">
                <a:solidFill>
                  <a:srgbClr val="002060"/>
                </a:solidFill>
                <a:latin typeface="Arial" panose="020B0604020202020204" pitchFamily="34" charset="0"/>
                <a:cs typeface="Arial" panose="020B0604020202020204" pitchFamily="34" charset="0"/>
              </a:rPr>
              <a:t>in dealing with challenges and problems at work</a:t>
            </a:r>
          </a:p>
          <a:p>
            <a:pPr>
              <a:lnSpc>
                <a:spcPts val="800"/>
              </a:lnSpc>
              <a:spcBef>
                <a:spcPts val="800"/>
              </a:spcBef>
            </a:pPr>
            <a:r>
              <a:rPr lang="en-GB" sz="1500" b="1" i="1" spc="-20" dirty="0">
                <a:solidFill>
                  <a:srgbClr val="002060"/>
                </a:solidFill>
                <a:latin typeface="Arial" panose="020B0604020202020204" pitchFamily="34" charset="0"/>
                <a:cs typeface="Arial" panose="020B0604020202020204" pitchFamily="34" charset="0"/>
              </a:rPr>
              <a:t>Assist members</a:t>
            </a:r>
            <a:r>
              <a:rPr lang="en-GB" sz="1500" b="1" spc="-20" dirty="0">
                <a:solidFill>
                  <a:srgbClr val="002060"/>
                </a:solidFill>
                <a:latin typeface="Arial" panose="020B0604020202020204" pitchFamily="34" charset="0"/>
                <a:cs typeface="Arial" panose="020B0604020202020204" pitchFamily="34" charset="0"/>
              </a:rPr>
              <a:t> </a:t>
            </a:r>
            <a:r>
              <a:rPr lang="en-GB" sz="1500" spc="-20" dirty="0">
                <a:solidFill>
                  <a:srgbClr val="002060"/>
                </a:solidFill>
                <a:latin typeface="Arial" panose="020B0604020202020204" pitchFamily="34" charset="0"/>
                <a:cs typeface="Arial" panose="020B0604020202020204" pitchFamily="34" charset="0"/>
              </a:rPr>
              <a:t>to organise locally</a:t>
            </a:r>
          </a:p>
          <a:p>
            <a:pPr>
              <a:lnSpc>
                <a:spcPts val="800"/>
              </a:lnSpc>
              <a:spcBef>
                <a:spcPts val="800"/>
              </a:spcBef>
            </a:pPr>
            <a:r>
              <a:rPr lang="en-GB" sz="1500" b="1" i="1" spc="-20" dirty="0">
                <a:solidFill>
                  <a:srgbClr val="002060"/>
                </a:solidFill>
                <a:latin typeface="Arial" panose="020B0604020202020204" pitchFamily="34" charset="0"/>
                <a:cs typeface="Arial" panose="020B0604020202020204" pitchFamily="34" charset="0"/>
              </a:rPr>
              <a:t>Build relationships with members</a:t>
            </a:r>
            <a:r>
              <a:rPr lang="en-GB" sz="1500" spc="-20" dirty="0">
                <a:solidFill>
                  <a:srgbClr val="002060"/>
                </a:solidFill>
                <a:latin typeface="Arial" panose="020B0604020202020204" pitchFamily="34" charset="0"/>
                <a:cs typeface="Arial" panose="020B0604020202020204" pitchFamily="34" charset="0"/>
              </a:rPr>
              <a:t> through ongoing communication flows and face to face contact</a:t>
            </a:r>
          </a:p>
          <a:p>
            <a:pPr marL="0" indent="0">
              <a:lnSpc>
                <a:spcPts val="1040"/>
              </a:lnSpc>
              <a:spcBef>
                <a:spcPts val="800"/>
              </a:spcBef>
              <a:buNone/>
            </a:pPr>
            <a:endParaRPr lang="en-GB" sz="1600" dirty="0">
              <a:solidFill>
                <a:srgbClr val="002060"/>
              </a:solidFill>
              <a:latin typeface="Arial" panose="020B0604020202020204" pitchFamily="34" charset="0"/>
              <a:cs typeface="Arial" panose="020B0604020202020204" pitchFamily="34" charset="0"/>
            </a:endParaRPr>
          </a:p>
          <a:p>
            <a:pPr marL="0" indent="0">
              <a:lnSpc>
                <a:spcPts val="1040"/>
              </a:lnSpc>
              <a:buNone/>
            </a:pPr>
            <a:r>
              <a:rPr lang="en-GB" b="1" dirty="0">
                <a:solidFill>
                  <a:srgbClr val="FFC000"/>
                </a:solidFill>
                <a:latin typeface="Arial" panose="020B0604020202020204" pitchFamily="34" charset="0"/>
                <a:cs typeface="Arial" panose="020B0604020202020204" pitchFamily="34" charset="0"/>
              </a:rPr>
              <a:t>Progress:</a:t>
            </a:r>
          </a:p>
          <a:p>
            <a:pPr>
              <a:lnSpc>
                <a:spcPts val="800"/>
              </a:lnSpc>
              <a:spcBef>
                <a:spcPts val="800"/>
              </a:spcBef>
            </a:pPr>
            <a:r>
              <a:rPr lang="en-GB" sz="1500" b="1" i="1" spc="-20" dirty="0">
                <a:solidFill>
                  <a:srgbClr val="002060"/>
                </a:solidFill>
                <a:latin typeface="Arial" panose="020B0604020202020204" pitchFamily="34" charset="0"/>
                <a:cs typeface="Arial" panose="020B0604020202020204" pitchFamily="34" charset="0"/>
              </a:rPr>
              <a:t>NHS pay deal agreed</a:t>
            </a:r>
            <a:r>
              <a:rPr lang="en-GB" sz="1500" spc="-20" dirty="0">
                <a:solidFill>
                  <a:srgbClr val="002060"/>
                </a:solidFill>
                <a:latin typeface="Arial" panose="020B0604020202020204" pitchFamily="34" charset="0"/>
                <a:cs typeface="Arial" panose="020B0604020202020204" pitchFamily="34" charset="0"/>
              </a:rPr>
              <a:t> in England, Scotland and Wales</a:t>
            </a:r>
            <a:endParaRPr lang="en-GB" sz="1500" i="1" spc="-20" dirty="0">
              <a:solidFill>
                <a:srgbClr val="002060"/>
              </a:solidFill>
              <a:latin typeface="Arial" panose="020B0604020202020204" pitchFamily="34" charset="0"/>
              <a:cs typeface="Arial" panose="020B0604020202020204" pitchFamily="34" charset="0"/>
            </a:endParaRPr>
          </a:p>
          <a:p>
            <a:pPr>
              <a:lnSpc>
                <a:spcPts val="800"/>
              </a:lnSpc>
              <a:spcBef>
                <a:spcPts val="800"/>
              </a:spcBef>
            </a:pPr>
            <a:r>
              <a:rPr lang="en-GB" sz="1500" b="1" i="1" spc="-20" dirty="0">
                <a:solidFill>
                  <a:srgbClr val="002060"/>
                </a:solidFill>
                <a:latin typeface="Arial" panose="020B0604020202020204" pitchFamily="34" charset="0"/>
                <a:cs typeface="Arial" panose="020B0604020202020204" pitchFamily="34" charset="0"/>
              </a:rPr>
              <a:t>Pinpoint the Pressure campaign</a:t>
            </a:r>
            <a:r>
              <a:rPr lang="en-GB" sz="1500" spc="-20" dirty="0">
                <a:solidFill>
                  <a:srgbClr val="002060"/>
                </a:solidFill>
                <a:latin typeface="Arial" panose="020B0604020202020204" pitchFamily="34" charset="0"/>
                <a:cs typeface="Arial" panose="020B0604020202020204" pitchFamily="34" charset="0"/>
              </a:rPr>
              <a:t> has had a positive impact on local services where it has been carried out </a:t>
            </a:r>
          </a:p>
          <a:p>
            <a:pPr>
              <a:lnSpc>
                <a:spcPts val="800"/>
              </a:lnSpc>
              <a:spcBef>
                <a:spcPts val="800"/>
              </a:spcBef>
            </a:pPr>
            <a:r>
              <a:rPr lang="en-GB" sz="1500" b="1" i="1" spc="-20" dirty="0">
                <a:solidFill>
                  <a:srgbClr val="002060"/>
                </a:solidFill>
                <a:latin typeface="Arial" panose="020B0604020202020204" pitchFamily="34" charset="0"/>
                <a:cs typeface="Arial" panose="020B0604020202020204" pitchFamily="34" charset="0"/>
              </a:rPr>
              <a:t>Flexible working campaign</a:t>
            </a:r>
            <a:r>
              <a:rPr lang="en-GB" sz="1500" spc="-20" dirty="0">
                <a:solidFill>
                  <a:srgbClr val="002060"/>
                </a:solidFill>
                <a:latin typeface="Arial" panose="020B0604020202020204" pitchFamily="34" charset="0"/>
                <a:cs typeface="Arial" panose="020B0604020202020204" pitchFamily="34" charset="0"/>
              </a:rPr>
              <a:t> </a:t>
            </a:r>
            <a:r>
              <a:rPr lang="en-GB" sz="1500" i="1" spc="-20" dirty="0">
                <a:solidFill>
                  <a:srgbClr val="002060"/>
                </a:solidFill>
                <a:latin typeface="Arial" panose="020B0604020202020204" pitchFamily="34" charset="0"/>
                <a:cs typeface="Arial" panose="020B0604020202020204" pitchFamily="34" charset="0"/>
              </a:rPr>
              <a:t>(building a better balance) </a:t>
            </a:r>
            <a:r>
              <a:rPr lang="en-GB" sz="1500" spc="-20" dirty="0">
                <a:solidFill>
                  <a:srgbClr val="002060"/>
                </a:solidFill>
                <a:latin typeface="Arial" panose="020B0604020202020204" pitchFamily="34" charset="0"/>
                <a:cs typeface="Arial" panose="020B0604020202020204" pitchFamily="34" charset="0"/>
              </a:rPr>
              <a:t>has assisted members locally to agree flexible working patterns –</a:t>
            </a:r>
          </a:p>
          <a:p>
            <a:pPr>
              <a:lnSpc>
                <a:spcPts val="800"/>
              </a:lnSpc>
              <a:spcBef>
                <a:spcPts val="800"/>
              </a:spcBef>
            </a:pPr>
            <a:r>
              <a:rPr lang="en-GB" sz="1500" b="1" i="1" spc="-20" dirty="0">
                <a:solidFill>
                  <a:srgbClr val="002060"/>
                </a:solidFill>
                <a:latin typeface="Arial" panose="020B0604020202020204" pitchFamily="34" charset="0"/>
                <a:cs typeface="Arial" panose="020B0604020202020204" pitchFamily="34" charset="0"/>
              </a:rPr>
              <a:t>Potential cuts</a:t>
            </a:r>
            <a:r>
              <a:rPr lang="en-GB" sz="1500" spc="-20" dirty="0">
                <a:solidFill>
                  <a:srgbClr val="002060"/>
                </a:solidFill>
                <a:latin typeface="Arial" panose="020B0604020202020204" pitchFamily="34" charset="0"/>
                <a:cs typeface="Arial" panose="020B0604020202020204" pitchFamily="34" charset="0"/>
              </a:rPr>
              <a:t> to local physiotherapy services have been successfully challenged </a:t>
            </a:r>
            <a:r>
              <a:rPr lang="en-GB" sz="1500" i="1" spc="-20" dirty="0">
                <a:solidFill>
                  <a:srgbClr val="002060"/>
                </a:solidFill>
                <a:latin typeface="Arial" panose="020B0604020202020204" pitchFamily="34" charset="0"/>
                <a:cs typeface="Arial" panose="020B0604020202020204" pitchFamily="34" charset="0"/>
              </a:rPr>
              <a:t>(Worcester, Watford, Essex)</a:t>
            </a:r>
          </a:p>
          <a:p>
            <a:pPr>
              <a:lnSpc>
                <a:spcPts val="800"/>
              </a:lnSpc>
              <a:spcBef>
                <a:spcPts val="800"/>
              </a:spcBef>
            </a:pPr>
            <a:r>
              <a:rPr lang="en-GB" sz="1500" b="1" i="1" spc="-20" dirty="0">
                <a:solidFill>
                  <a:srgbClr val="002060"/>
                </a:solidFill>
                <a:latin typeface="Arial" panose="020B0604020202020204" pitchFamily="34" charset="0"/>
                <a:cs typeface="Arial" panose="020B0604020202020204" pitchFamily="34" charset="0"/>
              </a:rPr>
              <a:t>Gaining recognition</a:t>
            </a:r>
            <a:r>
              <a:rPr lang="en-GB" sz="1500" spc="-20" dirty="0">
                <a:solidFill>
                  <a:srgbClr val="002060"/>
                </a:solidFill>
                <a:latin typeface="Arial" panose="020B0604020202020204" pitchFamily="34" charset="0"/>
                <a:cs typeface="Arial" panose="020B0604020202020204" pitchFamily="34" charset="0"/>
              </a:rPr>
              <a:t> in a small number of private providers</a:t>
            </a:r>
          </a:p>
          <a:p>
            <a:pPr marL="0" indent="0">
              <a:lnSpc>
                <a:spcPts val="1040"/>
              </a:lnSpc>
              <a:spcBef>
                <a:spcPts val="800"/>
              </a:spcBef>
              <a:buNone/>
            </a:pPr>
            <a:endParaRPr lang="en-GB" sz="1600" dirty="0">
              <a:solidFill>
                <a:srgbClr val="002060"/>
              </a:solidFill>
              <a:latin typeface="Arial" panose="020B0604020202020204" pitchFamily="34" charset="0"/>
              <a:cs typeface="Arial" panose="020B0604020202020204" pitchFamily="34" charset="0"/>
            </a:endParaRPr>
          </a:p>
          <a:p>
            <a:pPr marL="0" indent="0">
              <a:lnSpc>
                <a:spcPts val="1040"/>
              </a:lnSpc>
              <a:buNone/>
            </a:pPr>
            <a:r>
              <a:rPr lang="en-GB" b="1" dirty="0">
                <a:solidFill>
                  <a:srgbClr val="FFC000"/>
                </a:solidFill>
                <a:latin typeface="Arial" panose="020B0604020202020204" pitchFamily="34" charset="0"/>
                <a:cs typeface="Arial" panose="020B0604020202020204" pitchFamily="34" charset="0"/>
              </a:rPr>
              <a:t>What can you do?</a:t>
            </a:r>
          </a:p>
          <a:p>
            <a:pPr>
              <a:lnSpc>
                <a:spcPts val="800"/>
              </a:lnSpc>
              <a:spcBef>
                <a:spcPts val="800"/>
              </a:spcBef>
            </a:pPr>
            <a:r>
              <a:rPr lang="en-GB" sz="1500" b="1" i="1" spc="-20" dirty="0">
                <a:solidFill>
                  <a:srgbClr val="002060"/>
                </a:solidFill>
                <a:latin typeface="Arial" panose="020B0604020202020204" pitchFamily="34" charset="0"/>
                <a:cs typeface="Arial" panose="020B0604020202020204" pitchFamily="34" charset="0"/>
              </a:rPr>
              <a:t>Ensure there is</a:t>
            </a:r>
            <a:r>
              <a:rPr lang="en-GB" sz="1500" spc="-20" dirty="0">
                <a:solidFill>
                  <a:srgbClr val="002060"/>
                </a:solidFill>
                <a:latin typeface="Arial" panose="020B0604020202020204" pitchFamily="34" charset="0"/>
                <a:cs typeface="Arial" panose="020B0604020202020204" pitchFamily="34" charset="0"/>
              </a:rPr>
              <a:t> both a steward and safety rep in your organisation</a:t>
            </a:r>
          </a:p>
          <a:p>
            <a:pPr>
              <a:lnSpc>
                <a:spcPts val="800"/>
              </a:lnSpc>
              <a:spcBef>
                <a:spcPts val="800"/>
              </a:spcBef>
            </a:pPr>
            <a:r>
              <a:rPr lang="en-GB" sz="1500" b="1" i="1" spc="-50" dirty="0">
                <a:solidFill>
                  <a:srgbClr val="002060"/>
                </a:solidFill>
                <a:latin typeface="Arial" panose="020B0604020202020204" pitchFamily="34" charset="0"/>
                <a:cs typeface="Arial" panose="020B0604020202020204" pitchFamily="34" charset="0"/>
              </a:rPr>
              <a:t>Encourage volunteers</a:t>
            </a:r>
            <a:r>
              <a:rPr lang="en-GB" sz="1500" b="1" spc="-50" dirty="0">
                <a:solidFill>
                  <a:srgbClr val="002060"/>
                </a:solidFill>
                <a:latin typeface="Arial" panose="020B0604020202020204" pitchFamily="34" charset="0"/>
                <a:cs typeface="Arial" panose="020B0604020202020204" pitchFamily="34" charset="0"/>
              </a:rPr>
              <a:t> </a:t>
            </a:r>
            <a:r>
              <a:rPr lang="en-GB" sz="1500" spc="-50" dirty="0">
                <a:solidFill>
                  <a:srgbClr val="002060"/>
                </a:solidFill>
                <a:latin typeface="Arial" panose="020B0604020202020204" pitchFamily="34" charset="0"/>
                <a:cs typeface="Arial" panose="020B0604020202020204" pitchFamily="34" charset="0"/>
              </a:rPr>
              <a:t>to take up the workplace contact role in their organisation</a:t>
            </a:r>
            <a:r>
              <a:rPr lang="en-GB" sz="1400" i="1" spc="-50" dirty="0">
                <a:solidFill>
                  <a:srgbClr val="002060"/>
                </a:solidFill>
                <a:latin typeface="Arial" panose="020B0604020202020204" pitchFamily="34" charset="0"/>
                <a:cs typeface="Arial" panose="020B0604020202020204" pitchFamily="34" charset="0"/>
              </a:rPr>
              <a:t> (a point of contact for the whole CSP for information sharing)</a:t>
            </a:r>
          </a:p>
          <a:p>
            <a:pPr>
              <a:lnSpc>
                <a:spcPts val="800"/>
              </a:lnSpc>
              <a:spcBef>
                <a:spcPts val="800"/>
              </a:spcBef>
            </a:pPr>
            <a:r>
              <a:rPr lang="en-GB" sz="1500" b="1" i="1" spc="-20" dirty="0">
                <a:solidFill>
                  <a:srgbClr val="002060"/>
                </a:solidFill>
                <a:latin typeface="Arial" panose="020B0604020202020204" pitchFamily="34" charset="0"/>
                <a:cs typeface="Arial" panose="020B0604020202020204" pitchFamily="34" charset="0"/>
              </a:rPr>
              <a:t>Encourage members</a:t>
            </a:r>
            <a:r>
              <a:rPr lang="en-GB" sz="1500" spc="-20" dirty="0">
                <a:solidFill>
                  <a:srgbClr val="002060"/>
                </a:solidFill>
                <a:latin typeface="Arial" panose="020B0604020202020204" pitchFamily="34" charset="0"/>
                <a:cs typeface="Arial" panose="020B0604020202020204" pitchFamily="34" charset="0"/>
              </a:rPr>
              <a:t> to become organised locally</a:t>
            </a:r>
          </a:p>
          <a:p>
            <a:pPr>
              <a:lnSpc>
                <a:spcPts val="800"/>
              </a:lnSpc>
              <a:spcBef>
                <a:spcPts val="800"/>
              </a:spcBef>
            </a:pPr>
            <a:r>
              <a:rPr lang="en-GB" sz="1500" b="1" i="1" spc="-20" dirty="0">
                <a:solidFill>
                  <a:srgbClr val="002060"/>
                </a:solidFill>
                <a:latin typeface="Arial" panose="020B0604020202020204" pitchFamily="34" charset="0"/>
                <a:cs typeface="Arial" panose="020B0604020202020204" pitchFamily="34" charset="0"/>
              </a:rPr>
              <a:t>Get active</a:t>
            </a:r>
            <a:r>
              <a:rPr lang="en-GB" sz="1500" b="1" spc="-20" dirty="0">
                <a:solidFill>
                  <a:srgbClr val="002060"/>
                </a:solidFill>
                <a:latin typeface="Arial" panose="020B0604020202020204" pitchFamily="34" charset="0"/>
                <a:cs typeface="Arial" panose="020B0604020202020204" pitchFamily="34" charset="0"/>
              </a:rPr>
              <a:t> </a:t>
            </a:r>
            <a:r>
              <a:rPr lang="en-GB" sz="1500" spc="-20" dirty="0">
                <a:solidFill>
                  <a:srgbClr val="002060"/>
                </a:solidFill>
                <a:latin typeface="Arial" panose="020B0604020202020204" pitchFamily="34" charset="0"/>
                <a:cs typeface="Arial" panose="020B0604020202020204" pitchFamily="34" charset="0"/>
              </a:rPr>
              <a:t>(Engage) with their workplace reps, workplace contact and local network/country boards</a:t>
            </a:r>
          </a:p>
          <a:p>
            <a:pPr>
              <a:lnSpc>
                <a:spcPts val="800"/>
              </a:lnSpc>
              <a:spcBef>
                <a:spcPts val="800"/>
              </a:spcBef>
            </a:pPr>
            <a:r>
              <a:rPr lang="en-GB" sz="1500" b="1" i="1" spc="-20" dirty="0">
                <a:solidFill>
                  <a:srgbClr val="002060"/>
                </a:solidFill>
                <a:latin typeface="Arial" panose="020B0604020202020204" pitchFamily="34" charset="0"/>
                <a:cs typeface="Arial" panose="020B0604020202020204" pitchFamily="34" charset="0"/>
              </a:rPr>
              <a:t>Seek CSP recognition</a:t>
            </a:r>
            <a:r>
              <a:rPr lang="en-GB" sz="1500" spc="-20" dirty="0">
                <a:solidFill>
                  <a:srgbClr val="002060"/>
                </a:solidFill>
                <a:latin typeface="Arial" panose="020B0604020202020204" pitchFamily="34" charset="0"/>
                <a:cs typeface="Arial" panose="020B0604020202020204" pitchFamily="34" charset="0"/>
              </a:rPr>
              <a:t> where we do not have it.</a:t>
            </a:r>
          </a:p>
        </p:txBody>
      </p:sp>
      <p:pic>
        <p:nvPicPr>
          <p:cNvPr id="4" name="Picture 3">
            <a:extLst>
              <a:ext uri="{FF2B5EF4-FFF2-40B4-BE49-F238E27FC236}">
                <a16:creationId xmlns:a16="http://schemas.microsoft.com/office/drawing/2014/main" id="{3A3F78DF-83C0-254C-8316-C677D1440DC0}"/>
              </a:ext>
            </a:extLst>
          </p:cNvPr>
          <p:cNvPicPr>
            <a:picLocks noChangeAspect="1"/>
          </p:cNvPicPr>
          <p:nvPr/>
        </p:nvPicPr>
        <p:blipFill>
          <a:blip r:embed="rId3"/>
          <a:stretch>
            <a:fillRect/>
          </a:stretch>
        </p:blipFill>
        <p:spPr>
          <a:xfrm>
            <a:off x="152424" y="147250"/>
            <a:ext cx="2601765" cy="695897"/>
          </a:xfrm>
          <a:prstGeom prst="rect">
            <a:avLst/>
          </a:prstGeom>
        </p:spPr>
      </p:pic>
    </p:spTree>
    <p:extLst>
      <p:ext uri="{BB962C8B-B14F-4D97-AF65-F5344CB8AC3E}">
        <p14:creationId xmlns:p14="http://schemas.microsoft.com/office/powerpoint/2010/main" val="34770214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2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2" decel="5000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2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2" decel="5000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2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800"/>
                            </p:stCondLst>
                            <p:childTnLst>
                              <p:par>
                                <p:cTn id="20" presetID="2" presetClass="entr" presetSubtype="2" decel="5000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2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2" decel="5000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2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200"/>
                            </p:stCondLst>
                            <p:childTnLst>
                              <p:par>
                                <p:cTn id="30" presetID="2" presetClass="entr" presetSubtype="2" decel="5000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3" dur="2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1400"/>
                            </p:stCondLst>
                            <p:childTnLst>
                              <p:par>
                                <p:cTn id="35" presetID="2" presetClass="entr" presetSubtype="2" decel="50000" fill="hold" grpId="0" nodeType="afterEffect">
                                  <p:stCondLst>
                                    <p:cond delay="200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2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8" dur="2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39" fill="hold">
                            <p:stCondLst>
                              <p:cond delay="3600"/>
                            </p:stCondLst>
                            <p:childTnLst>
                              <p:par>
                                <p:cTn id="40" presetID="2" presetClass="entr" presetSubtype="2" decel="50000"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2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3" dur="2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44" fill="hold">
                            <p:stCondLst>
                              <p:cond delay="3800"/>
                            </p:stCondLst>
                            <p:childTnLst>
                              <p:par>
                                <p:cTn id="45" presetID="2" presetClass="entr" presetSubtype="2" decel="50000"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2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48" dur="2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2" presetClass="entr" presetSubtype="2" decel="50000" fill="hold" grpId="0"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additive="base">
                                        <p:cTn id="52" dur="2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53" dur="2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54" fill="hold">
                            <p:stCondLst>
                              <p:cond delay="4200"/>
                            </p:stCondLst>
                            <p:childTnLst>
                              <p:par>
                                <p:cTn id="55" presetID="2" presetClass="entr" presetSubtype="2" decel="50000" fill="hold" grpId="0"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2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58" dur="2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par>
                          <p:cTn id="59" fill="hold">
                            <p:stCondLst>
                              <p:cond delay="4400"/>
                            </p:stCondLst>
                            <p:childTnLst>
                              <p:par>
                                <p:cTn id="60" presetID="2" presetClass="entr" presetSubtype="2" decel="50000" fill="hold" grpId="0" nodeType="after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 calcmode="lin" valueType="num">
                                      <p:cBhvr additive="base">
                                        <p:cTn id="62" dur="2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63" dur="2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par>
                          <p:cTn id="64" fill="hold">
                            <p:stCondLst>
                              <p:cond delay="4600"/>
                            </p:stCondLst>
                            <p:childTnLst>
                              <p:par>
                                <p:cTn id="65" presetID="2" presetClass="entr" presetSubtype="2" decel="50000" fill="hold" grpId="0" nodeType="afterEffect">
                                  <p:stCondLst>
                                    <p:cond delay="200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2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68" dur="2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par>
                          <p:cTn id="69" fill="hold">
                            <p:stCondLst>
                              <p:cond delay="6800"/>
                            </p:stCondLst>
                            <p:childTnLst>
                              <p:par>
                                <p:cTn id="70" presetID="2" presetClass="entr" presetSubtype="2" decel="50000" fill="hold" grpId="0" nodeType="afterEffect">
                                  <p:stCondLst>
                                    <p:cond delay="0"/>
                                  </p:stCondLst>
                                  <p:childTnLst>
                                    <p:set>
                                      <p:cBhvr>
                                        <p:cTn id="71" dur="1" fill="hold">
                                          <p:stCondLst>
                                            <p:cond delay="0"/>
                                          </p:stCondLst>
                                        </p:cTn>
                                        <p:tgtEl>
                                          <p:spTgt spid="3">
                                            <p:txEl>
                                              <p:pRg st="15" end="15"/>
                                            </p:txEl>
                                          </p:spTgt>
                                        </p:tgtEl>
                                        <p:attrNameLst>
                                          <p:attrName>style.visibility</p:attrName>
                                        </p:attrNameLst>
                                      </p:cBhvr>
                                      <p:to>
                                        <p:strVal val="visible"/>
                                      </p:to>
                                    </p:set>
                                    <p:anim calcmode="lin" valueType="num">
                                      <p:cBhvr additive="base">
                                        <p:cTn id="72" dur="200" fill="hold"/>
                                        <p:tgtEl>
                                          <p:spTgt spid="3">
                                            <p:txEl>
                                              <p:pRg st="15" end="15"/>
                                            </p:txEl>
                                          </p:spTgt>
                                        </p:tgtEl>
                                        <p:attrNameLst>
                                          <p:attrName>ppt_x</p:attrName>
                                        </p:attrNameLst>
                                      </p:cBhvr>
                                      <p:tavLst>
                                        <p:tav tm="0">
                                          <p:val>
                                            <p:strVal val="1+#ppt_w/2"/>
                                          </p:val>
                                        </p:tav>
                                        <p:tav tm="100000">
                                          <p:val>
                                            <p:strVal val="#ppt_x"/>
                                          </p:val>
                                        </p:tav>
                                      </p:tavLst>
                                    </p:anim>
                                    <p:anim calcmode="lin" valueType="num">
                                      <p:cBhvr additive="base">
                                        <p:cTn id="73" dur="200" fill="hold"/>
                                        <p:tgtEl>
                                          <p:spTgt spid="3">
                                            <p:txEl>
                                              <p:pRg st="15" end="15"/>
                                            </p:txEl>
                                          </p:spTgt>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2" decel="50000" fill="hold" grpId="0" nodeType="afterEffect">
                                  <p:stCondLst>
                                    <p:cond delay="0"/>
                                  </p:stCondLst>
                                  <p:childTnLst>
                                    <p:set>
                                      <p:cBhvr>
                                        <p:cTn id="76" dur="1" fill="hold">
                                          <p:stCondLst>
                                            <p:cond delay="0"/>
                                          </p:stCondLst>
                                        </p:cTn>
                                        <p:tgtEl>
                                          <p:spTgt spid="3">
                                            <p:txEl>
                                              <p:pRg st="16" end="16"/>
                                            </p:txEl>
                                          </p:spTgt>
                                        </p:tgtEl>
                                        <p:attrNameLst>
                                          <p:attrName>style.visibility</p:attrName>
                                        </p:attrNameLst>
                                      </p:cBhvr>
                                      <p:to>
                                        <p:strVal val="visible"/>
                                      </p:to>
                                    </p:set>
                                    <p:anim calcmode="lin" valueType="num">
                                      <p:cBhvr additive="base">
                                        <p:cTn id="77" dur="200" fill="hold"/>
                                        <p:tgtEl>
                                          <p:spTgt spid="3">
                                            <p:txEl>
                                              <p:pRg st="16" end="16"/>
                                            </p:txEl>
                                          </p:spTgt>
                                        </p:tgtEl>
                                        <p:attrNameLst>
                                          <p:attrName>ppt_x</p:attrName>
                                        </p:attrNameLst>
                                      </p:cBhvr>
                                      <p:tavLst>
                                        <p:tav tm="0">
                                          <p:val>
                                            <p:strVal val="1+#ppt_w/2"/>
                                          </p:val>
                                        </p:tav>
                                        <p:tav tm="100000">
                                          <p:val>
                                            <p:strVal val="#ppt_x"/>
                                          </p:val>
                                        </p:tav>
                                      </p:tavLst>
                                    </p:anim>
                                    <p:anim calcmode="lin" valueType="num">
                                      <p:cBhvr additive="base">
                                        <p:cTn id="78" dur="2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par>
                          <p:cTn id="79" fill="hold">
                            <p:stCondLst>
                              <p:cond delay="7200"/>
                            </p:stCondLst>
                            <p:childTnLst>
                              <p:par>
                                <p:cTn id="80" presetID="2" presetClass="entr" presetSubtype="2" decel="50000" fill="hold" grpId="0" nodeType="afterEffect">
                                  <p:stCondLst>
                                    <p:cond delay="0"/>
                                  </p:stCondLst>
                                  <p:childTnLst>
                                    <p:set>
                                      <p:cBhvr>
                                        <p:cTn id="81" dur="1" fill="hold">
                                          <p:stCondLst>
                                            <p:cond delay="0"/>
                                          </p:stCondLst>
                                        </p:cTn>
                                        <p:tgtEl>
                                          <p:spTgt spid="3">
                                            <p:txEl>
                                              <p:pRg st="17" end="17"/>
                                            </p:txEl>
                                          </p:spTgt>
                                        </p:tgtEl>
                                        <p:attrNameLst>
                                          <p:attrName>style.visibility</p:attrName>
                                        </p:attrNameLst>
                                      </p:cBhvr>
                                      <p:to>
                                        <p:strVal val="visible"/>
                                      </p:to>
                                    </p:set>
                                    <p:anim calcmode="lin" valueType="num">
                                      <p:cBhvr additive="base">
                                        <p:cTn id="82" dur="200" fill="hold"/>
                                        <p:tgtEl>
                                          <p:spTgt spid="3">
                                            <p:txEl>
                                              <p:pRg st="17" end="17"/>
                                            </p:txEl>
                                          </p:spTgt>
                                        </p:tgtEl>
                                        <p:attrNameLst>
                                          <p:attrName>ppt_x</p:attrName>
                                        </p:attrNameLst>
                                      </p:cBhvr>
                                      <p:tavLst>
                                        <p:tav tm="0">
                                          <p:val>
                                            <p:strVal val="1+#ppt_w/2"/>
                                          </p:val>
                                        </p:tav>
                                        <p:tav tm="100000">
                                          <p:val>
                                            <p:strVal val="#ppt_x"/>
                                          </p:val>
                                        </p:tav>
                                      </p:tavLst>
                                    </p:anim>
                                    <p:anim calcmode="lin" valueType="num">
                                      <p:cBhvr additive="base">
                                        <p:cTn id="83" dur="2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par>
                          <p:cTn id="84" fill="hold">
                            <p:stCondLst>
                              <p:cond delay="7400"/>
                            </p:stCondLst>
                            <p:childTnLst>
                              <p:par>
                                <p:cTn id="85" presetID="2" presetClass="entr" presetSubtype="2" decel="50000" fill="hold" grpId="0" nodeType="afterEffect">
                                  <p:stCondLst>
                                    <p:cond delay="0"/>
                                  </p:stCondLst>
                                  <p:childTnLst>
                                    <p:set>
                                      <p:cBhvr>
                                        <p:cTn id="86" dur="1" fill="hold">
                                          <p:stCondLst>
                                            <p:cond delay="0"/>
                                          </p:stCondLst>
                                        </p:cTn>
                                        <p:tgtEl>
                                          <p:spTgt spid="3">
                                            <p:txEl>
                                              <p:pRg st="18" end="18"/>
                                            </p:txEl>
                                          </p:spTgt>
                                        </p:tgtEl>
                                        <p:attrNameLst>
                                          <p:attrName>style.visibility</p:attrName>
                                        </p:attrNameLst>
                                      </p:cBhvr>
                                      <p:to>
                                        <p:strVal val="visible"/>
                                      </p:to>
                                    </p:set>
                                    <p:anim calcmode="lin" valueType="num">
                                      <p:cBhvr additive="base">
                                        <p:cTn id="87" dur="200" fill="hold"/>
                                        <p:tgtEl>
                                          <p:spTgt spid="3">
                                            <p:txEl>
                                              <p:pRg st="18" end="18"/>
                                            </p:txEl>
                                          </p:spTgt>
                                        </p:tgtEl>
                                        <p:attrNameLst>
                                          <p:attrName>ppt_x</p:attrName>
                                        </p:attrNameLst>
                                      </p:cBhvr>
                                      <p:tavLst>
                                        <p:tav tm="0">
                                          <p:val>
                                            <p:strVal val="1+#ppt_w/2"/>
                                          </p:val>
                                        </p:tav>
                                        <p:tav tm="100000">
                                          <p:val>
                                            <p:strVal val="#ppt_x"/>
                                          </p:val>
                                        </p:tav>
                                      </p:tavLst>
                                    </p:anim>
                                    <p:anim calcmode="lin" valueType="num">
                                      <p:cBhvr additive="base">
                                        <p:cTn id="88" dur="200" fill="hold"/>
                                        <p:tgtEl>
                                          <p:spTgt spid="3">
                                            <p:txEl>
                                              <p:pRg st="18" end="18"/>
                                            </p:txEl>
                                          </p:spTgt>
                                        </p:tgtEl>
                                        <p:attrNameLst>
                                          <p:attrName>ppt_y</p:attrName>
                                        </p:attrNameLst>
                                      </p:cBhvr>
                                      <p:tavLst>
                                        <p:tav tm="0">
                                          <p:val>
                                            <p:strVal val="#ppt_y"/>
                                          </p:val>
                                        </p:tav>
                                        <p:tav tm="100000">
                                          <p:val>
                                            <p:strVal val="#ppt_y"/>
                                          </p:val>
                                        </p:tav>
                                      </p:tavLst>
                                    </p:anim>
                                  </p:childTnLst>
                                </p:cTn>
                              </p:par>
                            </p:childTnLst>
                          </p:cTn>
                        </p:par>
                        <p:par>
                          <p:cTn id="89" fill="hold">
                            <p:stCondLst>
                              <p:cond delay="7600"/>
                            </p:stCondLst>
                            <p:childTnLst>
                              <p:par>
                                <p:cTn id="90" presetID="2" presetClass="entr" presetSubtype="2" decel="50000" fill="hold" grpId="0" nodeType="afterEffect">
                                  <p:stCondLst>
                                    <p:cond delay="0"/>
                                  </p:stCondLst>
                                  <p:childTnLst>
                                    <p:set>
                                      <p:cBhvr>
                                        <p:cTn id="91" dur="1" fill="hold">
                                          <p:stCondLst>
                                            <p:cond delay="0"/>
                                          </p:stCondLst>
                                        </p:cTn>
                                        <p:tgtEl>
                                          <p:spTgt spid="3">
                                            <p:txEl>
                                              <p:pRg st="19" end="19"/>
                                            </p:txEl>
                                          </p:spTgt>
                                        </p:tgtEl>
                                        <p:attrNameLst>
                                          <p:attrName>style.visibility</p:attrName>
                                        </p:attrNameLst>
                                      </p:cBhvr>
                                      <p:to>
                                        <p:strVal val="visible"/>
                                      </p:to>
                                    </p:set>
                                    <p:anim calcmode="lin" valueType="num">
                                      <p:cBhvr additive="base">
                                        <p:cTn id="92" dur="200" fill="hold"/>
                                        <p:tgtEl>
                                          <p:spTgt spid="3">
                                            <p:txEl>
                                              <p:pRg st="19" end="19"/>
                                            </p:txEl>
                                          </p:spTgt>
                                        </p:tgtEl>
                                        <p:attrNameLst>
                                          <p:attrName>ppt_x</p:attrName>
                                        </p:attrNameLst>
                                      </p:cBhvr>
                                      <p:tavLst>
                                        <p:tav tm="0">
                                          <p:val>
                                            <p:strVal val="1+#ppt_w/2"/>
                                          </p:val>
                                        </p:tav>
                                        <p:tav tm="100000">
                                          <p:val>
                                            <p:strVal val="#ppt_x"/>
                                          </p:val>
                                        </p:tav>
                                      </p:tavLst>
                                    </p:anim>
                                    <p:anim calcmode="lin" valueType="num">
                                      <p:cBhvr additive="base">
                                        <p:cTn id="93" dur="200" fill="hold"/>
                                        <p:tgtEl>
                                          <p:spTgt spid="3">
                                            <p:txEl>
                                              <p:pRg st="19" end="1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90E88C-23D9-D147-B322-F193C271E418}"/>
              </a:ext>
            </a:extLst>
          </p:cNvPr>
          <p:cNvPicPr>
            <a:picLocks noChangeAspect="1"/>
          </p:cNvPicPr>
          <p:nvPr/>
        </p:nvPicPr>
        <p:blipFill>
          <a:blip r:embed="rId3"/>
          <a:stretch>
            <a:fillRect/>
          </a:stretch>
        </p:blipFill>
        <p:spPr>
          <a:xfrm>
            <a:off x="152424" y="147250"/>
            <a:ext cx="2601765" cy="695897"/>
          </a:xfrm>
          <a:prstGeom prst="rect">
            <a:avLst/>
          </a:prstGeom>
        </p:spPr>
      </p:pic>
      <p:sp>
        <p:nvSpPr>
          <p:cNvPr id="5" name="Title 1">
            <a:extLst>
              <a:ext uri="{FF2B5EF4-FFF2-40B4-BE49-F238E27FC236}">
                <a16:creationId xmlns:a16="http://schemas.microsoft.com/office/drawing/2014/main" id="{04531CE2-394C-B54E-9A91-167E7CB668DF}"/>
              </a:ext>
            </a:extLst>
          </p:cNvPr>
          <p:cNvSpPr txBox="1">
            <a:spLocks/>
          </p:cNvSpPr>
          <p:nvPr/>
        </p:nvSpPr>
        <p:spPr>
          <a:xfrm>
            <a:off x="1079335" y="2360687"/>
            <a:ext cx="10807866" cy="21931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C000"/>
                </a:solidFill>
                <a:latin typeface="Calibri" panose="020F0502020204030204"/>
                <a:ea typeface="Arial" charset="0"/>
                <a:cs typeface="Arial" charset="0"/>
              </a:rPr>
              <a:t>Strategic objective: </a:t>
            </a:r>
            <a:r>
              <a:rPr lang="en-US" sz="4000" b="1" dirty="0">
                <a:solidFill>
                  <a:srgbClr val="002060"/>
                </a:solidFill>
                <a:latin typeface="+mn-lt"/>
                <a:ea typeface="Arial" charset="0"/>
                <a:cs typeface="Arial" panose="020B0604020202020204" pitchFamily="34" charset="0"/>
              </a:rPr>
              <a:t>organise </a:t>
            </a:r>
            <a:r>
              <a:rPr lang="en-US" sz="4000" dirty="0">
                <a:solidFill>
                  <a:srgbClr val="002060"/>
                </a:solidFill>
                <a:ea typeface="Arial" charset="0"/>
                <a:cs typeface="Arial" panose="020B0604020202020204" pitchFamily="34" charset="0"/>
              </a:rPr>
              <a:t>networks and communities to influence on behalf of the profession</a:t>
            </a:r>
            <a:endParaRPr lang="en-GB" sz="4000" dirty="0">
              <a:solidFill>
                <a:srgbClr val="002060"/>
              </a:solidFill>
            </a:endParaRPr>
          </a:p>
        </p:txBody>
      </p:sp>
    </p:spTree>
    <p:extLst>
      <p:ext uri="{BB962C8B-B14F-4D97-AF65-F5344CB8AC3E}">
        <p14:creationId xmlns:p14="http://schemas.microsoft.com/office/powerpoint/2010/main" val="953434829"/>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365" y="1376881"/>
            <a:ext cx="11397924" cy="5857649"/>
          </a:xfrm>
        </p:spPr>
        <p:txBody>
          <a:bodyPr>
            <a:normAutofit/>
          </a:bodyPr>
          <a:lstStyle/>
          <a:p>
            <a:pPr marL="0" indent="0">
              <a:lnSpc>
                <a:spcPts val="1680"/>
              </a:lnSpc>
              <a:buNone/>
            </a:pPr>
            <a:r>
              <a:rPr lang="en-GB" sz="3600" b="1" spc="-150" dirty="0">
                <a:solidFill>
                  <a:srgbClr val="FFC000"/>
                </a:solidFill>
                <a:latin typeface="Arial" panose="020B0604020202020204" pitchFamily="34" charset="0"/>
                <a:cs typeface="Arial" panose="020B0604020202020204" pitchFamily="34" charset="0"/>
              </a:rPr>
              <a:t>Localism vision</a:t>
            </a:r>
          </a:p>
          <a:p>
            <a:pPr marL="0" indent="0">
              <a:lnSpc>
                <a:spcPts val="2680"/>
              </a:lnSpc>
              <a:buNone/>
            </a:pPr>
            <a:r>
              <a:rPr lang="en-GB" dirty="0">
                <a:solidFill>
                  <a:srgbClr val="002060"/>
                </a:solidFill>
                <a:latin typeface="Arial" panose="020B0604020202020204" pitchFamily="34" charset="0"/>
                <a:cs typeface="Arial" panose="020B0604020202020204" pitchFamily="34" charset="0"/>
              </a:rPr>
              <a:t>CSP alongside members wherever we live, work or study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Influencing local decisions affecting patients and members</a:t>
            </a:r>
          </a:p>
          <a:p>
            <a:pPr marL="0" indent="0">
              <a:lnSpc>
                <a:spcPts val="1680"/>
              </a:lnSpc>
              <a:buNone/>
            </a:pPr>
            <a:br>
              <a:rPr lang="en-GB" b="1" spc="-150" dirty="0">
                <a:solidFill>
                  <a:srgbClr val="FFC000"/>
                </a:solidFill>
                <a:latin typeface="Arial" panose="020B0604020202020204" pitchFamily="34" charset="0"/>
                <a:cs typeface="Arial" panose="020B0604020202020204" pitchFamily="34" charset="0"/>
              </a:rPr>
            </a:br>
            <a:r>
              <a:rPr lang="en-GB" b="1" spc="-100" dirty="0">
                <a:solidFill>
                  <a:srgbClr val="FFC000"/>
                </a:solidFill>
                <a:latin typeface="Arial" panose="020B0604020202020204" pitchFamily="34" charset="0"/>
                <a:cs typeface="Arial" panose="020B0604020202020204" pitchFamily="34" charset="0"/>
              </a:rPr>
              <a:t>Actions:</a:t>
            </a:r>
          </a:p>
          <a:p>
            <a:pPr>
              <a:lnSpc>
                <a:spcPts val="1200"/>
              </a:lnSpc>
            </a:pPr>
            <a:r>
              <a:rPr lang="en-GB" sz="1800" b="1" i="1" dirty="0">
                <a:solidFill>
                  <a:srgbClr val="002060"/>
                </a:solidFill>
                <a:latin typeface="Arial" panose="020B0604020202020204" pitchFamily="34" charset="0"/>
                <a:cs typeface="Arial" panose="020B0604020202020204" pitchFamily="34" charset="0"/>
              </a:rPr>
              <a:t>Regional campaigns and engagement</a:t>
            </a:r>
            <a:r>
              <a:rPr lang="en-GB" sz="1800" i="1" dirty="0">
                <a:solidFill>
                  <a:srgbClr val="002060"/>
                </a:solidFill>
                <a:latin typeface="Arial" panose="020B0604020202020204" pitchFamily="34" charset="0"/>
                <a:cs typeface="Arial" panose="020B0604020202020204" pitchFamily="34" charset="0"/>
              </a:rPr>
              <a:t> </a:t>
            </a:r>
            <a:r>
              <a:rPr lang="en-GB" sz="1800" dirty="0">
                <a:solidFill>
                  <a:srgbClr val="002060"/>
                </a:solidFill>
                <a:latin typeface="Arial" panose="020B0604020202020204" pitchFamily="34" charset="0"/>
                <a:cs typeface="Arial" panose="020B0604020202020204" pitchFamily="34" charset="0"/>
              </a:rPr>
              <a:t>team supporting regional networks and branches </a:t>
            </a:r>
          </a:p>
          <a:p>
            <a:pPr>
              <a:lnSpc>
                <a:spcPts val="1200"/>
              </a:lnSpc>
            </a:pPr>
            <a:r>
              <a:rPr lang="en-GB" sz="1800" b="1" i="1" dirty="0">
                <a:solidFill>
                  <a:srgbClr val="002060"/>
                </a:solidFill>
                <a:latin typeface="Arial" panose="020B0604020202020204" pitchFamily="34" charset="0"/>
                <a:cs typeface="Arial" panose="020B0604020202020204" pitchFamily="34" charset="0"/>
              </a:rPr>
              <a:t>Organisers engaging members</a:t>
            </a:r>
            <a:r>
              <a:rPr lang="en-GB" sz="1800" dirty="0">
                <a:solidFill>
                  <a:srgbClr val="002060"/>
                </a:solidFill>
                <a:latin typeface="Arial" panose="020B0604020202020204" pitchFamily="34" charset="0"/>
                <a:cs typeface="Arial" panose="020B0604020202020204" pitchFamily="34" charset="0"/>
              </a:rPr>
              <a:t> in workplaces </a:t>
            </a:r>
          </a:p>
          <a:p>
            <a:pPr>
              <a:lnSpc>
                <a:spcPts val="1200"/>
              </a:lnSpc>
            </a:pPr>
            <a:r>
              <a:rPr lang="en-GB" sz="1800" b="1" i="1" dirty="0">
                <a:solidFill>
                  <a:srgbClr val="002060"/>
                </a:solidFill>
                <a:latin typeface="Arial" panose="020B0604020202020204" pitchFamily="34" charset="0"/>
                <a:cs typeface="Arial" panose="020B0604020202020204" pitchFamily="34" charset="0"/>
              </a:rPr>
              <a:t>Transformation Project</a:t>
            </a:r>
            <a:r>
              <a:rPr lang="en-GB" sz="1800" dirty="0">
                <a:solidFill>
                  <a:srgbClr val="002060"/>
                </a:solidFill>
                <a:latin typeface="Arial" panose="020B0604020202020204" pitchFamily="34" charset="0"/>
                <a:cs typeface="Arial" panose="020B0604020202020204" pitchFamily="34" charset="0"/>
              </a:rPr>
              <a:t> supporting service change </a:t>
            </a:r>
          </a:p>
          <a:p>
            <a:pPr marL="0" indent="0">
              <a:lnSpc>
                <a:spcPts val="1680"/>
              </a:lnSpc>
              <a:buNone/>
            </a:pPr>
            <a:br>
              <a:rPr lang="en-GB" b="1" dirty="0">
                <a:solidFill>
                  <a:srgbClr val="FFC000"/>
                </a:solidFill>
                <a:latin typeface="Arial" panose="020B0604020202020204" pitchFamily="34" charset="0"/>
                <a:cs typeface="Arial" panose="020B0604020202020204" pitchFamily="34" charset="0"/>
              </a:rPr>
            </a:br>
            <a:r>
              <a:rPr lang="en-GB" b="1" spc="-100" dirty="0">
                <a:solidFill>
                  <a:srgbClr val="FFC000"/>
                </a:solidFill>
                <a:latin typeface="Arial" panose="020B0604020202020204" pitchFamily="34" charset="0"/>
                <a:cs typeface="Arial" panose="020B0604020202020204" pitchFamily="34" charset="0"/>
              </a:rPr>
              <a:t>Progress:</a:t>
            </a:r>
          </a:p>
          <a:p>
            <a:pPr>
              <a:lnSpc>
                <a:spcPts val="1200"/>
              </a:lnSpc>
            </a:pPr>
            <a:r>
              <a:rPr lang="en-GB" sz="1800" b="1" i="1" dirty="0">
                <a:solidFill>
                  <a:srgbClr val="002060"/>
                </a:solidFill>
                <a:latin typeface="Arial" panose="020B0604020202020204" pitchFamily="34" charset="0"/>
                <a:cs typeface="Arial" panose="020B0604020202020204" pitchFamily="34" charset="0"/>
              </a:rPr>
              <a:t>2000 members</a:t>
            </a:r>
            <a:r>
              <a:rPr lang="en-GB" sz="1800" dirty="0">
                <a:solidFill>
                  <a:srgbClr val="002060"/>
                </a:solidFill>
                <a:latin typeface="Arial" panose="020B0604020202020204" pitchFamily="34" charset="0"/>
                <a:cs typeface="Arial" panose="020B0604020202020204" pitchFamily="34" charset="0"/>
              </a:rPr>
              <a:t> promoting Physio locally</a:t>
            </a:r>
          </a:p>
          <a:p>
            <a:pPr>
              <a:lnSpc>
                <a:spcPts val="1200"/>
              </a:lnSpc>
            </a:pPr>
            <a:r>
              <a:rPr lang="en-GB" sz="1800" b="1" i="1" dirty="0">
                <a:solidFill>
                  <a:srgbClr val="002060"/>
                </a:solidFill>
                <a:latin typeface="Arial" panose="020B0604020202020204" pitchFamily="34" charset="0"/>
                <a:cs typeface="Arial" panose="020B0604020202020204" pitchFamily="34" charset="0"/>
              </a:rPr>
              <a:t>247 workplace visits</a:t>
            </a:r>
            <a:r>
              <a:rPr lang="en-GB" sz="1800" dirty="0">
                <a:solidFill>
                  <a:srgbClr val="002060"/>
                </a:solidFill>
                <a:latin typeface="Arial" panose="020B0604020202020204" pitchFamily="34" charset="0"/>
                <a:cs typeface="Arial" panose="020B0604020202020204" pitchFamily="34" charset="0"/>
              </a:rPr>
              <a:t> in England, Scotland and Wales reaching over 6000 during NHS pay consultation </a:t>
            </a:r>
          </a:p>
          <a:p>
            <a:pPr>
              <a:lnSpc>
                <a:spcPts val="1200"/>
              </a:lnSpc>
            </a:pPr>
            <a:r>
              <a:rPr lang="en-GB" sz="1800" b="1" i="1" dirty="0">
                <a:solidFill>
                  <a:srgbClr val="002060"/>
                </a:solidFill>
                <a:latin typeface="Arial" panose="020B0604020202020204" pitchFamily="34" charset="0"/>
                <a:cs typeface="Arial" panose="020B0604020202020204" pitchFamily="34" charset="0"/>
              </a:rPr>
              <a:t>Growing attendance</a:t>
            </a:r>
            <a:r>
              <a:rPr lang="en-GB" sz="1800" dirty="0">
                <a:solidFill>
                  <a:srgbClr val="002060"/>
                </a:solidFill>
                <a:latin typeface="Arial" panose="020B0604020202020204" pitchFamily="34" charset="0"/>
                <a:cs typeface="Arial" panose="020B0604020202020204" pitchFamily="34" charset="0"/>
              </a:rPr>
              <a:t> at regional events </a:t>
            </a:r>
          </a:p>
          <a:p>
            <a:pPr>
              <a:lnSpc>
                <a:spcPts val="1200"/>
              </a:lnSpc>
            </a:pPr>
            <a:r>
              <a:rPr lang="en-GB" sz="1800" b="1" i="1" dirty="0">
                <a:solidFill>
                  <a:srgbClr val="002060"/>
                </a:solidFill>
                <a:latin typeface="Arial" panose="020B0604020202020204" pitchFamily="34" charset="0"/>
                <a:cs typeface="Arial" panose="020B0604020202020204" pitchFamily="34" charset="0"/>
              </a:rPr>
              <a:t>Get involved</a:t>
            </a:r>
            <a:r>
              <a:rPr lang="en-GB" sz="1800" b="1" dirty="0">
                <a:solidFill>
                  <a:srgbClr val="002060"/>
                </a:solidFill>
                <a:latin typeface="Arial" panose="020B0604020202020204" pitchFamily="34" charset="0"/>
                <a:cs typeface="Arial" panose="020B0604020202020204" pitchFamily="34" charset="0"/>
              </a:rPr>
              <a:t> </a:t>
            </a:r>
            <a:r>
              <a:rPr lang="en-GB" sz="1800" dirty="0">
                <a:solidFill>
                  <a:srgbClr val="002060"/>
                </a:solidFill>
                <a:latin typeface="Arial" panose="020B0604020202020204" pitchFamily="34" charset="0"/>
                <a:cs typeface="Arial" panose="020B0604020202020204" pitchFamily="34" charset="0"/>
              </a:rPr>
              <a:t>with a network, campaign in your workplace or uni.</a:t>
            </a:r>
          </a:p>
        </p:txBody>
      </p:sp>
      <p:pic>
        <p:nvPicPr>
          <p:cNvPr id="4" name="Picture 3">
            <a:extLst>
              <a:ext uri="{FF2B5EF4-FFF2-40B4-BE49-F238E27FC236}">
                <a16:creationId xmlns:a16="http://schemas.microsoft.com/office/drawing/2014/main" id="{55DD019F-BFF8-8946-8742-33421DE0988F}"/>
              </a:ext>
            </a:extLst>
          </p:cNvPr>
          <p:cNvPicPr>
            <a:picLocks noChangeAspect="1"/>
          </p:cNvPicPr>
          <p:nvPr/>
        </p:nvPicPr>
        <p:blipFill>
          <a:blip r:embed="rId3"/>
          <a:stretch>
            <a:fillRect/>
          </a:stretch>
        </p:blipFill>
        <p:spPr>
          <a:xfrm>
            <a:off x="152424" y="147250"/>
            <a:ext cx="2601765" cy="695897"/>
          </a:xfrm>
          <a:prstGeom prst="rect">
            <a:avLst/>
          </a:prstGeom>
        </p:spPr>
      </p:pic>
    </p:spTree>
    <p:extLst>
      <p:ext uri="{BB962C8B-B14F-4D97-AF65-F5344CB8AC3E}">
        <p14:creationId xmlns:p14="http://schemas.microsoft.com/office/powerpoint/2010/main" val="101517253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decel="50000" fill="hold" grpId="0" nodeType="afterEffect">
                                  <p:stCondLst>
                                    <p:cond delay="600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7000"/>
                            </p:stCondLst>
                            <p:childTnLst>
                              <p:par>
                                <p:cTn id="19" presetID="2" presetClass="entr" presetSubtype="2" decel="5000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7500"/>
                            </p:stCondLst>
                            <p:childTnLst>
                              <p:par>
                                <p:cTn id="24" presetID="2" presetClass="entr" presetSubtype="2" decel="5000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8000"/>
                            </p:stCondLst>
                            <p:childTnLst>
                              <p:par>
                                <p:cTn id="29" presetID="2" presetClass="entr" presetSubtype="2" decel="5000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3" fill="hold">
                            <p:stCondLst>
                              <p:cond delay="8500"/>
                            </p:stCondLst>
                            <p:childTnLst>
                              <p:par>
                                <p:cTn id="34" presetID="2" presetClass="entr" presetSubtype="2" decel="50000" fill="hold" grpId="0" nodeType="afterEffect">
                                  <p:stCondLst>
                                    <p:cond delay="200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8" fill="hold">
                            <p:stCondLst>
                              <p:cond delay="11000"/>
                            </p:stCondLst>
                            <p:childTnLst>
                              <p:par>
                                <p:cTn id="39" presetID="2" presetClass="entr" presetSubtype="2" decel="50000"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43" fill="hold">
                            <p:stCondLst>
                              <p:cond delay="11500"/>
                            </p:stCondLst>
                            <p:childTnLst>
                              <p:par>
                                <p:cTn id="44" presetID="2" presetClass="entr" presetSubtype="2" decel="50000"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additive="base">
                                        <p:cTn id="46"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48" fill="hold">
                            <p:stCondLst>
                              <p:cond delay="12000"/>
                            </p:stCondLst>
                            <p:childTnLst>
                              <p:par>
                                <p:cTn id="49" presetID="2" presetClass="entr" presetSubtype="2" decel="50000" fill="hold" grpId="0"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53" fill="hold">
                            <p:stCondLst>
                              <p:cond delay="12500"/>
                            </p:stCondLst>
                            <p:childTnLst>
                              <p:par>
                                <p:cTn id="54" presetID="2" presetClass="entr" presetSubtype="2" decel="50000" fill="hold" grpId="0" nodeType="after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additive="base">
                                        <p:cTn id="56"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1F7F4C-1428-1B47-B974-345B579C0827}"/>
              </a:ext>
            </a:extLst>
          </p:cNvPr>
          <p:cNvPicPr>
            <a:picLocks noChangeAspect="1"/>
          </p:cNvPicPr>
          <p:nvPr/>
        </p:nvPicPr>
        <p:blipFill>
          <a:blip r:embed="rId3"/>
          <a:stretch>
            <a:fillRect/>
          </a:stretch>
        </p:blipFill>
        <p:spPr>
          <a:xfrm>
            <a:off x="152424" y="147250"/>
            <a:ext cx="2601765" cy="695897"/>
          </a:xfrm>
          <a:prstGeom prst="rect">
            <a:avLst/>
          </a:prstGeom>
        </p:spPr>
      </p:pic>
      <p:sp>
        <p:nvSpPr>
          <p:cNvPr id="9" name="Title 1">
            <a:extLst>
              <a:ext uri="{FF2B5EF4-FFF2-40B4-BE49-F238E27FC236}">
                <a16:creationId xmlns:a16="http://schemas.microsoft.com/office/drawing/2014/main" id="{7A334DBD-8B5B-AC48-9E35-96D192797F32}"/>
              </a:ext>
            </a:extLst>
          </p:cNvPr>
          <p:cNvSpPr txBox="1">
            <a:spLocks/>
          </p:cNvSpPr>
          <p:nvPr/>
        </p:nvSpPr>
        <p:spPr>
          <a:xfrm>
            <a:off x="1079335" y="2360687"/>
            <a:ext cx="10807866" cy="21931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C000"/>
                </a:solidFill>
                <a:latin typeface="+mn-lt"/>
                <a:ea typeface="Arial" charset="0"/>
                <a:cs typeface="Arial" charset="0"/>
              </a:rPr>
              <a:t>Strategic objective: </a:t>
            </a:r>
            <a:r>
              <a:rPr lang="en-US" sz="4000" b="1" dirty="0">
                <a:solidFill>
                  <a:srgbClr val="002060"/>
                </a:solidFill>
                <a:latin typeface="+mn-lt"/>
                <a:ea typeface="Arial" charset="0"/>
                <a:cs typeface="Arial" charset="0"/>
              </a:rPr>
              <a:t>build</a:t>
            </a:r>
            <a:br>
              <a:rPr lang="en-US" sz="4000" dirty="0">
                <a:solidFill>
                  <a:srgbClr val="002060"/>
                </a:solidFill>
                <a:latin typeface="+mn-lt"/>
                <a:ea typeface="Arial" charset="0"/>
                <a:cs typeface="Arial" charset="0"/>
              </a:rPr>
            </a:br>
            <a:r>
              <a:rPr lang="en-US" sz="4000" dirty="0">
                <a:solidFill>
                  <a:srgbClr val="002060"/>
                </a:solidFill>
                <a:ea typeface="Arial" charset="0"/>
                <a:cs typeface="Arial" charset="0"/>
              </a:rPr>
              <a:t>life-long relationships with members</a:t>
            </a:r>
            <a:endParaRPr lang="en-GB" sz="4000" dirty="0">
              <a:solidFill>
                <a:srgbClr val="002060"/>
              </a:solidFill>
            </a:endParaRPr>
          </a:p>
        </p:txBody>
      </p:sp>
    </p:spTree>
    <p:extLst>
      <p:ext uri="{BB962C8B-B14F-4D97-AF65-F5344CB8AC3E}">
        <p14:creationId xmlns:p14="http://schemas.microsoft.com/office/powerpoint/2010/main" val="4200097716"/>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0083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87532"/>
            <a:ext cx="12599719" cy="8562109"/>
          </a:xfrm>
          <a:prstGeom prst="rect">
            <a:avLst/>
          </a:prstGeom>
        </p:spPr>
      </p:pic>
      <p:sp>
        <p:nvSpPr>
          <p:cNvPr id="4" name="TextBox 3"/>
          <p:cNvSpPr txBox="1"/>
          <p:nvPr/>
        </p:nvSpPr>
        <p:spPr>
          <a:xfrm>
            <a:off x="152633" y="6400208"/>
            <a:ext cx="9386047" cy="369332"/>
          </a:xfrm>
          <a:prstGeom prst="rect">
            <a:avLst/>
          </a:prstGeom>
          <a:noFill/>
        </p:spPr>
        <p:txBody>
          <a:bodyPr wrap="square" rtlCol="0">
            <a:spAutoFit/>
          </a:bodyPr>
          <a:lstStyle/>
          <a:p>
            <a:r>
              <a:rPr lang="en-GB" b="1" dirty="0">
                <a:solidFill>
                  <a:schemeClr val="bg1"/>
                </a:solidFill>
                <a:cs typeface="Arial" panose="020B0604020202020204" pitchFamily="34" charset="0"/>
              </a:rPr>
              <a:t>Council:</a:t>
            </a:r>
            <a:r>
              <a:rPr lang="en-GB" dirty="0">
                <a:solidFill>
                  <a:schemeClr val="bg1"/>
                </a:solidFill>
                <a:latin typeface="+mj-lt"/>
                <a:cs typeface="Arial" panose="020B0604020202020204" pitchFamily="34" charset="0"/>
              </a:rPr>
              <a:t> to provide leadership of the physiotherapy profession and governance of the CSP </a:t>
            </a:r>
          </a:p>
        </p:txBody>
      </p:sp>
      <p:pic>
        <p:nvPicPr>
          <p:cNvPr id="5" name="Picture 4">
            <a:extLst>
              <a:ext uri="{FF2B5EF4-FFF2-40B4-BE49-F238E27FC236}">
                <a16:creationId xmlns:a16="http://schemas.microsoft.com/office/drawing/2014/main" id="{D7FAEE19-2C17-5443-A363-00400F084261}"/>
              </a:ext>
            </a:extLst>
          </p:cNvPr>
          <p:cNvPicPr>
            <a:picLocks noChangeAspect="1"/>
          </p:cNvPicPr>
          <p:nvPr/>
        </p:nvPicPr>
        <p:blipFill>
          <a:blip r:embed="rId4"/>
          <a:stretch>
            <a:fillRect/>
          </a:stretch>
        </p:blipFill>
        <p:spPr>
          <a:xfrm>
            <a:off x="149612" y="145606"/>
            <a:ext cx="2621588" cy="698212"/>
          </a:xfrm>
          <a:prstGeom prst="rect">
            <a:avLst/>
          </a:prstGeom>
        </p:spPr>
      </p:pic>
    </p:spTree>
    <p:extLst>
      <p:ext uri="{BB962C8B-B14F-4D97-AF65-F5344CB8AC3E}">
        <p14:creationId xmlns:p14="http://schemas.microsoft.com/office/powerpoint/2010/main" val="785882639"/>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D3D358-E065-4DFE-AD1C-8F5B1331B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4312"/>
            <a:ext cx="11430000" cy="6429375"/>
          </a:xfrm>
          <a:prstGeom prst="rect">
            <a:avLst/>
          </a:prstGeom>
        </p:spPr>
      </p:pic>
    </p:spTree>
    <p:extLst>
      <p:ext uri="{BB962C8B-B14F-4D97-AF65-F5344CB8AC3E}">
        <p14:creationId xmlns:p14="http://schemas.microsoft.com/office/powerpoint/2010/main" val="652941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a:stretch>
        </a:blip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09AA0BE-5457-844D-A303-4C18870B8E3B}"/>
              </a:ext>
            </a:extLst>
          </p:cNvPr>
          <p:cNvSpPr/>
          <p:nvPr/>
        </p:nvSpPr>
        <p:spPr>
          <a:xfrm>
            <a:off x="3000411" y="1935216"/>
            <a:ext cx="6250468" cy="1890209"/>
          </a:xfrm>
          <a:prstGeom prst="roundRect">
            <a:avLst/>
          </a:prstGeom>
          <a:solidFill>
            <a:srgbClr val="FFC000"/>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2400" b="1" dirty="0">
                <a:solidFill>
                  <a:srgbClr val="FFFFFF"/>
                </a:solidFill>
                <a:latin typeface="Arial" panose="020B0604020202020204" pitchFamily="34" charset="0"/>
              </a:rPr>
              <a:t>Small Council (12 members)</a:t>
            </a:r>
          </a:p>
          <a:p>
            <a:pPr algn="ctr">
              <a:spcAft>
                <a:spcPts val="450"/>
              </a:spcAft>
            </a:pPr>
            <a:endParaRPr lang="en-GB" dirty="0">
              <a:solidFill>
                <a:prstClr val="black"/>
              </a:solidFill>
              <a:latin typeface="Calibri" panose="020F0502020204030204"/>
            </a:endParaRPr>
          </a:p>
          <a:p>
            <a:pPr algn="ctr"/>
            <a:r>
              <a:rPr lang="en-GB" i="1" dirty="0">
                <a:solidFill>
                  <a:srgbClr val="002060"/>
                </a:solidFill>
                <a:latin typeface="Arial" panose="020B0604020202020204" pitchFamily="34" charset="0"/>
                <a:ea typeface="Times New Roman" panose="02020603050405020304" pitchFamily="18" charset="0"/>
                <a:cs typeface="Arial" panose="020B0604020202020204" pitchFamily="34" charset="0"/>
              </a:rPr>
              <a:t> The purpose of Council is </a:t>
            </a:r>
            <a:r>
              <a:rPr lang="en-GB" i="1" dirty="0">
                <a:solidFill>
                  <a:srgbClr val="002060"/>
                </a:solidFill>
                <a:latin typeface="Arial" panose="020B0604020202020204" pitchFamily="34" charset="0"/>
                <a:cs typeface="Arial" panose="020B0604020202020204" pitchFamily="34" charset="0"/>
              </a:rPr>
              <a:t>to provide leadership of the physiotherapy profession and governance of the CSP</a:t>
            </a:r>
          </a:p>
          <a:p>
            <a:pPr marL="214313" indent="-214313">
              <a:buFont typeface="Arial" panose="020B0604020202020204" pitchFamily="34" charset="0"/>
              <a:buChar char="•"/>
            </a:pPr>
            <a:endParaRPr lang="en-GB" sz="1350" dirty="0">
              <a:solidFill>
                <a:prstClr val="black"/>
              </a:solidFill>
              <a:latin typeface="Calibri" panose="020F0502020204030204"/>
            </a:endParaRPr>
          </a:p>
        </p:txBody>
      </p:sp>
      <p:sp>
        <p:nvSpPr>
          <p:cNvPr id="5" name="Rounded Rectangle 4">
            <a:extLst>
              <a:ext uri="{FF2B5EF4-FFF2-40B4-BE49-F238E27FC236}">
                <a16:creationId xmlns:a16="http://schemas.microsoft.com/office/drawing/2014/main" id="{686C29BB-AD5A-6B40-8885-6893B9501732}"/>
              </a:ext>
            </a:extLst>
          </p:cNvPr>
          <p:cNvSpPr/>
          <p:nvPr/>
        </p:nvSpPr>
        <p:spPr>
          <a:xfrm>
            <a:off x="4909079" y="4001108"/>
            <a:ext cx="2363906" cy="1476966"/>
          </a:xfrm>
          <a:prstGeom prst="roundRect">
            <a:avLst/>
          </a:prstGeom>
          <a:solidFill>
            <a:srgbClr val="FFC000"/>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450"/>
              </a:spcAft>
            </a:pPr>
            <a:r>
              <a:rPr lang="en-GB" sz="16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Finance, Risk &amp; Audit Committee</a:t>
            </a:r>
            <a:endParaRPr lang="en-GB"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41054C43-F52F-D04A-A55D-1F0016B78B77}"/>
              </a:ext>
            </a:extLst>
          </p:cNvPr>
          <p:cNvSpPr/>
          <p:nvPr/>
        </p:nvSpPr>
        <p:spPr>
          <a:xfrm>
            <a:off x="2184563" y="4001108"/>
            <a:ext cx="2536686" cy="1476966"/>
          </a:xfrm>
          <a:prstGeom prst="roundRect">
            <a:avLst/>
          </a:prstGeom>
          <a:solidFill>
            <a:srgbClr val="FFC000"/>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pPr>
            <a:r>
              <a:rPr lang="en-GB" sz="16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Employment Committee</a:t>
            </a:r>
            <a:endParaRPr lang="en-GB"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le 6">
            <a:extLst>
              <a:ext uri="{FF2B5EF4-FFF2-40B4-BE49-F238E27FC236}">
                <a16:creationId xmlns:a16="http://schemas.microsoft.com/office/drawing/2014/main" id="{E6243812-FFD8-774D-AF03-9B10650074EF}"/>
              </a:ext>
            </a:extLst>
          </p:cNvPr>
          <p:cNvSpPr/>
          <p:nvPr/>
        </p:nvSpPr>
        <p:spPr>
          <a:xfrm>
            <a:off x="7460815" y="4001108"/>
            <a:ext cx="2538583" cy="1473410"/>
          </a:xfrm>
          <a:prstGeom prst="roundRect">
            <a:avLst/>
          </a:prstGeom>
          <a:solidFill>
            <a:srgbClr val="FFC000"/>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450"/>
              </a:spcAft>
            </a:pPr>
            <a:r>
              <a:rPr lang="en-GB" sz="16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Professional  Committee</a:t>
            </a:r>
          </a:p>
        </p:txBody>
      </p:sp>
      <p:sp>
        <p:nvSpPr>
          <p:cNvPr id="8" name="TextBox 7">
            <a:extLst>
              <a:ext uri="{FF2B5EF4-FFF2-40B4-BE49-F238E27FC236}">
                <a16:creationId xmlns:a16="http://schemas.microsoft.com/office/drawing/2014/main" id="{F444EE9A-6F74-0A40-9D91-65614AA86FB9}"/>
              </a:ext>
            </a:extLst>
          </p:cNvPr>
          <p:cNvSpPr txBox="1"/>
          <p:nvPr/>
        </p:nvSpPr>
        <p:spPr>
          <a:xfrm>
            <a:off x="3452906" y="1167620"/>
            <a:ext cx="5324192" cy="646331"/>
          </a:xfrm>
          <a:prstGeom prst="rect">
            <a:avLst/>
          </a:prstGeom>
          <a:noFill/>
        </p:spPr>
        <p:txBody>
          <a:bodyPr wrap="square" rtlCol="0">
            <a:spAutoFit/>
          </a:bodyPr>
          <a:lstStyle/>
          <a:p>
            <a:pPr algn="ctr"/>
            <a:r>
              <a:rPr lang="en-US" sz="3600" b="1" dirty="0">
                <a:solidFill>
                  <a:srgbClr val="002060"/>
                </a:solidFill>
                <a:latin typeface="Arial" panose="020B0604020202020204" pitchFamily="34" charset="0"/>
                <a:cs typeface="Arial" panose="020B0604020202020204" pitchFamily="34" charset="0"/>
              </a:rPr>
              <a:t>CSP governance </a:t>
            </a:r>
          </a:p>
        </p:txBody>
      </p:sp>
      <p:pic>
        <p:nvPicPr>
          <p:cNvPr id="9" name="Picture 8">
            <a:extLst>
              <a:ext uri="{FF2B5EF4-FFF2-40B4-BE49-F238E27FC236}">
                <a16:creationId xmlns:a16="http://schemas.microsoft.com/office/drawing/2014/main" id="{AE941D66-9A17-BE4B-9987-2D397B825AB9}"/>
              </a:ext>
            </a:extLst>
          </p:cNvPr>
          <p:cNvPicPr>
            <a:picLocks noChangeAspect="1"/>
          </p:cNvPicPr>
          <p:nvPr/>
        </p:nvPicPr>
        <p:blipFill>
          <a:blip r:embed="rId4"/>
          <a:stretch>
            <a:fillRect/>
          </a:stretch>
        </p:blipFill>
        <p:spPr>
          <a:xfrm>
            <a:off x="152424" y="147250"/>
            <a:ext cx="2601765" cy="695897"/>
          </a:xfrm>
          <a:prstGeom prst="rect">
            <a:avLst/>
          </a:prstGeom>
        </p:spPr>
      </p:pic>
    </p:spTree>
    <p:extLst>
      <p:ext uri="{BB962C8B-B14F-4D97-AF65-F5344CB8AC3E}">
        <p14:creationId xmlns:p14="http://schemas.microsoft.com/office/powerpoint/2010/main" val="1967312583"/>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EA0A61-7E5E-0C41-852B-FF345D052314}"/>
              </a:ext>
            </a:extLst>
          </p:cNvPr>
          <p:cNvPicPr>
            <a:picLocks noChangeAspect="1"/>
          </p:cNvPicPr>
          <p:nvPr/>
        </p:nvPicPr>
        <p:blipFill>
          <a:blip r:embed="rId4"/>
          <a:stretch>
            <a:fillRect/>
          </a:stretch>
        </p:blipFill>
        <p:spPr>
          <a:xfrm>
            <a:off x="149612" y="145606"/>
            <a:ext cx="2621588" cy="698212"/>
          </a:xfrm>
          <a:prstGeom prst="rect">
            <a:avLst/>
          </a:prstGeom>
        </p:spPr>
      </p:pic>
    </p:spTree>
    <p:extLst>
      <p:ext uri="{BB962C8B-B14F-4D97-AF65-F5344CB8AC3E}">
        <p14:creationId xmlns:p14="http://schemas.microsoft.com/office/powerpoint/2010/main" val="1551880110"/>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777" y="1567544"/>
            <a:ext cx="11044051" cy="5139046"/>
          </a:xfrm>
        </p:spPr>
        <p:txBody>
          <a:bodyPr>
            <a:normAutofit/>
          </a:bodyPr>
          <a:lstStyle/>
          <a:p>
            <a:pPr algn="l"/>
            <a:r>
              <a:rPr lang="en-GB" sz="3900" b="1" dirty="0">
                <a:solidFill>
                  <a:srgbClr val="FFC000"/>
                </a:solidFill>
                <a:cs typeface="Arial" panose="020B0604020202020204" pitchFamily="34" charset="0"/>
              </a:rPr>
              <a:t>How to get involved</a:t>
            </a:r>
          </a:p>
          <a:p>
            <a:pPr algn="l"/>
            <a:r>
              <a:rPr lang="en-GB" b="1" dirty="0">
                <a:solidFill>
                  <a:srgbClr val="002060"/>
                </a:solidFill>
                <a:cs typeface="Arial" panose="020B0604020202020204" pitchFamily="34" charset="0"/>
              </a:rPr>
              <a:t>Shape and influence CSP work </a:t>
            </a:r>
            <a:r>
              <a:rPr lang="en-GB" dirty="0">
                <a:solidFill>
                  <a:srgbClr val="002060"/>
                </a:solidFill>
                <a:latin typeface="+mj-lt"/>
                <a:cs typeface="Arial" panose="020B0604020202020204" pitchFamily="34" charset="0"/>
              </a:rPr>
              <a:t>– focus groups, one-off events, surveys </a:t>
            </a:r>
            <a:br>
              <a:rPr lang="en-GB" dirty="0">
                <a:solidFill>
                  <a:srgbClr val="002060"/>
                </a:solidFill>
                <a:latin typeface="+mj-lt"/>
                <a:cs typeface="Arial" panose="020B0604020202020204" pitchFamily="34" charset="0"/>
              </a:rPr>
            </a:br>
            <a:br>
              <a:rPr lang="en-GB" dirty="0">
                <a:solidFill>
                  <a:srgbClr val="002060"/>
                </a:solidFill>
                <a:latin typeface="+mj-lt"/>
                <a:cs typeface="Arial" panose="020B0604020202020204" pitchFamily="34" charset="0"/>
              </a:rPr>
            </a:br>
            <a:r>
              <a:rPr lang="en-GB" b="1" dirty="0">
                <a:solidFill>
                  <a:srgbClr val="002060"/>
                </a:solidFill>
                <a:cs typeface="Arial" panose="020B0604020202020204" pitchFamily="34" charset="0"/>
              </a:rPr>
              <a:t>Your elected Council represents you! </a:t>
            </a:r>
            <a:br>
              <a:rPr lang="en-GB" dirty="0">
                <a:solidFill>
                  <a:srgbClr val="002060"/>
                </a:solidFill>
                <a:latin typeface="+mj-lt"/>
                <a:cs typeface="Arial" panose="020B0604020202020204" pitchFamily="34" charset="0"/>
              </a:rPr>
            </a:br>
            <a:r>
              <a:rPr lang="en-GB" dirty="0">
                <a:solidFill>
                  <a:srgbClr val="002060"/>
                </a:solidFill>
                <a:latin typeface="+mj-lt"/>
                <a:cs typeface="Arial" panose="020B0604020202020204" pitchFamily="34" charset="0"/>
              </a:rPr>
              <a:t>Get in touch to </a:t>
            </a:r>
            <a:r>
              <a:rPr lang="en-GB" i="1" dirty="0">
                <a:solidFill>
                  <a:srgbClr val="00B0F0"/>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https://www.csp.org.uk/council</a:t>
            </a:r>
            <a:br>
              <a:rPr lang="en-GB" i="1" dirty="0">
                <a:solidFill>
                  <a:srgbClr val="00B0F0"/>
                </a:solidFill>
                <a:latin typeface="+mj-lt"/>
                <a:cs typeface="Arial" panose="020B0604020202020204" pitchFamily="34" charset="0"/>
              </a:rPr>
            </a:br>
            <a:br>
              <a:rPr lang="en-GB" i="1" dirty="0">
                <a:solidFill>
                  <a:srgbClr val="00B0F0"/>
                </a:solidFill>
                <a:latin typeface="+mj-lt"/>
                <a:cs typeface="Arial" panose="020B0604020202020204" pitchFamily="34" charset="0"/>
              </a:rPr>
            </a:br>
            <a:r>
              <a:rPr lang="en-GB" b="1" dirty="0">
                <a:solidFill>
                  <a:srgbClr val="002060"/>
                </a:solidFill>
                <a:cs typeface="Arial" panose="020B0604020202020204" pitchFamily="34" charset="0"/>
              </a:rPr>
              <a:t>Get involved in Council elections </a:t>
            </a:r>
            <a:r>
              <a:rPr lang="en-GB" dirty="0">
                <a:solidFill>
                  <a:srgbClr val="002060"/>
                </a:solidFill>
                <a:latin typeface="+mj-lt"/>
                <a:cs typeface="Arial" panose="020B0604020202020204" pitchFamily="34" charset="0"/>
              </a:rPr>
              <a:t>– stand, vote and encourage others to </a:t>
            </a:r>
            <a:br>
              <a:rPr lang="en-GB" dirty="0">
                <a:solidFill>
                  <a:srgbClr val="002060"/>
                </a:solidFill>
                <a:latin typeface="+mj-lt"/>
                <a:cs typeface="Arial" panose="020B0604020202020204" pitchFamily="34" charset="0"/>
              </a:rPr>
            </a:br>
            <a:r>
              <a:rPr lang="en-GB" dirty="0">
                <a:solidFill>
                  <a:srgbClr val="002060"/>
                </a:solidFill>
                <a:latin typeface="+mj-lt"/>
                <a:cs typeface="Arial" panose="020B0604020202020204" pitchFamily="34" charset="0"/>
              </a:rPr>
              <a:t>get involved – due 2020</a:t>
            </a:r>
            <a:br>
              <a:rPr lang="en-GB" dirty="0">
                <a:solidFill>
                  <a:srgbClr val="002060"/>
                </a:solidFill>
                <a:latin typeface="+mj-lt"/>
                <a:cs typeface="Arial" panose="020B0604020202020204" pitchFamily="34" charset="0"/>
              </a:rPr>
            </a:br>
            <a:br>
              <a:rPr lang="en-GB" dirty="0">
                <a:solidFill>
                  <a:srgbClr val="002060"/>
                </a:solidFill>
                <a:latin typeface="+mj-lt"/>
                <a:cs typeface="Arial" panose="020B0604020202020204" pitchFamily="34" charset="0"/>
              </a:rPr>
            </a:br>
            <a:r>
              <a:rPr lang="en-GB" b="1" dirty="0">
                <a:solidFill>
                  <a:srgbClr val="002060"/>
                </a:solidFill>
                <a:cs typeface="Arial" panose="020B0604020202020204" pitchFamily="34" charset="0"/>
              </a:rPr>
              <a:t>Apply to join a committee </a:t>
            </a:r>
            <a:r>
              <a:rPr lang="en-GB" dirty="0">
                <a:solidFill>
                  <a:srgbClr val="002060"/>
                </a:solidFill>
                <a:latin typeface="+mj-lt"/>
                <a:cs typeface="Arial" panose="020B0604020202020204" pitchFamily="34" charset="0"/>
              </a:rPr>
              <a:t>– vacancies advertised online and via networks</a:t>
            </a:r>
          </a:p>
          <a:p>
            <a:pPr algn="l"/>
            <a:endParaRPr lang="en-GB" dirty="0">
              <a:solidFill>
                <a:srgbClr val="002060"/>
              </a:solidFill>
              <a:latin typeface="+mj-lt"/>
              <a:cs typeface="Arial" panose="020B0604020202020204" pitchFamily="34" charset="0"/>
            </a:endParaRPr>
          </a:p>
          <a:p>
            <a:pPr algn="l"/>
            <a:r>
              <a:rPr lang="en-GB" dirty="0">
                <a:solidFill>
                  <a:srgbClr val="002060"/>
                </a:solidFill>
                <a:latin typeface="+mj-lt"/>
                <a:cs typeface="Arial" panose="020B0604020202020204" pitchFamily="34" charset="0"/>
              </a:rPr>
              <a:t> </a:t>
            </a:r>
          </a:p>
        </p:txBody>
      </p:sp>
      <p:pic>
        <p:nvPicPr>
          <p:cNvPr id="4" name="Picture 3">
            <a:extLst>
              <a:ext uri="{FF2B5EF4-FFF2-40B4-BE49-F238E27FC236}">
                <a16:creationId xmlns:a16="http://schemas.microsoft.com/office/drawing/2014/main" id="{131A33A0-51D1-C844-A30E-9D91AF802AEA}"/>
              </a:ext>
            </a:extLst>
          </p:cNvPr>
          <p:cNvPicPr>
            <a:picLocks noChangeAspect="1"/>
          </p:cNvPicPr>
          <p:nvPr/>
        </p:nvPicPr>
        <p:blipFill>
          <a:blip r:embed="rId5"/>
          <a:stretch>
            <a:fillRect/>
          </a:stretch>
        </p:blipFill>
        <p:spPr>
          <a:xfrm>
            <a:off x="152424" y="147250"/>
            <a:ext cx="2601765" cy="695897"/>
          </a:xfrm>
          <a:prstGeom prst="rect">
            <a:avLst/>
          </a:prstGeom>
        </p:spPr>
      </p:pic>
    </p:spTree>
    <p:extLst>
      <p:ext uri="{BB962C8B-B14F-4D97-AF65-F5344CB8AC3E}">
        <p14:creationId xmlns:p14="http://schemas.microsoft.com/office/powerpoint/2010/main" val="1325867391"/>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684EAC-FA00-FB40-8404-8EEFF03E697D}"/>
              </a:ext>
            </a:extLst>
          </p:cNvPr>
          <p:cNvPicPr>
            <a:picLocks noChangeAspect="1"/>
          </p:cNvPicPr>
          <p:nvPr/>
        </p:nvPicPr>
        <p:blipFill>
          <a:blip r:embed="rId2"/>
          <a:stretch>
            <a:fillRect/>
          </a:stretch>
        </p:blipFill>
        <p:spPr>
          <a:xfrm>
            <a:off x="2444171" y="2303812"/>
            <a:ext cx="7873026" cy="2109519"/>
          </a:xfrm>
          <a:prstGeom prst="rect">
            <a:avLst/>
          </a:prstGeom>
        </p:spPr>
      </p:pic>
    </p:spTree>
    <p:extLst>
      <p:ext uri="{BB962C8B-B14F-4D97-AF65-F5344CB8AC3E}">
        <p14:creationId xmlns:p14="http://schemas.microsoft.com/office/powerpoint/2010/main" val="2887915443"/>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678E5E-0881-F74B-8F96-9F159D8ABD88}"/>
              </a:ext>
            </a:extLst>
          </p:cNvPr>
          <p:cNvPicPr>
            <a:picLocks noChangeAspect="1"/>
          </p:cNvPicPr>
          <p:nvPr/>
        </p:nvPicPr>
        <p:blipFill>
          <a:blip r:embed="rId3"/>
          <a:stretch>
            <a:fillRect/>
          </a:stretch>
        </p:blipFill>
        <p:spPr>
          <a:xfrm>
            <a:off x="149612" y="145606"/>
            <a:ext cx="2621588" cy="698212"/>
          </a:xfrm>
          <a:prstGeom prst="rect">
            <a:avLst/>
          </a:prstGeom>
        </p:spPr>
      </p:pic>
    </p:spTree>
    <p:extLst>
      <p:ext uri="{BB962C8B-B14F-4D97-AF65-F5344CB8AC3E}">
        <p14:creationId xmlns:p14="http://schemas.microsoft.com/office/powerpoint/2010/main" val="1463513664"/>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B644013-6E8C-544E-B9CC-4FF28DC543EE}"/>
              </a:ext>
            </a:extLst>
          </p:cNvPr>
          <p:cNvPicPr>
            <a:picLocks noChangeAspect="1"/>
          </p:cNvPicPr>
          <p:nvPr/>
        </p:nvPicPr>
        <p:blipFill>
          <a:blip r:embed="rId3"/>
          <a:stretch>
            <a:fillRect/>
          </a:stretch>
        </p:blipFill>
        <p:spPr>
          <a:xfrm>
            <a:off x="152424" y="147250"/>
            <a:ext cx="2601765" cy="695897"/>
          </a:xfrm>
          <a:prstGeom prst="rect">
            <a:avLst/>
          </a:prstGeom>
        </p:spPr>
      </p:pic>
    </p:spTree>
    <p:extLst>
      <p:ext uri="{BB962C8B-B14F-4D97-AF65-F5344CB8AC3E}">
        <p14:creationId xmlns:p14="http://schemas.microsoft.com/office/powerpoint/2010/main" val="3377391996"/>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23ED02-A167-6A46-AA5C-018AC7D2BE1B}"/>
              </a:ext>
            </a:extLst>
          </p:cNvPr>
          <p:cNvPicPr>
            <a:picLocks noChangeAspect="1"/>
          </p:cNvPicPr>
          <p:nvPr/>
        </p:nvPicPr>
        <p:blipFill>
          <a:blip r:embed="rId3"/>
          <a:stretch>
            <a:fillRect/>
          </a:stretch>
        </p:blipFill>
        <p:spPr>
          <a:xfrm>
            <a:off x="152424" y="147250"/>
            <a:ext cx="2601765" cy="695897"/>
          </a:xfrm>
          <a:prstGeom prst="rect">
            <a:avLst/>
          </a:prstGeom>
        </p:spPr>
      </p:pic>
      <p:sp>
        <p:nvSpPr>
          <p:cNvPr id="8" name="Title 1">
            <a:extLst>
              <a:ext uri="{FF2B5EF4-FFF2-40B4-BE49-F238E27FC236}">
                <a16:creationId xmlns:a16="http://schemas.microsoft.com/office/drawing/2014/main" id="{973016F0-C48E-B344-9E68-4B0FDEBEF761}"/>
              </a:ext>
            </a:extLst>
          </p:cNvPr>
          <p:cNvSpPr txBox="1">
            <a:spLocks/>
          </p:cNvSpPr>
          <p:nvPr/>
        </p:nvSpPr>
        <p:spPr>
          <a:xfrm>
            <a:off x="1019960" y="2348812"/>
            <a:ext cx="10807866" cy="21931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C000"/>
                </a:solidFill>
                <a:latin typeface="Calibri" panose="020F0502020204030204"/>
                <a:ea typeface="Arial" charset="0"/>
                <a:cs typeface="Arial" charset="0"/>
              </a:rPr>
              <a:t>Strategic objective: </a:t>
            </a:r>
            <a:r>
              <a:rPr lang="en-US" sz="4000" b="1" dirty="0">
                <a:solidFill>
                  <a:srgbClr val="002060"/>
                </a:solidFill>
                <a:latin typeface="+mn-lt"/>
                <a:ea typeface="Arial" charset="0"/>
                <a:cs typeface="Arial" panose="020B0604020202020204" pitchFamily="34" charset="0"/>
              </a:rPr>
              <a:t>position </a:t>
            </a:r>
            <a:r>
              <a:rPr lang="en-US" sz="4000" dirty="0">
                <a:solidFill>
                  <a:srgbClr val="002060"/>
                </a:solidFill>
                <a:ea typeface="Arial" charset="0"/>
                <a:cs typeface="Arial" panose="020B0604020202020204" pitchFamily="34" charset="0"/>
              </a:rPr>
              <a:t>physiotherapy at the leading edge of transforming health and social care</a:t>
            </a:r>
            <a:endParaRPr lang="en-GB" sz="4000" dirty="0">
              <a:solidFill>
                <a:srgbClr val="002060"/>
              </a:solidFill>
            </a:endParaRPr>
          </a:p>
        </p:txBody>
      </p:sp>
    </p:spTree>
    <p:extLst>
      <p:ext uri="{BB962C8B-B14F-4D97-AF65-F5344CB8AC3E}">
        <p14:creationId xmlns:p14="http://schemas.microsoft.com/office/powerpoint/2010/main" val="2484497889"/>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2758" y="1249098"/>
            <a:ext cx="9045039" cy="5775157"/>
          </a:xfrm>
        </p:spPr>
        <p:txBody>
          <a:bodyPr>
            <a:normAutofit/>
          </a:bodyPr>
          <a:lstStyle/>
          <a:p>
            <a:pPr marL="0" lvl="0" indent="0">
              <a:lnSpc>
                <a:spcPts val="1700"/>
              </a:lnSpc>
              <a:buNone/>
            </a:pPr>
            <a:r>
              <a:rPr lang="en-GB" sz="2200" b="1" dirty="0">
                <a:solidFill>
                  <a:srgbClr val="FFC000"/>
                </a:solidFill>
              </a:rPr>
              <a:t>Vision</a:t>
            </a:r>
            <a:br>
              <a:rPr lang="en-GB" sz="1800" b="1" dirty="0">
                <a:solidFill>
                  <a:srgbClr val="002060"/>
                </a:solidFill>
                <a:latin typeface="+mj-lt"/>
              </a:rPr>
            </a:br>
            <a:r>
              <a:rPr lang="en-GB" sz="1800" dirty="0">
                <a:solidFill>
                  <a:srgbClr val="002060"/>
                </a:solidFill>
                <a:latin typeface="+mj-lt"/>
              </a:rPr>
              <a:t>To establish First Contact Physiotherapy roles as part of General Practice, to improve patient care, support the primary care workforce and make effective use of health care resources. </a:t>
            </a:r>
          </a:p>
          <a:p>
            <a:pPr marL="0" lvl="0" indent="0">
              <a:lnSpc>
                <a:spcPts val="1700"/>
              </a:lnSpc>
              <a:buNone/>
            </a:pPr>
            <a:br>
              <a:rPr lang="en-GB" sz="1800" b="1" dirty="0">
                <a:solidFill>
                  <a:srgbClr val="002060"/>
                </a:solidFill>
                <a:latin typeface="+mj-lt"/>
              </a:rPr>
            </a:br>
            <a:r>
              <a:rPr lang="en-GB" sz="2200" b="1" dirty="0">
                <a:solidFill>
                  <a:srgbClr val="FFC000"/>
                </a:solidFill>
              </a:rPr>
              <a:t>Progress to date </a:t>
            </a:r>
            <a:br>
              <a:rPr lang="en-GB" sz="1800" dirty="0">
                <a:solidFill>
                  <a:srgbClr val="002060"/>
                </a:solidFill>
                <a:latin typeface="+mj-lt"/>
              </a:rPr>
            </a:br>
            <a:endParaRPr lang="en-GB" sz="1800" dirty="0">
              <a:solidFill>
                <a:srgbClr val="002060"/>
              </a:solidFill>
            </a:endParaRPr>
          </a:p>
          <a:p>
            <a:pPr>
              <a:lnSpc>
                <a:spcPts val="1700"/>
              </a:lnSpc>
            </a:pPr>
            <a:r>
              <a:rPr lang="en-GB" sz="1800" i="1" dirty="0">
                <a:solidFill>
                  <a:srgbClr val="002060"/>
                </a:solidFill>
                <a:latin typeface="+mj-lt"/>
              </a:rPr>
              <a:t>Scotland</a:t>
            </a:r>
            <a:r>
              <a:rPr lang="en-GB" sz="1800" dirty="0">
                <a:solidFill>
                  <a:srgbClr val="002060"/>
                </a:solidFill>
                <a:latin typeface="+mj-lt"/>
              </a:rPr>
              <a:t> FCP services are established in many health boards as part of the Primary Care MDT</a:t>
            </a:r>
          </a:p>
          <a:p>
            <a:pPr>
              <a:lnSpc>
                <a:spcPts val="1700"/>
              </a:lnSpc>
            </a:pPr>
            <a:r>
              <a:rPr lang="en-GB" sz="1800" i="1" dirty="0">
                <a:solidFill>
                  <a:srgbClr val="002060"/>
                </a:solidFill>
                <a:latin typeface="+mj-lt"/>
              </a:rPr>
              <a:t>Wales</a:t>
            </a:r>
            <a:r>
              <a:rPr lang="en-GB" sz="1800" dirty="0">
                <a:solidFill>
                  <a:srgbClr val="002060"/>
                </a:solidFill>
                <a:latin typeface="+mj-lt"/>
              </a:rPr>
              <a:t> the development of FCPs is part of the focus on the wider Primary Care MDT strategy, up and running in some health boards.</a:t>
            </a:r>
          </a:p>
          <a:p>
            <a:pPr>
              <a:lnSpc>
                <a:spcPts val="1700"/>
              </a:lnSpc>
            </a:pPr>
            <a:r>
              <a:rPr lang="en-GB" sz="1800" i="1" dirty="0">
                <a:solidFill>
                  <a:srgbClr val="002060"/>
                </a:solidFill>
                <a:latin typeface="+mj-lt"/>
              </a:rPr>
              <a:t>Northern Ireland</a:t>
            </a:r>
            <a:r>
              <a:rPr lang="en-GB" sz="1800" dirty="0">
                <a:solidFill>
                  <a:srgbClr val="002060"/>
                </a:solidFill>
                <a:latin typeface="+mj-lt"/>
              </a:rPr>
              <a:t> the Department of Health has announced the implementation of MDT teams in pilot sites covering a population of 275,000</a:t>
            </a:r>
          </a:p>
          <a:p>
            <a:pPr>
              <a:lnSpc>
                <a:spcPts val="1700"/>
              </a:lnSpc>
            </a:pPr>
            <a:r>
              <a:rPr lang="en-GB" sz="1800" i="1" dirty="0">
                <a:solidFill>
                  <a:srgbClr val="002060"/>
                </a:solidFill>
                <a:latin typeface="+mj-lt"/>
              </a:rPr>
              <a:t>In England</a:t>
            </a:r>
            <a:r>
              <a:rPr lang="en-GB" sz="1800" dirty="0">
                <a:solidFill>
                  <a:srgbClr val="002060"/>
                </a:solidFill>
                <a:latin typeface="+mj-lt"/>
              </a:rPr>
              <a:t> the CSP are working with NHSE to support the implementation of pilot services in each STP. With STPs implementing a consistent specification covering populations of at least 50,000. At present 47 pilot sites have been identified</a:t>
            </a:r>
          </a:p>
          <a:p>
            <a:pPr>
              <a:lnSpc>
                <a:spcPts val="1700"/>
              </a:lnSpc>
            </a:pPr>
            <a:r>
              <a:rPr lang="en-GB" sz="1800" dirty="0">
                <a:solidFill>
                  <a:srgbClr val="002060"/>
                </a:solidFill>
                <a:latin typeface="+mj-lt"/>
              </a:rPr>
              <a:t>The CSP are also working with NHSE and Keele and Nottingham universities to evaluate services, this will extend into 2020 and include all 4 nations</a:t>
            </a:r>
          </a:p>
          <a:p>
            <a:pPr marL="0" lvl="0" indent="0">
              <a:lnSpc>
                <a:spcPts val="1700"/>
              </a:lnSpc>
              <a:buNone/>
            </a:pPr>
            <a:br>
              <a:rPr lang="en-GB" sz="1800" b="1" dirty="0">
                <a:solidFill>
                  <a:srgbClr val="002060"/>
                </a:solidFill>
                <a:latin typeface="+mj-lt"/>
              </a:rPr>
            </a:br>
            <a:r>
              <a:rPr lang="en-GB" sz="2200" b="1" dirty="0">
                <a:solidFill>
                  <a:srgbClr val="FFC000"/>
                </a:solidFill>
              </a:rPr>
              <a:t>How can members get involved</a:t>
            </a:r>
            <a:br>
              <a:rPr lang="en-GB" sz="1800" b="1" dirty="0">
                <a:solidFill>
                  <a:srgbClr val="002060"/>
                </a:solidFill>
                <a:latin typeface="+mj-lt"/>
              </a:rPr>
            </a:br>
            <a:r>
              <a:rPr lang="en-GB" sz="1800" dirty="0">
                <a:solidFill>
                  <a:srgbClr val="002060"/>
                </a:solidFill>
                <a:latin typeface="+mj-lt"/>
              </a:rPr>
              <a:t>Join the FCP network by emailing </a:t>
            </a:r>
            <a:r>
              <a:rPr lang="en-GB" sz="1800" i="1" u="sng" dirty="0">
                <a:solidFill>
                  <a:srgbClr val="00B0F0"/>
                </a:solidFill>
                <a:latin typeface="+mj-lt"/>
                <a:hlinkClick r:id="rId2">
                  <a:extLst>
                    <a:ext uri="{A12FA001-AC4F-418D-AE19-62706E023703}">
                      <ahyp:hlinkClr xmlns:ahyp="http://schemas.microsoft.com/office/drawing/2018/hyperlinkcolor" val="tx"/>
                    </a:ext>
                  </a:extLst>
                </a:hlinkClick>
              </a:rPr>
              <a:t>fcp@csp.org.uk</a:t>
            </a:r>
            <a:endParaRPr lang="en-GB" sz="1800" i="1" dirty="0">
              <a:solidFill>
                <a:srgbClr val="00B0F0"/>
              </a:solidFill>
              <a:latin typeface="+mj-lt"/>
            </a:endParaRPr>
          </a:p>
        </p:txBody>
      </p:sp>
      <p:pic>
        <p:nvPicPr>
          <p:cNvPr id="4" name="Picture 3">
            <a:extLst>
              <a:ext uri="{FF2B5EF4-FFF2-40B4-BE49-F238E27FC236}">
                <a16:creationId xmlns:a16="http://schemas.microsoft.com/office/drawing/2014/main" id="{8DCCD734-FC32-F349-981D-73F9C1639F0A}"/>
              </a:ext>
            </a:extLst>
          </p:cNvPr>
          <p:cNvPicPr>
            <a:picLocks noChangeAspect="1"/>
          </p:cNvPicPr>
          <p:nvPr/>
        </p:nvPicPr>
        <p:blipFill>
          <a:blip r:embed="rId3"/>
          <a:stretch>
            <a:fillRect/>
          </a:stretch>
        </p:blipFill>
        <p:spPr>
          <a:xfrm>
            <a:off x="152424" y="147250"/>
            <a:ext cx="2601765" cy="695897"/>
          </a:xfrm>
          <a:prstGeom prst="rect">
            <a:avLst/>
          </a:prstGeom>
        </p:spPr>
      </p:pic>
    </p:spTree>
    <p:extLst>
      <p:ext uri="{BB962C8B-B14F-4D97-AF65-F5344CB8AC3E}">
        <p14:creationId xmlns:p14="http://schemas.microsoft.com/office/powerpoint/2010/main" val="4022036850"/>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2BE29E-9A3C-0440-82B9-4F116469FD91}"/>
              </a:ext>
            </a:extLst>
          </p:cNvPr>
          <p:cNvPicPr>
            <a:picLocks noChangeAspect="1"/>
          </p:cNvPicPr>
          <p:nvPr/>
        </p:nvPicPr>
        <p:blipFill>
          <a:blip r:embed="rId3"/>
          <a:stretch>
            <a:fillRect/>
          </a:stretch>
        </p:blipFill>
        <p:spPr>
          <a:xfrm>
            <a:off x="152424" y="147250"/>
            <a:ext cx="2601765" cy="695897"/>
          </a:xfrm>
          <a:prstGeom prst="rect">
            <a:avLst/>
          </a:prstGeom>
        </p:spPr>
      </p:pic>
      <p:sp>
        <p:nvSpPr>
          <p:cNvPr id="5" name="Title 1">
            <a:extLst>
              <a:ext uri="{FF2B5EF4-FFF2-40B4-BE49-F238E27FC236}">
                <a16:creationId xmlns:a16="http://schemas.microsoft.com/office/drawing/2014/main" id="{B30E329A-FB6C-734B-A31C-4FC2E9B3349E}"/>
              </a:ext>
            </a:extLst>
          </p:cNvPr>
          <p:cNvSpPr txBox="1">
            <a:spLocks/>
          </p:cNvSpPr>
          <p:nvPr/>
        </p:nvSpPr>
        <p:spPr>
          <a:xfrm>
            <a:off x="1019960" y="2348812"/>
            <a:ext cx="10807866" cy="21931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C000"/>
                </a:solidFill>
                <a:latin typeface="Calibri" panose="020F0502020204030204"/>
                <a:ea typeface="Arial" charset="0"/>
                <a:cs typeface="Arial" charset="0"/>
              </a:rPr>
              <a:t>Strategic objective: </a:t>
            </a:r>
            <a:r>
              <a:rPr lang="en-US" sz="4000" b="1" dirty="0">
                <a:solidFill>
                  <a:srgbClr val="002060"/>
                </a:solidFill>
                <a:latin typeface="+mn-lt"/>
                <a:ea typeface="Arial" charset="0"/>
                <a:cs typeface="Arial" panose="020B0604020202020204" pitchFamily="34" charset="0"/>
              </a:rPr>
              <a:t>champion </a:t>
            </a:r>
            <a:r>
              <a:rPr lang="en-US" sz="4000" dirty="0">
                <a:solidFill>
                  <a:srgbClr val="002060"/>
                </a:solidFill>
                <a:ea typeface="Arial" charset="0"/>
                <a:cs typeface="Arial" panose="020B0604020202020204" pitchFamily="34" charset="0"/>
              </a:rPr>
              <a:t>the evidence </a:t>
            </a:r>
            <a:br>
              <a:rPr lang="en-US" sz="4000" dirty="0">
                <a:solidFill>
                  <a:srgbClr val="002060"/>
                </a:solidFill>
                <a:ea typeface="Arial" charset="0"/>
                <a:cs typeface="Arial" panose="020B0604020202020204" pitchFamily="34" charset="0"/>
              </a:rPr>
            </a:br>
            <a:r>
              <a:rPr lang="en-US" sz="4000" dirty="0">
                <a:solidFill>
                  <a:srgbClr val="002060"/>
                </a:solidFill>
                <a:ea typeface="Arial" charset="0"/>
                <a:cs typeface="Arial" panose="020B0604020202020204" pitchFamily="34" charset="0"/>
              </a:rPr>
              <a:t>that physiotherapy is clinically and cost effective</a:t>
            </a:r>
            <a:endParaRPr lang="en-GB" sz="4000" dirty="0">
              <a:solidFill>
                <a:srgbClr val="002060"/>
              </a:solidFill>
            </a:endParaRPr>
          </a:p>
        </p:txBody>
      </p:sp>
    </p:spTree>
    <p:extLst>
      <p:ext uri="{BB962C8B-B14F-4D97-AF65-F5344CB8AC3E}">
        <p14:creationId xmlns:p14="http://schemas.microsoft.com/office/powerpoint/2010/main" val="1239672725"/>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17520" y="4329953"/>
            <a:ext cx="4282881" cy="3384006"/>
            <a:chOff x="3302758" y="1895910"/>
            <a:chExt cx="6124655" cy="4115952"/>
          </a:xfrm>
        </p:grpSpPr>
        <p:sp>
          <p:nvSpPr>
            <p:cNvPr id="5" name="Rectangle 4">
              <a:extLst>
                <a:ext uri="{FF2B5EF4-FFF2-40B4-BE49-F238E27FC236}">
                  <a16:creationId xmlns:a16="http://schemas.microsoft.com/office/drawing/2014/main" id="{01F2F818-92BF-1743-8B69-E61E0B6DCD4B}"/>
                </a:ext>
              </a:extLst>
            </p:cNvPr>
            <p:cNvSpPr/>
            <p:nvPr/>
          </p:nvSpPr>
          <p:spPr>
            <a:xfrm>
              <a:off x="3302758" y="1895910"/>
              <a:ext cx="6124655" cy="4115952"/>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975" y="2101189"/>
              <a:ext cx="5003041" cy="373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6"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17967" y="2380842"/>
            <a:ext cx="2900764" cy="182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CE80227C-1BA6-C04F-878E-AA12A0DFC0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2685" y="-63549"/>
            <a:ext cx="5830770" cy="1534413"/>
          </a:xfrm>
          <a:prstGeom prst="rect">
            <a:avLst/>
          </a:prstGeom>
        </p:spPr>
      </p:pic>
      <p:pic>
        <p:nvPicPr>
          <p:cNvPr id="20" name="Picture 19">
            <a:extLst>
              <a:ext uri="{FF2B5EF4-FFF2-40B4-BE49-F238E27FC236}">
                <a16:creationId xmlns:a16="http://schemas.microsoft.com/office/drawing/2014/main" id="{43733F65-5ECA-1F45-8C51-CD1C2A7D84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2" y="2127748"/>
            <a:ext cx="3134354" cy="2435284"/>
          </a:xfrm>
          <a:prstGeom prst="rect">
            <a:avLst/>
          </a:prstGeom>
        </p:spPr>
      </p:pic>
      <p:pic>
        <p:nvPicPr>
          <p:cNvPr id="24" name="Picture 23">
            <a:extLst>
              <a:ext uri="{FF2B5EF4-FFF2-40B4-BE49-F238E27FC236}">
                <a16:creationId xmlns:a16="http://schemas.microsoft.com/office/drawing/2014/main" id="{140108D4-682E-9C46-86C9-275872B65D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958" y="4733363"/>
            <a:ext cx="1570496" cy="1942946"/>
          </a:xfrm>
          <a:prstGeom prst="rect">
            <a:avLst/>
          </a:prstGeom>
        </p:spPr>
      </p:pic>
      <p:pic>
        <p:nvPicPr>
          <p:cNvPr id="26" name="Picture 25">
            <a:extLst>
              <a:ext uri="{FF2B5EF4-FFF2-40B4-BE49-F238E27FC236}">
                <a16:creationId xmlns:a16="http://schemas.microsoft.com/office/drawing/2014/main" id="{7183AC4A-05F1-ED42-A27B-9131F7B05CEB}"/>
              </a:ext>
            </a:extLst>
          </p:cNvPr>
          <p:cNvPicPr>
            <a:picLocks noChangeAspect="1"/>
          </p:cNvPicPr>
          <p:nvPr/>
        </p:nvPicPr>
        <p:blipFill>
          <a:blip r:embed="rId8"/>
          <a:stretch>
            <a:fillRect/>
          </a:stretch>
        </p:blipFill>
        <p:spPr>
          <a:xfrm rot="21097491">
            <a:off x="7027420" y="1850261"/>
            <a:ext cx="2259674" cy="3019426"/>
          </a:xfrm>
          <a:prstGeom prst="rect">
            <a:avLst/>
          </a:prstGeom>
          <a:ln>
            <a:solidFill>
              <a:schemeClr val="bg1">
                <a:lumMod val="50000"/>
              </a:schemeClr>
            </a:solidFill>
          </a:ln>
          <a:effectLst>
            <a:outerShdw blurRad="127000" dist="38100" dir="2700000" sx="102000" sy="102000" algn="tl" rotWithShape="0">
              <a:prstClr val="black">
                <a:alpha val="25000"/>
              </a:prstClr>
            </a:outerShdw>
          </a:effectLst>
        </p:spPr>
      </p:pic>
      <p:pic>
        <p:nvPicPr>
          <p:cNvPr id="27" name="Picture 2">
            <a:extLst>
              <a:ext uri="{FF2B5EF4-FFF2-40B4-BE49-F238E27FC236}">
                <a16:creationId xmlns:a16="http://schemas.microsoft.com/office/drawing/2014/main" id="{70B11548-B482-9344-B0CA-A7E32C8347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28628">
            <a:off x="9392659" y="3037633"/>
            <a:ext cx="2575442" cy="3309665"/>
          </a:xfrm>
          <a:prstGeom prst="rect">
            <a:avLst/>
          </a:prstGeom>
          <a:noFill/>
          <a:ln>
            <a:noFill/>
          </a:ln>
          <a:effectLst>
            <a:outerShdw blurRad="127000" dist="38100" dir="2700000" sx="102000" sy="102000" algn="tl"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a:extLst>
              <a:ext uri="{FF2B5EF4-FFF2-40B4-BE49-F238E27FC236}">
                <a16:creationId xmlns:a16="http://schemas.microsoft.com/office/drawing/2014/main" id="{A65CCE0A-30C9-8340-A467-CD39FC97EF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6896" y="-1004057"/>
            <a:ext cx="7288013" cy="3128692"/>
          </a:xfrm>
          <a:prstGeom prst="rect">
            <a:avLst/>
          </a:prstGeom>
        </p:spPr>
      </p:pic>
    </p:spTree>
    <p:extLst>
      <p:ext uri="{BB962C8B-B14F-4D97-AF65-F5344CB8AC3E}">
        <p14:creationId xmlns:p14="http://schemas.microsoft.com/office/powerpoint/2010/main" val="50950969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E95442-3230-8949-9D29-1CA0DF68A756}"/>
              </a:ext>
            </a:extLst>
          </p:cNvPr>
          <p:cNvPicPr>
            <a:picLocks noChangeAspect="1"/>
          </p:cNvPicPr>
          <p:nvPr/>
        </p:nvPicPr>
        <p:blipFill>
          <a:blip r:embed="rId3"/>
          <a:stretch>
            <a:fillRect/>
          </a:stretch>
        </p:blipFill>
        <p:spPr>
          <a:xfrm>
            <a:off x="152424" y="147250"/>
            <a:ext cx="2601765" cy="695897"/>
          </a:xfrm>
          <a:prstGeom prst="rect">
            <a:avLst/>
          </a:prstGeom>
        </p:spPr>
      </p:pic>
      <p:sp>
        <p:nvSpPr>
          <p:cNvPr id="10" name="Title 1">
            <a:extLst>
              <a:ext uri="{FF2B5EF4-FFF2-40B4-BE49-F238E27FC236}">
                <a16:creationId xmlns:a16="http://schemas.microsoft.com/office/drawing/2014/main" id="{FDE1F847-A8D4-BD4C-92D2-F72AFCE414EA}"/>
              </a:ext>
            </a:extLst>
          </p:cNvPr>
          <p:cNvSpPr txBox="1">
            <a:spLocks/>
          </p:cNvSpPr>
          <p:nvPr/>
        </p:nvSpPr>
        <p:spPr>
          <a:xfrm>
            <a:off x="1019960" y="2348812"/>
            <a:ext cx="10807866" cy="21931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C000"/>
                </a:solidFill>
                <a:latin typeface="Calibri" panose="020F0502020204030204"/>
                <a:ea typeface="Arial" charset="0"/>
                <a:cs typeface="Arial" charset="0"/>
              </a:rPr>
              <a:t>Strategic objective: </a:t>
            </a:r>
            <a:r>
              <a:rPr lang="en-US" sz="4000" b="1" dirty="0">
                <a:solidFill>
                  <a:srgbClr val="002060"/>
                </a:solidFill>
                <a:ea typeface="Arial" charset="0"/>
                <a:cs typeface="Arial" charset="0"/>
              </a:rPr>
              <a:t>empower </a:t>
            </a:r>
            <a:r>
              <a:rPr lang="en-US" sz="4000" dirty="0">
                <a:solidFill>
                  <a:srgbClr val="002060"/>
                </a:solidFill>
                <a:ea typeface="Arial" charset="0"/>
                <a:cs typeface="Arial" charset="0"/>
              </a:rPr>
              <a:t>people </a:t>
            </a:r>
            <a:br>
              <a:rPr lang="en-US" sz="4000" dirty="0">
                <a:solidFill>
                  <a:srgbClr val="002060"/>
                </a:solidFill>
                <a:ea typeface="Arial" charset="0"/>
                <a:cs typeface="Arial" charset="0"/>
              </a:rPr>
            </a:br>
            <a:r>
              <a:rPr lang="en-US" sz="4000" dirty="0">
                <a:solidFill>
                  <a:srgbClr val="002060"/>
                </a:solidFill>
                <a:ea typeface="Arial" charset="0"/>
                <a:cs typeface="Arial" charset="0"/>
              </a:rPr>
              <a:t>to live long and live well, independently</a:t>
            </a:r>
            <a:endParaRPr lang="en-GB" sz="4000" dirty="0">
              <a:solidFill>
                <a:srgbClr val="002060"/>
              </a:solidFill>
            </a:endParaRPr>
          </a:p>
        </p:txBody>
      </p:sp>
    </p:spTree>
    <p:extLst>
      <p:ext uri="{BB962C8B-B14F-4D97-AF65-F5344CB8AC3E}">
        <p14:creationId xmlns:p14="http://schemas.microsoft.com/office/powerpoint/2010/main" val="1572130176"/>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9028</TotalTime>
  <Words>1003</Words>
  <Application>Microsoft Office PowerPoint</Application>
  <PresentationFormat>Widescreen</PresentationFormat>
  <Paragraphs>122</Paragraphs>
  <Slides>21</Slides>
  <Notes>7</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Love Activity Hate Exercise?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Chartered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CSP and Council</dc:title>
  <dc:creator>Jo Hampton</dc:creator>
  <cp:lastModifiedBy>Alex MacKenzie</cp:lastModifiedBy>
  <cp:revision>44</cp:revision>
  <dcterms:created xsi:type="dcterms:W3CDTF">2018-09-10T14:47:30Z</dcterms:created>
  <dcterms:modified xsi:type="dcterms:W3CDTF">2018-11-07T14:22:54Z</dcterms:modified>
</cp:coreProperties>
</file>